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2" r:id="rId1"/>
  </p:sldMasterIdLst>
  <p:notesMasterIdLst>
    <p:notesMasterId r:id="rId19"/>
  </p:notesMasterIdLst>
  <p:handoutMasterIdLst>
    <p:handoutMasterId r:id="rId20"/>
  </p:handoutMasterIdLst>
  <p:sldIdLst>
    <p:sldId id="769" r:id="rId2"/>
    <p:sldId id="1061" r:id="rId3"/>
    <p:sldId id="1066" r:id="rId4"/>
    <p:sldId id="1002" r:id="rId5"/>
    <p:sldId id="1003" r:id="rId6"/>
    <p:sldId id="1009" r:id="rId7"/>
    <p:sldId id="1041" r:id="rId8"/>
    <p:sldId id="1042" r:id="rId9"/>
    <p:sldId id="1047" r:id="rId10"/>
    <p:sldId id="1027" r:id="rId11"/>
    <p:sldId id="1013" r:id="rId12"/>
    <p:sldId id="1037" r:id="rId13"/>
    <p:sldId id="1038" r:id="rId14"/>
    <p:sldId id="1039" r:id="rId15"/>
    <p:sldId id="1060" r:id="rId16"/>
    <p:sldId id="1025" r:id="rId17"/>
    <p:sldId id="1050" r:id="rId1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226326-8CEE-4A91-9DA2-CA3B266458AE}">
          <p14:sldIdLst>
            <p14:sldId id="769"/>
            <p14:sldId id="1061"/>
            <p14:sldId id="1066"/>
            <p14:sldId id="1002"/>
            <p14:sldId id="1003"/>
            <p14:sldId id="1009"/>
            <p14:sldId id="1041"/>
            <p14:sldId id="1042"/>
            <p14:sldId id="1047"/>
            <p14:sldId id="1027"/>
            <p14:sldId id="1013"/>
            <p14:sldId id="1037"/>
            <p14:sldId id="1038"/>
            <p14:sldId id="1039"/>
            <p14:sldId id="1060"/>
          </p14:sldIdLst>
        </p14:section>
        <p14:section name="Раздел без заголовка" id="{6C3CD915-DBD2-493C-AB94-1D5A37316D11}">
          <p14:sldIdLst>
            <p14:sldId id="1025"/>
            <p14:sldId id="1050"/>
          </p14:sldIdLst>
        </p14:section>
        <p14:section name="Раздел без заголовка" id="{28ABF23F-C074-4828-A6A4-14F1B2EC7D7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32" userDrawn="1">
          <p15:clr>
            <a:srgbClr val="A4A3A4"/>
          </p15:clr>
        </p15:guide>
        <p15:guide id="2" pos="2051" userDrawn="1">
          <p15:clr>
            <a:srgbClr val="A4A3A4"/>
          </p15:clr>
        </p15:guide>
        <p15:guide id="3" orient="horz" pos="3033" userDrawn="1">
          <p15:clr>
            <a:srgbClr val="A4A3A4"/>
          </p15:clr>
        </p15:guide>
        <p15:guide id="6" pos="2050" userDrawn="1">
          <p15:clr>
            <a:srgbClr val="A4A3A4"/>
          </p15:clr>
        </p15:guide>
        <p15:guide id="7" orient="horz" pos="3126" userDrawn="1">
          <p15:clr>
            <a:srgbClr val="A4A3A4"/>
          </p15:clr>
        </p15:guide>
        <p15:guide id="8" orient="horz" pos="3127" userDrawn="1">
          <p15:clr>
            <a:srgbClr val="A4A3A4"/>
          </p15:clr>
        </p15:guide>
        <p15:guide id="9" pos="2142" userDrawn="1">
          <p15:clr>
            <a:srgbClr val="A4A3A4"/>
          </p15:clr>
        </p15:guide>
        <p15:guide id="10" pos="2143" userDrawn="1">
          <p15:clr>
            <a:srgbClr val="A4A3A4"/>
          </p15:clr>
        </p15:guide>
        <p15:guide id="11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C7E"/>
    <a:srgbClr val="FF7C80"/>
    <a:srgbClr val="FFFF99"/>
    <a:srgbClr val="6DD9FF"/>
    <a:srgbClr val="4DE424"/>
    <a:srgbClr val="3AB917"/>
    <a:srgbClr val="54EA66"/>
    <a:srgbClr val="1DC4FF"/>
    <a:srgbClr val="76EE84"/>
    <a:srgbClr val="61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7" autoAdjust="0"/>
    <p:restoredTop sz="94628" autoAdjust="0"/>
  </p:normalViewPr>
  <p:slideViewPr>
    <p:cSldViewPr>
      <p:cViewPr varScale="1">
        <p:scale>
          <a:sx n="88" d="100"/>
          <a:sy n="88" d="100"/>
        </p:scale>
        <p:origin x="13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2196" y="-108"/>
      </p:cViewPr>
      <p:guideLst>
        <p:guide orient="horz" pos="3032"/>
        <p:guide pos="2051"/>
        <p:guide orient="horz" pos="3033"/>
        <p:guide pos="2050"/>
        <p:guide orient="horz" pos="3126"/>
        <p:guide orient="horz" pos="3127"/>
        <p:guide pos="2142"/>
        <p:guide pos="2143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3346">
          <a:noFill/>
        </a:ln>
      </c:spPr>
    </c:sideWall>
    <c:backWall>
      <c:thickness val="0"/>
      <c:spPr>
        <a:noFill/>
        <a:ln w="23346">
          <a:noFill/>
        </a:ln>
      </c:spPr>
    </c:backWall>
    <c:plotArea>
      <c:layout>
        <c:manualLayout>
          <c:layoutTarget val="inner"/>
          <c:xMode val="edge"/>
          <c:yMode val="edge"/>
          <c:x val="0.16438129947617483"/>
          <c:y val="4.6162092876590295E-2"/>
          <c:w val="0.88831437435367122"/>
          <c:h val="0.8853503837879586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Итоги росстата</c:v>
                </c:pt>
              </c:strCache>
            </c:strRef>
          </c:tx>
          <c:spPr>
            <a:solidFill>
              <a:srgbClr val="FF0000"/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C4E-445E-A859-64E3D26055AC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11156">
                <a:solidFill>
                  <a:srgbClr val="809D4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C4E-445E-A859-64E3D26055AC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 w="11156">
                <a:solidFill>
                  <a:srgbClr val="92D05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C4E-445E-A859-64E3D26055AC}"/>
              </c:ext>
            </c:extLst>
          </c:dPt>
          <c:dLbls>
            <c:dLbl>
              <c:idx val="0"/>
              <c:layout>
                <c:manualLayout>
                  <c:x val="1.9054591860921E-2"/>
                  <c:y val="-3.1321810239872933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257,8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88376898192654"/>
                      <c:h val="7.60188700511046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C4E-445E-A859-64E3D26055AC}"/>
                </c:ext>
              </c:extLst>
            </c:dLbl>
            <c:dLbl>
              <c:idx val="1"/>
              <c:layout>
                <c:manualLayout>
                  <c:x val="3.5058954133185251E-2"/>
                  <c:y val="-4.292032308880579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181,4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54835878882643"/>
                      <c:h val="0.12047630023526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C4E-445E-A859-64E3D26055AC}"/>
                </c:ext>
              </c:extLst>
            </c:dLbl>
            <c:dLbl>
              <c:idx val="2"/>
              <c:layout>
                <c:manualLayout>
                  <c:x val="5.9398336507468327E-2"/>
                  <c:y val="-5.7174369335363906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179,6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2430723696542"/>
                      <c:h val="0.152715006787897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C4E-445E-A859-64E3D26055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ru-RU" sz="1400" b="1" kern="1200">
                    <a:solidFill>
                      <a:srgbClr val="632523"/>
                    </a:solidFill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#,##0.0_р_._-;\-* #,##0.0_р_._-;_-* "-"??_р_._-;_-@_-</c:formatCode>
                <c:ptCount val="3"/>
                <c:pt idx="0" formatCode="0.0">
                  <c:v>257.8</c:v>
                </c:pt>
                <c:pt idx="1">
                  <c:v>181.4</c:v>
                </c:pt>
                <c:pt idx="2">
                  <c:v>179.6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4E-445E-A859-64E3D2605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shape val="cylinder"/>
        <c:axId val="139713536"/>
        <c:axId val="93651712"/>
        <c:axId val="0"/>
      </c:bar3DChart>
      <c:catAx>
        <c:axId val="13971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93651712"/>
        <c:crossesAt val="0"/>
        <c:auto val="1"/>
        <c:lblAlgn val="ctr"/>
        <c:lblOffset val="100"/>
        <c:noMultiLvlLbl val="0"/>
      </c:catAx>
      <c:valAx>
        <c:axId val="93651712"/>
        <c:scaling>
          <c:orientation val="minMax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13971353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3346">
          <a:noFill/>
        </a:ln>
      </c:spPr>
    </c:sideWall>
    <c:backWall>
      <c:thickness val="0"/>
      <c:spPr>
        <a:noFill/>
        <a:ln w="23346">
          <a:noFill/>
        </a:ln>
      </c:spPr>
    </c:backWall>
    <c:plotArea>
      <c:layout>
        <c:manualLayout>
          <c:layoutTarget val="inner"/>
          <c:xMode val="edge"/>
          <c:yMode val="edge"/>
          <c:x val="0.1643812994761748"/>
          <c:y val="4.6162092876590288E-2"/>
          <c:w val="0.88831437435367111"/>
          <c:h val="0.883336789588050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Итоги росстата</c:v>
                </c:pt>
              </c:strCache>
            </c:strRef>
          </c:tx>
          <c:spPr>
            <a:solidFill>
              <a:srgbClr val="FFFF99"/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 w="11156">
                <a:solidFill>
                  <a:srgbClr val="809D4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91C-4B2A-A3D8-F2A1BF187B0B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 w="11156">
                <a:solidFill>
                  <a:srgbClr val="809D4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91C-4B2A-A3D8-F2A1BF187B0B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 w="11156">
                <a:solidFill>
                  <a:srgbClr val="809D43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91C-4B2A-A3D8-F2A1BF187B0B}"/>
              </c:ext>
            </c:extLst>
          </c:dPt>
          <c:dLbls>
            <c:dLbl>
              <c:idx val="0"/>
              <c:layout>
                <c:manualLayout>
                  <c:x val="3.1004807051847983E-2"/>
                  <c:y val="-6.54284920132708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15,6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88376898192654"/>
                      <c:h val="7.60188700511046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91C-4B2A-A3D8-F2A1BF187B0B}"/>
                </c:ext>
              </c:extLst>
            </c:dLbl>
            <c:dLbl>
              <c:idx val="1"/>
              <c:layout>
                <c:manualLayout>
                  <c:x val="2.5879633426228784E-3"/>
                  <c:y val="-6.535283920223942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354835878882643"/>
                      <c:h val="0.12047630023526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91C-4B2A-A3D8-F2A1BF187B0B}"/>
                </c:ext>
              </c:extLst>
            </c:dLbl>
            <c:dLbl>
              <c:idx val="2"/>
              <c:layout>
                <c:manualLayout>
                  <c:x val="3.4324947975684285E-2"/>
                  <c:y val="-5.277710894996331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ru-RU" sz="1400" b="1" kern="1200">
                        <a:solidFill>
                          <a:srgbClr val="632523"/>
                        </a:solidFill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8,4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2430723696542"/>
                      <c:h val="0.152715006787897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E91C-4B2A-A3D8-F2A1BF187B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ru-RU" sz="1400" b="1" kern="1200">
                    <a:solidFill>
                      <a:srgbClr val="632523"/>
                    </a:solidFill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#,##0.0_р_._-;\-* #,##0.0_р_._-;_-* "-"??_р_._-;_-@_-</c:formatCode>
                <c:ptCount val="3"/>
                <c:pt idx="0" formatCode="0.0">
                  <c:v>1560</c:v>
                </c:pt>
                <c:pt idx="1">
                  <c:v>900</c:v>
                </c:pt>
                <c:pt idx="2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1C-4B2A-A3D8-F2A1BF187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shape val="cylinder"/>
        <c:axId val="123650432"/>
        <c:axId val="123651968"/>
        <c:axId val="0"/>
      </c:bar3DChart>
      <c:catAx>
        <c:axId val="12365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123651968"/>
        <c:crosses val="autoZero"/>
        <c:auto val="1"/>
        <c:lblAlgn val="ctr"/>
        <c:lblOffset val="100"/>
        <c:noMultiLvlLbl val="0"/>
      </c:catAx>
      <c:valAx>
        <c:axId val="123651968"/>
        <c:scaling>
          <c:orientation val="minMax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12365043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2945660" cy="497440"/>
          </a:xfrm>
          <a:prstGeom prst="rect">
            <a:avLst/>
          </a:prstGeom>
        </p:spPr>
        <p:txBody>
          <a:bodyPr vert="horz" lIns="91402" tIns="45702" rIns="91402" bIns="45702" rtlCol="0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6"/>
            <a:ext cx="2945660" cy="497440"/>
          </a:xfrm>
          <a:prstGeom prst="rect">
            <a:avLst/>
          </a:prstGeom>
        </p:spPr>
        <p:txBody>
          <a:bodyPr vert="horz" lIns="91402" tIns="45702" rIns="91402" bIns="45702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23AEE5A-9AB8-4F65-BA36-CF547E20CE1A}" type="datetimeFigureOut">
              <a:rPr lang="ru-RU"/>
              <a:pPr>
                <a:defRPr/>
              </a:pPr>
              <a:t>вс 01.03.20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7619"/>
            <a:ext cx="2945660" cy="497440"/>
          </a:xfrm>
          <a:prstGeom prst="rect">
            <a:avLst/>
          </a:prstGeom>
        </p:spPr>
        <p:txBody>
          <a:bodyPr vert="horz" lIns="91402" tIns="45702" rIns="91402" bIns="45702" rtlCol="0" anchor="b"/>
          <a:lstStyle>
            <a:lvl1pPr algn="l">
              <a:defRPr sz="1200" dirty="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7619"/>
            <a:ext cx="2945660" cy="497440"/>
          </a:xfrm>
          <a:prstGeom prst="rect">
            <a:avLst/>
          </a:prstGeom>
        </p:spPr>
        <p:txBody>
          <a:bodyPr vert="horz" lIns="91402" tIns="45702" rIns="91402" bIns="45702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C05F28C-A178-403B-BDD5-5A8C006FFD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12658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660" cy="4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1"/>
            <a:ext cx="2945660" cy="4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4601"/>
            <a:ext cx="5438140" cy="446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03"/>
            <a:ext cx="2945660" cy="4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9203"/>
            <a:ext cx="2945660" cy="49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9A560F2-5A68-409C-B5F8-B4A855A316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44498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68875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A560F2-5A68-409C-B5F8-B4A855A3163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6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19163" y="746125"/>
            <a:ext cx="496887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D3D0C4-0B35-4297-AE08-DA5BBE833C44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7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41565C-151A-4DCF-A22B-8042FAD78D4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307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47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926D5-1B66-4784-987B-76CBFE2AE8A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77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F6E6CF-A27C-48AB-ADFD-7488A0345D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571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A3FA8F-7A11-44B0-8A28-7708FC43CF1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47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AD617-D268-42A4-98AC-83D3466CEC5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06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7E24-CC93-4F94-BE64-A17A9798E3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43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4E08F1-A0F5-48A8-A958-2F18483604C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55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B45C9A-56E8-4B08-8EC9-7F3E5F8D74B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564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EE064-1CB5-4AD2-BC8E-8A076865E57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9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3A3E4-CDF4-4372-BD7A-08128F11F2E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504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C3D1DBF-4150-4DBE-A30B-3093C521F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95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2F6009-E5FE-4596-9482-A197B399110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96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g.depo.ua/original/Sep2018/4414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837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568" y="267035"/>
            <a:ext cx="1313759" cy="12777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16566" y="1690037"/>
            <a:ext cx="1033209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Итоги работы семеноводческих хозяйств Оренбургской области в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2019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году, задачи и перспективы на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2020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год</a:t>
            </a:r>
          </a:p>
          <a:p>
            <a:pPr algn="ctr"/>
            <a:endParaRPr lang="ru-RU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      В.В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Радаев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председатель Оренбургской ассоциации</a:t>
            </a:r>
          </a:p>
          <a:p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селекционеров и семеноводов сельскохозяйственных культур </a:t>
            </a:r>
            <a:endParaRPr lang="ru-RU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4812" y="6133460"/>
            <a:ext cx="271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26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февраля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2020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г. </a:t>
            </a:r>
          </a:p>
        </p:txBody>
      </p:sp>
    </p:spTree>
    <p:extLst>
      <p:ext uri="{BB962C8B-B14F-4D97-AF65-F5344CB8AC3E}">
        <p14:creationId xmlns:p14="http://schemas.microsoft.com/office/powerpoint/2010/main" val="2604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2"/>
    </mc:Choice>
    <mc:Fallback xmlns="">
      <p:transition spd="slow" advTm="1116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7E24-CC93-4F94-BE64-A17A9798E35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1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n-lt"/>
              </a:rPr>
              <a:t>Список семеноводческих хозяйств, прошедших аттестацию и являющихся членами некоммерческой организации «Оренбургская ассоциация селекционеров и семеноводов  сельскохозяйственных культур» на 2020 год</a:t>
            </a:r>
            <a:endParaRPr lang="ru-RU" dirty="0" smtClean="0">
              <a:latin typeface="+mn-lt"/>
            </a:endParaRP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027892"/>
          <a:ext cx="8739957" cy="5713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7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0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спецсемхоза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Баллы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Категория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"Авангард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Абдулинский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Акбаров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Равиль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Камелович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Ордена Ленина СПК "Комсомольский",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Адамовский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Крупенников Сергей Владимирович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ФГУП "Советская Россия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Адамовский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Дударев Алексей Михайлович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ЗАО "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Шильдинское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Адамовский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Алейников Сергей Николаевич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Колганское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Александровский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Колганова Ольга  Анатольевна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220,5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КФХ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Абдршин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Р.Н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., Александровский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Абдршин Рамиль Навкатович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КФХ </a:t>
                      </a:r>
                      <a:r>
                        <a:rPr lang="ru-RU" sz="13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Дибаев</a:t>
                      </a:r>
                      <a:r>
                        <a:rPr lang="ru-RU" sz="13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М.Т. Александровский 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Дибаев Марат Табрисович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"Елань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Асекеевский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Орлов Алексей Иванович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СПК к/</a:t>
                      </a:r>
                      <a:r>
                        <a:rPr lang="ru-RU" sz="1300" dirty="0" err="1"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 им. 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Ленина, </a:t>
                      </a:r>
                      <a:r>
                        <a:rPr lang="ru-RU" sz="1300" dirty="0" err="1" smtClean="0">
                          <a:latin typeface="Times New Roman"/>
                          <a:ea typeface="Calibri"/>
                          <a:cs typeface="Times New Roman"/>
                        </a:rPr>
                        <a:t>Беляевский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Туроверов Александр Александрович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228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КФХ Хасанова Х.А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., </a:t>
                      </a:r>
                      <a:r>
                        <a:rPr lang="ru-RU" sz="1300" dirty="0" err="1" smtClean="0">
                          <a:latin typeface="Times New Roman"/>
                          <a:ea typeface="Calibri"/>
                          <a:cs typeface="Times New Roman"/>
                        </a:rPr>
                        <a:t>Беляевский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Хасанов Хусаин Ахмадцафеевич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240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КФХ </a:t>
                      </a:r>
                      <a:r>
                        <a:rPr lang="ru-RU" sz="1300" dirty="0" err="1">
                          <a:latin typeface="Times New Roman"/>
                          <a:ea typeface="Calibri"/>
                          <a:cs typeface="Times New Roman"/>
                        </a:rPr>
                        <a:t>Курамшина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 З.Н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., </a:t>
                      </a:r>
                      <a:r>
                        <a:rPr lang="ru-RU" sz="1300" dirty="0" err="1" smtClean="0">
                          <a:latin typeface="Times New Roman"/>
                          <a:ea typeface="Calibri"/>
                          <a:cs typeface="Times New Roman"/>
                        </a:rPr>
                        <a:t>Беляевский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Курамшин Зайнулла Набиуллиевич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240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КФХ Сотникова А.М. ,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Бугурусланский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Сотников Александр Михайлович 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"Мечта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Бугурусланский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Полькин Иван Анатольевич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"Птицефабрика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Гайская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Гайский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Малюшин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Евгений Николаевич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"Лида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Гайский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Топчиенко Александр Геннадьевич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КФХ "Рубин-2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Гайский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Олейник Виктор Григорьевич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"Воронежское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3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Гайский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Утямишев Ильнур Илдарович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КФХ "Плот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3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Илекский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Рахматуллин Раниль Губайдуллович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"Красногвардейская МТС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3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Красногвардейский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Горбачев Виталий Сергеевич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"Агрофирма "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Поимская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Кувандыкский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городской округ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Пучкин Олег Николаевич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истек срок действия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7E24-CC93-4F94-BE64-A17A9798E358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88640"/>
          <a:ext cx="8739957" cy="6661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5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спецсемхоза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Баллы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Категория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"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Вишняков Виктор Владимирович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к/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"Восход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Русяев Леонид Иванович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Шамкаев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В.Г., 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Матвеевский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Шамкаев Валерий Гакифович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истек срок действия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"Агрофирма им. Электрозавода", 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Новосергиевский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Волков Евгений Владимирович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к/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им.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Кирова,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Октябрьский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Бикбов Минулла Ахмадиевич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ЗАО "Нива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Октябрьский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Попова Ольга Семеновна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к-з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им. Ю.А.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Гагарина,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Оренбургский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Пузий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Владимир Петрович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ПСК "Приуральский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Оренбургский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Джуламанов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Бекпай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Айтманович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ФГБНУ «Федеральный научный центр биологических систем и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агротехнологий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РАН», Оренбургский район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Мирошников Сергей Александрович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ФГБОУ ВО Оренбургский ГАУ, Оренбургский 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Гончаров Алексей Геннадьевич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им. К.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Маркса,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Переволоцкий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Дубровин Евгений Александрович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"Партнер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Переволоцкий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Вишнев Валерий Иванович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КФХ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Аюкасов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А.Р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Переволоцкий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Аюкасов Андрей Равилович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им. Фурманова, Первомайский 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Щетинин Сергей Сергеевич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"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Мирошкин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Первомайский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Подпорин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Александр Владимирович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ИП глава КФХ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Гибадуллин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Н.М., 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Пономаревский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Гибадуллин Наиль Минахметович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Саракташхлебопродукт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Саракташский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Теряев  Сергей Владимирович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"МТС-АГРО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Саракташский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Надыршин  Марат Губайдуллович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к/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"Красногорский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Саракташский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Перевозников Виктор Федорович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"Армада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Агро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Саракташский</a:t>
                      </a: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Аникеев Максим Андреевич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СПК СХА (колхоз) "Озерный",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Светлинский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район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Балгужинов Жумажан Зиназарович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истек срок действия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им.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Ленина,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Северный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Шарифуллин Халит Гамирович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ЗАО им.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Калинина,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Ташлинский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Камышников Александр Алексеевич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Агрофирма "Рассвет"»,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Тюльганский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район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Маслов Сергей Николаевич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"Русское поле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",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Шарлыкский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Ворвулев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Андрей Васильевич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КФХ Пилюгин И.И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.,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Оренбург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Пилюгин Иван Иванович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ООО НПП «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Техлогия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Дяглев Николай Михайлович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9050" marR="1905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47486" y="166639"/>
            <a:ext cx="88060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EEECE1">
                    <a:lumMod val="25000"/>
                  </a:srgbClr>
                </a:solidFill>
                <a:latin typeface="+mn-lt"/>
                <a:cs typeface="Arial" charset="0"/>
              </a:rPr>
              <a:t>ПРЕДВАРИТЕЛЬНЫЕ ИТОГИ УБОРКИ СЕЛЬСКОХОЗЯЙСТВЕННЫХ КУЛЬТУР В СЕМЕНОВОДЧЕСКИХ ХОЗЯЙСИВАХ В 2019 ГОДУ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srgbClr val="EEECE1">
                  <a:lumMod val="25000"/>
                </a:srgbClr>
              </a:solidFill>
              <a:latin typeface="Arial" charset="0"/>
              <a:cs typeface="Arial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0" y="6479529"/>
            <a:ext cx="9083108" cy="415451"/>
            <a:chOff x="0" y="6384715"/>
            <a:chExt cx="9083108" cy="510259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6384715"/>
              <a:ext cx="524623" cy="51025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1" name="Номер слайда 5"/>
            <p:cNvSpPr>
              <a:spLocks/>
            </p:cNvSpPr>
            <p:nvPr/>
          </p:nvSpPr>
          <p:spPr bwMode="auto">
            <a:xfrm>
              <a:off x="8605271" y="6528470"/>
              <a:ext cx="477837" cy="222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fld id="{28770B14-2D29-4C66-B2AD-205C34CD5BC0}" type="slidenum">
                <a:rPr lang="ru-RU">
                  <a:solidFill>
                    <a:srgbClr val="EEECE1">
                      <a:lumMod val="25000"/>
                    </a:srgbClr>
                  </a:solidFill>
                  <a:cs typeface="Arial" charset="0"/>
                </a:rPr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t>4</a:t>
              </a:fld>
              <a:endParaRPr lang="ru-RU" dirty="0">
                <a:solidFill>
                  <a:srgbClr val="EEECE1">
                    <a:lumMod val="25000"/>
                  </a:srgbClr>
                </a:solidFill>
                <a:cs typeface="Arial" charset="0"/>
              </a:endParaRPr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395536" y="6481093"/>
              <a:ext cx="8414295" cy="39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1500" dirty="0">
                <a:solidFill>
                  <a:srgbClr val="EEECE1">
                    <a:lumMod val="25000"/>
                  </a:srgbClr>
                </a:solidFill>
                <a:cs typeface="Arial" charset="0"/>
              </a:endParaRPr>
            </a:p>
          </p:txBody>
        </p:sp>
        <p:cxnSp>
          <p:nvCxnSpPr>
            <p:cNvPr id="8" name="Прямая соединительная линия 7"/>
            <p:cNvCxnSpPr/>
            <p:nvPr/>
          </p:nvCxnSpPr>
          <p:spPr>
            <a:xfrm>
              <a:off x="489471" y="6479523"/>
              <a:ext cx="8451329" cy="1571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157047" y="1182302"/>
            <a:ext cx="8622253" cy="5376816"/>
            <a:chOff x="148005" y="1184490"/>
            <a:chExt cx="7948261" cy="5060302"/>
          </a:xfrm>
        </p:grpSpPr>
        <p:graphicFrame>
          <p:nvGraphicFramePr>
            <p:cNvPr id="17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8991925"/>
                </p:ext>
              </p:extLst>
            </p:nvPr>
          </p:nvGraphicFramePr>
          <p:xfrm>
            <a:off x="219025" y="1670639"/>
            <a:ext cx="3675260" cy="43134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9" name="Прямоугольник 16"/>
            <p:cNvSpPr>
              <a:spLocks noChangeArrowheads="1"/>
            </p:cNvSpPr>
            <p:nvPr/>
          </p:nvSpPr>
          <p:spPr bwMode="auto">
            <a:xfrm>
              <a:off x="313592" y="5984099"/>
              <a:ext cx="2879481" cy="260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1pPr>
              <a:lvl2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2pPr>
              <a:lvl3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3pPr>
              <a:lvl4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4pPr>
              <a:lvl5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5pPr>
              <a:lvl6pPr marL="25146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6pPr>
              <a:lvl7pPr marL="29718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7pPr>
              <a:lvl8pPr marL="34290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8pPr>
              <a:lvl9pPr marL="38862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200" dirty="0">
                  <a:solidFill>
                    <a:srgbClr val="404040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Валовой </a:t>
              </a:r>
              <a:r>
                <a:rPr lang="ru-RU" altLang="ru-RU" sz="1200" dirty="0" smtClean="0">
                  <a:solidFill>
                    <a:srgbClr val="404040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сбор, тыс. </a:t>
              </a:r>
              <a:r>
                <a:rPr lang="ru-RU" altLang="ru-RU" sz="1200" dirty="0">
                  <a:solidFill>
                    <a:srgbClr val="404040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тонн</a:t>
              </a:r>
            </a:p>
          </p:txBody>
        </p:sp>
        <p:graphicFrame>
          <p:nvGraphicFramePr>
            <p:cNvPr id="20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3891425"/>
                </p:ext>
              </p:extLst>
            </p:nvPr>
          </p:nvGraphicFramePr>
          <p:xfrm>
            <a:off x="4027044" y="1454003"/>
            <a:ext cx="4069222" cy="4733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3" name="Прямоугольник 22"/>
            <p:cNvSpPr>
              <a:spLocks noChangeArrowheads="1"/>
            </p:cNvSpPr>
            <p:nvPr/>
          </p:nvSpPr>
          <p:spPr bwMode="auto">
            <a:xfrm>
              <a:off x="6018420" y="1184490"/>
              <a:ext cx="1634099" cy="289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1pPr>
              <a:lvl2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2pPr>
              <a:lvl3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3pPr>
              <a:lvl4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4pPr>
              <a:lvl5pPr defTabSz="80327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5pPr>
              <a:lvl6pPr marL="25146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6pPr>
              <a:lvl7pPr marL="29718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7pPr>
              <a:lvl8pPr marL="34290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8pPr>
              <a:lvl9pPr marL="3886200" indent="-228600" defTabSz="80327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Tahoma" panose="020B060403050404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1400" b="1" dirty="0" smtClean="0">
                  <a:solidFill>
                    <a:srgbClr val="632523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Урожайность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48005" y="6020409"/>
              <a:ext cx="167054" cy="167054"/>
            </a:xfrm>
            <a:prstGeom prst="rect">
              <a:avLst/>
            </a:prstGeom>
            <a:pattFill prst="ltUpDiag">
              <a:fgClr>
                <a:schemeClr val="accent3">
                  <a:lumMod val="75000"/>
                </a:schemeClr>
              </a:fgClr>
              <a:bgClr>
                <a:schemeClr val="accent6">
                  <a:lumMod val="40000"/>
                  <a:lumOff val="60000"/>
                </a:schemeClr>
              </a:bgClr>
            </a:patt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4249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77">
                <a:solidFill>
                  <a:prstClr val="white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6" name="Прямоугольник 22"/>
          <p:cNvSpPr>
            <a:spLocks noChangeArrowheads="1"/>
          </p:cNvSpPr>
          <p:nvPr/>
        </p:nvSpPr>
        <p:spPr bwMode="auto">
          <a:xfrm>
            <a:off x="349691" y="1111702"/>
            <a:ext cx="28794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Зерновые и </a:t>
            </a:r>
            <a:r>
              <a:rPr lang="ru-RU" altLang="ru-RU" sz="1400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зернобобовые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культуры</a:t>
            </a:r>
          </a:p>
        </p:txBody>
      </p:sp>
      <p:sp>
        <p:nvSpPr>
          <p:cNvPr id="48" name="Прямоугольник 22"/>
          <p:cNvSpPr>
            <a:spLocks noChangeArrowheads="1"/>
          </p:cNvSpPr>
          <p:nvPr/>
        </p:nvSpPr>
        <p:spPr bwMode="auto">
          <a:xfrm>
            <a:off x="349694" y="3311803"/>
            <a:ext cx="218009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1100" b="1" dirty="0" smtClean="0">
              <a:solidFill>
                <a:srgbClr val="4F81BD">
                  <a:lumMod val="50000"/>
                </a:srgb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67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2"/>
    </mc:Choice>
    <mc:Fallback xmlns="">
      <p:transition spd="slow" advTm="1116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6663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EEECE1">
                    <a:lumMod val="25000"/>
                  </a:srgbClr>
                </a:solidFill>
                <a:latin typeface="+mj-lt"/>
              </a:rPr>
              <a:t>У</a:t>
            </a:r>
            <a:r>
              <a:rPr lang="ru-RU" sz="2000" b="1" dirty="0" smtClean="0">
                <a:solidFill>
                  <a:srgbClr val="EEECE1">
                    <a:lumMod val="25000"/>
                  </a:srgbClr>
                </a:solidFill>
                <a:latin typeface="+mj-lt"/>
                <a:cs typeface="Arial" charset="0"/>
              </a:rPr>
              <a:t>рожайность  семеноводческих хозяйств в 2017, 2018, 2019 годах</a:t>
            </a:r>
            <a:endParaRPr lang="ru-RU" sz="2000" b="1" dirty="0">
              <a:solidFill>
                <a:srgbClr val="EEECE1">
                  <a:lumMod val="25000"/>
                </a:srgbClr>
              </a:solidFill>
              <a:latin typeface="+mj-lt"/>
              <a:cs typeface="Arial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857062"/>
              </p:ext>
            </p:extLst>
          </p:nvPr>
        </p:nvGraphicFramePr>
        <p:xfrm>
          <a:off x="323528" y="615464"/>
          <a:ext cx="8363273" cy="6176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val="1465380656"/>
                    </a:ext>
                  </a:extLst>
                </a:gridCol>
                <a:gridCol w="1598392">
                  <a:extLst>
                    <a:ext uri="{9D8B030D-6E8A-4147-A177-3AD203B41FA5}">
                      <a16:colId xmlns:a16="http://schemas.microsoft.com/office/drawing/2014/main" val="466258052"/>
                    </a:ext>
                  </a:extLst>
                </a:gridCol>
                <a:gridCol w="1480075">
                  <a:extLst>
                    <a:ext uri="{9D8B030D-6E8A-4147-A177-3AD203B41FA5}">
                      <a16:colId xmlns:a16="http://schemas.microsoft.com/office/drawing/2014/main" val="401724937"/>
                    </a:ext>
                  </a:extLst>
                </a:gridCol>
                <a:gridCol w="1684406">
                  <a:extLst>
                    <a:ext uri="{9D8B030D-6E8A-4147-A177-3AD203B41FA5}">
                      <a16:colId xmlns:a16="http://schemas.microsoft.com/office/drawing/2014/main" val="339468252"/>
                    </a:ext>
                  </a:extLst>
                </a:gridCol>
              </a:tblGrid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Хозяйство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Урожайность 2017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Урожайность 2018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Урожайность 2019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131381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"Авангард"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9,40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24,00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20594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КФХ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Шамкаев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В.Г.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9,40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19,44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3975970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КФХ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Абдршин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Р.Н.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25,4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12,50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16,02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813895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"Елань"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15,07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872472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к/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"Восход"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14,75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314568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"Партнер"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14,74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03375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"Мечта"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13,82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041000"/>
                  </a:ext>
                </a:extLst>
              </a:tr>
              <a:tr h="2979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"Красногвардейская МТС"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29,3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11,60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13,42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25900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Гибадуллин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14,50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13,42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928341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КФХ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Курамшин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З.Н.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15,80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13,10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265792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КФХ Хасанов Х.А.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13,30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11,82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812340"/>
                  </a:ext>
                </a:extLst>
              </a:tr>
              <a:tr h="2973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им.Ленина"(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Северн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7,80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11,47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9735112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ЗАО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Шильдинское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8,60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11,34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540577"/>
                  </a:ext>
                </a:extLst>
              </a:tr>
              <a:tr h="359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Агрофирма "Рассвет"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478072"/>
                  </a:ext>
                </a:extLst>
              </a:tr>
              <a:tr h="333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ИП КФХ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Дибаев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М.Т.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10,75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3545372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ЗАО "Нива"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17,2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13,40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10,52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8448043"/>
                  </a:ext>
                </a:extLst>
              </a:tr>
              <a:tr h="2159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"Русское поле"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15,00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10,42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191252"/>
                  </a:ext>
                </a:extLst>
              </a:tr>
              <a:tr h="252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"Птицефабрика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Гайская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15,5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7,70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10,37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773633"/>
                  </a:ext>
                </a:extLst>
              </a:tr>
              <a:tr h="359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колхоз "Красногорский"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10,31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112540"/>
                  </a:ext>
                </a:extLst>
              </a:tr>
              <a:tr h="35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"Агрофирма"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Поимская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20,1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14,60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10,14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183" marR="58183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299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55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681298"/>
              </p:ext>
            </p:extLst>
          </p:nvPr>
        </p:nvGraphicFramePr>
        <p:xfrm>
          <a:off x="323527" y="188656"/>
          <a:ext cx="8064896" cy="6496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8393">
                  <a:extLst>
                    <a:ext uri="{9D8B030D-6E8A-4147-A177-3AD203B41FA5}">
                      <a16:colId xmlns:a16="http://schemas.microsoft.com/office/drawing/2014/main" val="125808659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43312816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942803463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3616041434"/>
                    </a:ext>
                  </a:extLst>
                </a:gridCol>
              </a:tblGrid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колхоз им. Кирова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17,30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10,13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083478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Матвеевский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19,6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12,40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10,07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048885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им. Фурманова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7732276"/>
                  </a:ext>
                </a:extLst>
              </a:tr>
              <a:tr h="2973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Саракташхлебопродукт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9,91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708714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ИП КФХ Аюкасов А.Р.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9,78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163349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"Армада Агро"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9,76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689121"/>
                  </a:ext>
                </a:extLst>
              </a:tr>
              <a:tr h="328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ФГУП "Советская Россия"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9,27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844152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ЗАО им.Калинина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8,80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8,82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550340"/>
                  </a:ext>
                </a:extLst>
              </a:tr>
              <a:tr h="269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ФГБОУ ВПО Оренбургский ГАУ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8,48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765189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ФНЦ БСТ РАН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7,50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8,35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241704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КФХ "Рубин-2"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7,68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3371672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"Лида"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7,57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56752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"Комсомольский"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10,20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7,36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594578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Мирошкин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6,70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7,12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753760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Колганское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6,65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292324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к/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им. Карла Маркса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6,60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8278154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"МТС-АГРО"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14,10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6,57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59308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(колхоз) им. Ленина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5,98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696451"/>
                  </a:ext>
                </a:extLst>
              </a:tr>
              <a:tr h="38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"АГФ им.Электрозавода"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5,78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011276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КФХ "Плот"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15,6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5,10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5,73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294668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СХА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к-з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 "Озерный"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5,27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903722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ПСК "Приуральский"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18,60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3,92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629410"/>
                  </a:ext>
                </a:extLst>
              </a:tr>
              <a:tr h="2603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СПК "колхоз" им. Гагарина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1,90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3,84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172861"/>
                  </a:ext>
                </a:extLst>
              </a:tr>
              <a:tr h="2298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ООО "Воронежское"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3,60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3,69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22" marR="56922" marT="0" marB="0" anchor="b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906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5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Информация о сортах сельскохозяйственных культур,                                          высеянных  хозяйствами всех категорий в 2019 году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611561" y="1844824"/>
          <a:ext cx="7776864" cy="4104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424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2019 г.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2018 г.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Calibri"/>
                          <a:ea typeface="Calibri"/>
                          <a:cs typeface="Calibri"/>
                        </a:rPr>
                        <a:t>2017 г.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Безенчукская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степная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26,5 %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23,4%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28,5%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Безенчукская</a:t>
                      </a: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205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16,8 %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14,7 %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10,4 %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Calibri"/>
                        </a:rPr>
                        <a:t>Оренбургская 10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12 %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Calibri"/>
                        </a:rPr>
                        <a:t>12,3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18,9 %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Calibri"/>
                        </a:rPr>
                        <a:t>Харьковская 46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8,3 %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Calibri"/>
                        </a:rPr>
                        <a:t> 10,1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8,8 %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Calibri"/>
                          <a:ea typeface="Calibri"/>
                          <a:cs typeface="Calibri"/>
                        </a:rPr>
                        <a:t>Безенчукская</a:t>
                      </a:r>
                      <a:r>
                        <a:rPr lang="ru-RU" sz="1600" b="1" dirty="0">
                          <a:latin typeface="Calibri"/>
                          <a:ea typeface="Calibri"/>
                          <a:cs typeface="Calibri"/>
                        </a:rPr>
                        <a:t> Нива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6,4 %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Calibri"/>
                        </a:rPr>
                        <a:t> 7,7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5,6 %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Calibri"/>
                        </a:rPr>
                        <a:t>Безенчукская золотистая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7,3 %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3,6 %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1,8 %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Calibri"/>
                        </a:rPr>
                        <a:t>Оренбургская 21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3,6  %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3,5%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5,8%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Calibri"/>
                        </a:rPr>
                        <a:t>Рустикано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5 %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1,1%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0,1%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31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Calibri"/>
                        </a:rPr>
                        <a:t>Саратовская золотистая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2,0 %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4,4%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3,3%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2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Calibri"/>
                        </a:rPr>
                        <a:t>Луч 25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Calibri"/>
                        </a:rPr>
                        <a:t>5,4 %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4,3 %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Calibri"/>
                        </a:rPr>
                        <a:t>0,8 %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87624" y="1412776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latin typeface="+mn-lt"/>
              </a:rPr>
              <a:t>Наиболее распространенные сорта твердой пшеницы</a:t>
            </a:r>
            <a:r>
              <a:rPr lang="ru-RU" sz="2000" u="sng" dirty="0" smtClean="0">
                <a:latin typeface="+mn-lt"/>
              </a:rPr>
              <a:t>:</a:t>
            </a:r>
            <a:endParaRPr lang="ru-RU" sz="2000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758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51520" y="1124748"/>
          <a:ext cx="8445624" cy="5108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1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1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1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9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2019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2018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2017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Альбидум 32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32,1 %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26,8 %,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22 %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Саратовская 42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18,6 %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20,6 %,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21,7 %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Учитель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9,0 %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12,0 %,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13,3 %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Саратовская 70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6,6 %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7,3 %,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9,7 %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Ульяновская 100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3,6 %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2,8%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2,4%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Саратовская 73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4,3 %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3,4 %,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2,2 %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Кинельская</a:t>
                      </a: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 Нива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2,8 %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2,2.%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Симбирцит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1,7 %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1,0 %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1,3 %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Оренбургская 13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1,6 %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2,5 %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1,1 %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Саратовская 74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3,5 %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0,3 %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0,2 %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Экада</a:t>
                      </a: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 113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1,8 %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0,7 %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0,1 %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299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Омская 35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0,7 %</a:t>
                      </a:r>
                      <a:endParaRPr lang="ru-RU" sz="120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0,8%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560" y="476672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>
                <a:latin typeface="+mn-lt"/>
              </a:rPr>
              <a:t> Наиболее распространенные  сорта  мягкой  пшеницы</a:t>
            </a:r>
            <a:r>
              <a:rPr lang="ru-RU" sz="2400" u="sng" dirty="0" smtClean="0">
                <a:latin typeface="+mn-lt"/>
              </a:rPr>
              <a:t>:</a:t>
            </a:r>
            <a:endParaRPr lang="ru-RU" sz="2400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0839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27584" y="548680"/>
          <a:ext cx="7848872" cy="3371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08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2019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2018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2017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7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Жемчужина Поволжья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29,1 %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25,7 %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22,7 %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Калач 60                  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15 %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+mn-lt"/>
                          <a:ea typeface="Calibri"/>
                          <a:cs typeface="Times New Roman"/>
                        </a:rPr>
                        <a:t>17,0 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%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18,1 %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Поволжская 86      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14,2 %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16,7 %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16,2 %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Пионерская 32      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8,4 %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7,7 % 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7,5 %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+mn-lt"/>
                          <a:ea typeface="Calibri"/>
                          <a:cs typeface="Times New Roman"/>
                        </a:rPr>
                        <a:t>Новоершовская                   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6,8  %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4,7  %,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5,7 %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Саратовская 90     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3,7 %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smtClean="0">
                          <a:latin typeface="+mn-lt"/>
                          <a:ea typeface="Calibri"/>
                          <a:cs typeface="Times New Roman"/>
                        </a:rPr>
                        <a:t>3,6 </a:t>
                      </a: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%,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        3,2 %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latin typeface="+mn-lt"/>
                          <a:ea typeface="Calibri"/>
                          <a:cs typeface="Times New Roman"/>
                        </a:rPr>
                        <a:t>Мироновская</a:t>
                      </a: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 808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2,0 %                     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2,1 %,  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3,1 %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Губернатор Дона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1,5 %                     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0,8 %,   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0,1 %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+mn-lt"/>
                          <a:ea typeface="Calibri"/>
                          <a:cs typeface="Times New Roman"/>
                        </a:rPr>
                        <a:t>Кинельская 4                     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3,3 %                     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3,2 %     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2,5%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5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Колос Оренбуржья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1,9 %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0,6 %                          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0,6 %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0886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Times New Roman"/>
                        </a:rPr>
                        <a:t>Скипетр                             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5,1 %                     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Times New Roman"/>
                        </a:rPr>
                        <a:t>5,0 %,                          </a:t>
                      </a:r>
                      <a:endParaRPr lang="ru-RU" sz="12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Times New Roman"/>
                        </a:rPr>
                        <a:t>5,4 %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99592" y="4653136"/>
          <a:ext cx="7128792" cy="2017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2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2019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2018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  <a:ea typeface="Calibri"/>
                          <a:cs typeface="Calibri"/>
                        </a:rPr>
                        <a:t>2017 г.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52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Calibri"/>
                        </a:rPr>
                        <a:t>Саратовская 6                   </a:t>
                      </a:r>
                      <a:endParaRPr lang="ru-RU" sz="1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61,6 %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52,2  %          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42,8 %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87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Calibri"/>
                        </a:rPr>
                        <a:t>Саратовская 7                   </a:t>
                      </a:r>
                      <a:endParaRPr lang="ru-RU" sz="1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22,4%   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23,4 %          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24,9 %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87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+mn-lt"/>
                          <a:ea typeface="Calibri"/>
                          <a:cs typeface="Calibri"/>
                        </a:rPr>
                        <a:t>Саратовская 5                  </a:t>
                      </a:r>
                      <a:endParaRPr lang="ru-RU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Calibri"/>
                        </a:rPr>
                        <a:t>5,2 %                      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6,2 %,           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8,9 %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87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+mn-lt"/>
                          <a:ea typeface="Calibri"/>
                          <a:cs typeface="Calibri"/>
                        </a:rPr>
                        <a:t>Марусенька –                   </a:t>
                      </a:r>
                      <a:endParaRPr lang="ru-RU" sz="14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Calibri"/>
                        </a:rPr>
                        <a:t>6,6 %                     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7,4 %,                          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6,3 %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+mn-lt"/>
                          <a:ea typeface="Calibri"/>
                          <a:cs typeface="Calibri"/>
                        </a:rPr>
                        <a:t>Памяти </a:t>
                      </a:r>
                      <a:r>
                        <a:rPr lang="ru-RU" sz="1400" b="1" dirty="0" err="1">
                          <a:latin typeface="+mn-lt"/>
                          <a:ea typeface="Calibri"/>
                          <a:cs typeface="Calibri"/>
                        </a:rPr>
                        <a:t>Кунакбаева</a:t>
                      </a:r>
                      <a:r>
                        <a:rPr lang="ru-RU" sz="1400" b="1" dirty="0">
                          <a:latin typeface="+mn-lt"/>
                          <a:ea typeface="Calibri"/>
                          <a:cs typeface="Calibri"/>
                        </a:rPr>
                        <a:t>       </a:t>
                      </a:r>
                      <a:endParaRPr lang="ru-RU" sz="1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Calibri"/>
                        </a:rPr>
                        <a:t>1,8 %                 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+mn-lt"/>
                          <a:ea typeface="Calibri"/>
                          <a:cs typeface="Calibri"/>
                        </a:rPr>
                        <a:t>2 %,                            </a:t>
                      </a:r>
                      <a:endParaRPr lang="ru-RU" sz="14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Calibri"/>
                          <a:cs typeface="Calibri"/>
                        </a:rPr>
                        <a:t>2,4 % </a:t>
                      </a:r>
                      <a:endParaRPr lang="ru-RU" sz="1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66838" y="4221088"/>
            <a:ext cx="729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+mn-lt"/>
              </a:rPr>
              <a:t>Наиболее распространенные  сорта  озимой ржи</a:t>
            </a:r>
            <a:r>
              <a:rPr lang="ru-RU" u="sng" dirty="0" smtClean="0">
                <a:latin typeface="+mn-lt"/>
              </a:rPr>
              <a:t>:</a:t>
            </a:r>
          </a:p>
          <a:p>
            <a:endParaRPr lang="ru-RU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88640"/>
            <a:ext cx="58743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u="sng" dirty="0" smtClean="0"/>
              <a:t>Наиболее распространенные  сорта  озимой  пшеницы</a:t>
            </a:r>
            <a:r>
              <a:rPr lang="ru-RU" sz="1600" u="sng" dirty="0" smtClean="0"/>
              <a:t>:</a:t>
            </a:r>
          </a:p>
          <a:p>
            <a:endParaRPr lang="ru-RU" sz="1400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Информация о результатах работы </a:t>
            </a:r>
            <a:r>
              <a:rPr lang="ru-RU" sz="2400" b="1" dirty="0" err="1">
                <a:solidFill>
                  <a:schemeClr val="bg2">
                    <a:lumMod val="25000"/>
                  </a:schemeClr>
                </a:solidFill>
              </a:rPr>
              <a:t>спецсемхозов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Оренбургской области за период 2018-2019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</a:rPr>
              <a:t>гг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95250"/>
            <a:ext cx="8147248" cy="474206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ru-RU" sz="3800" dirty="0"/>
              <a:t>Приобретена дополнительно семяочистительная техника в 2018-2019 </a:t>
            </a:r>
            <a:r>
              <a:rPr lang="ru-RU" sz="3800" dirty="0" smtClean="0"/>
              <a:t>гг. - </a:t>
            </a:r>
            <a:r>
              <a:rPr lang="ru-RU" sz="3800" b="1" u="sng" dirty="0" smtClean="0"/>
              <a:t>47 штук</a:t>
            </a:r>
          </a:p>
          <a:p>
            <a:r>
              <a:rPr lang="ru-RU" sz="3800" dirty="0">
                <a:solidFill>
                  <a:srgbClr val="0070C0"/>
                </a:solidFill>
              </a:rPr>
              <a:t>Введены в эксплуатацию   </a:t>
            </a:r>
            <a:r>
              <a:rPr lang="ru-RU" sz="3800" dirty="0" smtClean="0">
                <a:solidFill>
                  <a:srgbClr val="0070C0"/>
                </a:solidFill>
              </a:rPr>
              <a:t>новые </a:t>
            </a:r>
            <a:r>
              <a:rPr lang="ru-RU" sz="3800" dirty="0">
                <a:solidFill>
                  <a:srgbClr val="0070C0"/>
                </a:solidFill>
              </a:rPr>
              <a:t>складские помещения  </a:t>
            </a:r>
            <a:r>
              <a:rPr lang="ru-RU" sz="3800" dirty="0" smtClean="0">
                <a:solidFill>
                  <a:srgbClr val="0070C0"/>
                </a:solidFill>
              </a:rPr>
              <a:t>в 2018-2019гг -  </a:t>
            </a:r>
            <a:r>
              <a:rPr lang="ru-RU" sz="3800" b="1" u="sng" dirty="0" smtClean="0">
                <a:solidFill>
                  <a:srgbClr val="0070C0"/>
                </a:solidFill>
              </a:rPr>
              <a:t>32 общей емкостью 56 700 т.</a:t>
            </a:r>
          </a:p>
          <a:p>
            <a:r>
              <a:rPr lang="ru-RU" sz="3800" dirty="0"/>
              <a:t>Введены в штат </a:t>
            </a:r>
            <a:r>
              <a:rPr lang="ru-RU" sz="3800" dirty="0" err="1"/>
              <a:t>допол</a:t>
            </a:r>
            <a:r>
              <a:rPr lang="ru-RU" sz="3800" dirty="0"/>
              <a:t>. единицы агронома в 2018-2019 </a:t>
            </a:r>
            <a:r>
              <a:rPr lang="ru-RU" sz="3800" dirty="0" smtClean="0"/>
              <a:t>гг. -             </a:t>
            </a:r>
            <a:r>
              <a:rPr lang="ru-RU" sz="3800" u="sng" dirty="0" smtClean="0"/>
              <a:t>11 человек</a:t>
            </a:r>
            <a:endParaRPr lang="ru-RU" sz="3800" u="sng" dirty="0">
              <a:latin typeface="Times New Roman" panose="02020603050405020304" pitchFamily="18" charset="0"/>
            </a:endParaRPr>
          </a:p>
          <a:p>
            <a:r>
              <a:rPr lang="ru-RU" sz="3800" dirty="0"/>
              <a:t> </a:t>
            </a:r>
            <a:r>
              <a:rPr lang="ru-RU" sz="3800" dirty="0" smtClean="0"/>
              <a:t>Повысили квалификацию </a:t>
            </a:r>
            <a:r>
              <a:rPr lang="ru-RU" sz="3800" dirty="0"/>
              <a:t>агрономы в 2018-2019 </a:t>
            </a:r>
            <a:r>
              <a:rPr lang="ru-RU" sz="3800" dirty="0" smtClean="0"/>
              <a:t>- </a:t>
            </a:r>
            <a:r>
              <a:rPr lang="ru-RU" sz="3800" u="sng" dirty="0" smtClean="0"/>
              <a:t>40 человек</a:t>
            </a:r>
          </a:p>
          <a:p>
            <a:r>
              <a:rPr lang="ru-RU" sz="3800" u="sng" dirty="0">
                <a:solidFill>
                  <a:srgbClr val="FF0000"/>
                </a:solidFill>
              </a:rPr>
              <a:t>Проведено протравливание семян в 2019 году, </a:t>
            </a:r>
            <a:endParaRPr lang="ru-RU" sz="3800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800" dirty="0" smtClean="0">
                <a:solidFill>
                  <a:srgbClr val="FF0000"/>
                </a:solidFill>
              </a:rPr>
              <a:t>       </a:t>
            </a:r>
            <a:r>
              <a:rPr lang="ru-RU" sz="3800" u="sng" dirty="0" smtClean="0">
                <a:solidFill>
                  <a:srgbClr val="FF0000"/>
                </a:solidFill>
              </a:rPr>
              <a:t> тонн, </a:t>
            </a:r>
            <a:r>
              <a:rPr lang="ru-RU" sz="3800" b="1" u="sng" dirty="0" smtClean="0">
                <a:solidFill>
                  <a:srgbClr val="FF0000"/>
                </a:solidFill>
              </a:rPr>
              <a:t>план-44 240,факт-440 011</a:t>
            </a:r>
          </a:p>
          <a:p>
            <a:r>
              <a:rPr lang="ru-RU" sz="3800" u="sng" dirty="0">
                <a:solidFill>
                  <a:srgbClr val="FF0000"/>
                </a:solidFill>
              </a:rPr>
              <a:t>Приобретено минеральных удобрений  в  физ. весе </a:t>
            </a:r>
            <a:r>
              <a:rPr lang="ru-RU" sz="3800" u="sng" dirty="0" smtClean="0">
                <a:solidFill>
                  <a:srgbClr val="FF0000"/>
                </a:solidFill>
              </a:rPr>
              <a:t>в </a:t>
            </a:r>
            <a:r>
              <a:rPr lang="ru-RU" sz="3800" b="1" u="sng" dirty="0" smtClean="0">
                <a:solidFill>
                  <a:srgbClr val="FF0000"/>
                </a:solidFill>
              </a:rPr>
              <a:t>кол-ве 5 646</a:t>
            </a:r>
          </a:p>
          <a:p>
            <a:r>
              <a:rPr lang="en-US" sz="3800" dirty="0"/>
              <a:t>S </a:t>
            </a:r>
            <a:r>
              <a:rPr lang="ru-RU" sz="3800" dirty="0"/>
              <a:t>посева озимых, </a:t>
            </a:r>
            <a:r>
              <a:rPr lang="ru-RU" sz="3800" dirty="0" smtClean="0"/>
              <a:t>га - </a:t>
            </a:r>
            <a:r>
              <a:rPr lang="ru-RU" sz="3800" b="1" dirty="0" smtClean="0"/>
              <a:t>50 941</a:t>
            </a:r>
          </a:p>
          <a:p>
            <a:r>
              <a:rPr lang="ru-RU" sz="3800" dirty="0"/>
              <a:t>проведена подкормка, </a:t>
            </a:r>
            <a:r>
              <a:rPr lang="ru-RU" sz="3800" dirty="0" smtClean="0"/>
              <a:t>га - </a:t>
            </a:r>
            <a:r>
              <a:rPr lang="ru-RU" sz="3800" b="1" dirty="0" smtClean="0"/>
              <a:t>43515</a:t>
            </a:r>
            <a:endParaRPr lang="ru-RU" sz="3800" b="1" dirty="0">
              <a:latin typeface="Times New Roman" panose="02020603050405020304" pitchFamily="18" charset="0"/>
            </a:endParaRPr>
          </a:p>
          <a:p>
            <a:endParaRPr lang="ru-RU" sz="1100" dirty="0" smtClean="0"/>
          </a:p>
          <a:p>
            <a:endParaRPr lang="ru-RU" sz="1100" b="1" dirty="0">
              <a:latin typeface="Times New Roman" panose="02020603050405020304" pitchFamily="18" charset="0"/>
            </a:endParaRPr>
          </a:p>
          <a:p>
            <a:endParaRPr lang="ru-RU" sz="1100" b="1" dirty="0">
              <a:latin typeface="Times New Roman" panose="02020603050405020304" pitchFamily="18" charset="0"/>
            </a:endParaRPr>
          </a:p>
          <a:p>
            <a:endParaRPr lang="ru-RU" sz="1100" dirty="0" smtClean="0"/>
          </a:p>
          <a:p>
            <a:endParaRPr lang="ru-RU" sz="1100" b="1" dirty="0">
              <a:latin typeface="Times New Roman" panose="02020603050405020304" pitchFamily="18" charset="0"/>
            </a:endParaRPr>
          </a:p>
          <a:p>
            <a:endParaRPr lang="ru-RU" sz="1100" dirty="0" smtClean="0"/>
          </a:p>
          <a:p>
            <a:endParaRPr lang="ru-RU" sz="1100" b="1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5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u="sng" dirty="0" smtClean="0"/>
              <a:t>Информация о приобретении семян в </a:t>
            </a:r>
            <a:r>
              <a:rPr lang="ru-RU" sz="2000" b="1" u="sng" dirty="0" err="1" smtClean="0"/>
              <a:t>спецсемхозах</a:t>
            </a:r>
            <a:r>
              <a:rPr lang="ru-RU" sz="2000" b="1" u="sng" dirty="0" smtClean="0"/>
              <a:t> в тоннах</a:t>
            </a:r>
            <a:endParaRPr lang="ru-RU" sz="2000" b="1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919013"/>
              </p:ext>
            </p:extLst>
          </p:nvPr>
        </p:nvGraphicFramePr>
        <p:xfrm>
          <a:off x="1403648" y="1556792"/>
          <a:ext cx="6696744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186">
                  <a:extLst>
                    <a:ext uri="{9D8B030D-6E8A-4147-A177-3AD203B41FA5}">
                      <a16:colId xmlns:a16="http://schemas.microsoft.com/office/drawing/2014/main" val="3328546071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1955755646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3887009446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1492669766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11505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r>
                        <a:rPr lang="ru-RU" dirty="0" smtClean="0"/>
                        <a:t>2322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2600</a:t>
                      </a:r>
                      <a:endParaRPr lang="ru-RU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2772</a:t>
                      </a:r>
                      <a:endParaRPr lang="ru-RU" dirty="0"/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165840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57200" y="30689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2000" b="1" u="sng" dirty="0" smtClean="0"/>
              <a:t>Информация о реализации семян в </a:t>
            </a:r>
            <a:r>
              <a:rPr lang="ru-RU" sz="2000" b="1" u="sng" dirty="0" err="1" smtClean="0"/>
              <a:t>спецсемхозах</a:t>
            </a:r>
            <a:r>
              <a:rPr lang="ru-RU" sz="2000" b="1" u="sng" dirty="0" smtClean="0"/>
              <a:t> в тоннах </a:t>
            </a:r>
            <a:r>
              <a:rPr lang="ru-RU" sz="2000" b="1" u="sng" dirty="0"/>
              <a:t>2019 году</a:t>
            </a:r>
            <a:r>
              <a:rPr lang="ru-RU" sz="2000" b="1" u="sng" dirty="0" smtClean="0"/>
              <a:t> </a:t>
            </a:r>
            <a:endParaRPr lang="ru-RU" sz="2000" b="1" u="sng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565372"/>
              </p:ext>
            </p:extLst>
          </p:nvPr>
        </p:nvGraphicFramePr>
        <p:xfrm>
          <a:off x="1370112" y="4288234"/>
          <a:ext cx="6696744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186">
                  <a:extLst>
                    <a:ext uri="{9D8B030D-6E8A-4147-A177-3AD203B41FA5}">
                      <a16:colId xmlns:a16="http://schemas.microsoft.com/office/drawing/2014/main" val="3328546071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1955755646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3887009446"/>
                    </a:ext>
                  </a:extLst>
                </a:gridCol>
                <a:gridCol w="1674186">
                  <a:extLst>
                    <a:ext uri="{9D8B030D-6E8A-4147-A177-3AD203B41FA5}">
                      <a16:colId xmlns:a16="http://schemas.microsoft.com/office/drawing/2014/main" val="1492669766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r>
                        <a:rPr lang="ru-RU" dirty="0" smtClean="0"/>
                        <a:t>2016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115050"/>
                  </a:ext>
                </a:extLst>
              </a:tr>
              <a:tr h="540060">
                <a:tc>
                  <a:txBody>
                    <a:bodyPr/>
                    <a:lstStyle/>
                    <a:p>
                      <a:r>
                        <a:rPr lang="ru-RU" dirty="0" smtClean="0"/>
                        <a:t>17678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28692</a:t>
                      </a:r>
                      <a:endParaRPr lang="ru-RU" dirty="0"/>
                    </a:p>
                  </a:txBody>
                  <a:tcP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15650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20992</a:t>
                      </a:r>
                      <a:endParaRPr lang="ru-RU" dirty="0"/>
                    </a:p>
                  </a:txBody>
                  <a:tcPr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165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12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12216"/>
              </p:ext>
            </p:extLst>
          </p:nvPr>
        </p:nvGraphicFramePr>
        <p:xfrm>
          <a:off x="0" y="1288477"/>
          <a:ext cx="9144003" cy="5569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639">
                  <a:extLst>
                    <a:ext uri="{9D8B030D-6E8A-4147-A177-3AD203B41FA5}">
                      <a16:colId xmlns:a16="http://schemas.microsoft.com/office/drawing/2014/main" val="2237152882"/>
                    </a:ext>
                  </a:extLst>
                </a:gridCol>
                <a:gridCol w="934064">
                  <a:extLst>
                    <a:ext uri="{9D8B030D-6E8A-4147-A177-3AD203B41FA5}">
                      <a16:colId xmlns:a16="http://schemas.microsoft.com/office/drawing/2014/main" val="1597233266"/>
                    </a:ext>
                  </a:extLst>
                </a:gridCol>
                <a:gridCol w="1504335">
                  <a:extLst>
                    <a:ext uri="{9D8B030D-6E8A-4147-A177-3AD203B41FA5}">
                      <a16:colId xmlns:a16="http://schemas.microsoft.com/office/drawing/2014/main" val="629678488"/>
                    </a:ext>
                  </a:extLst>
                </a:gridCol>
                <a:gridCol w="393292">
                  <a:extLst>
                    <a:ext uri="{9D8B030D-6E8A-4147-A177-3AD203B41FA5}">
                      <a16:colId xmlns:a16="http://schemas.microsoft.com/office/drawing/2014/main" val="3751975103"/>
                    </a:ext>
                  </a:extLst>
                </a:gridCol>
                <a:gridCol w="346586">
                  <a:extLst>
                    <a:ext uri="{9D8B030D-6E8A-4147-A177-3AD203B41FA5}">
                      <a16:colId xmlns:a16="http://schemas.microsoft.com/office/drawing/2014/main" val="2626563400"/>
                    </a:ext>
                  </a:extLst>
                </a:gridCol>
                <a:gridCol w="265472">
                  <a:extLst>
                    <a:ext uri="{9D8B030D-6E8A-4147-A177-3AD203B41FA5}">
                      <a16:colId xmlns:a16="http://schemas.microsoft.com/office/drawing/2014/main" val="2818665842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210712671"/>
                    </a:ext>
                  </a:extLst>
                </a:gridCol>
                <a:gridCol w="287594">
                  <a:extLst>
                    <a:ext uri="{9D8B030D-6E8A-4147-A177-3AD203B41FA5}">
                      <a16:colId xmlns:a16="http://schemas.microsoft.com/office/drawing/2014/main" val="3503739487"/>
                    </a:ext>
                  </a:extLst>
                </a:gridCol>
                <a:gridCol w="353961">
                  <a:extLst>
                    <a:ext uri="{9D8B030D-6E8A-4147-A177-3AD203B41FA5}">
                      <a16:colId xmlns:a16="http://schemas.microsoft.com/office/drawing/2014/main" val="335465714"/>
                    </a:ext>
                  </a:extLst>
                </a:gridCol>
                <a:gridCol w="294967">
                  <a:extLst>
                    <a:ext uri="{9D8B030D-6E8A-4147-A177-3AD203B41FA5}">
                      <a16:colId xmlns:a16="http://schemas.microsoft.com/office/drawing/2014/main" val="3541785385"/>
                    </a:ext>
                  </a:extLst>
                </a:gridCol>
                <a:gridCol w="314633">
                  <a:extLst>
                    <a:ext uri="{9D8B030D-6E8A-4147-A177-3AD203B41FA5}">
                      <a16:colId xmlns:a16="http://schemas.microsoft.com/office/drawing/2014/main" val="282747292"/>
                    </a:ext>
                  </a:extLst>
                </a:gridCol>
                <a:gridCol w="287594">
                  <a:extLst>
                    <a:ext uri="{9D8B030D-6E8A-4147-A177-3AD203B41FA5}">
                      <a16:colId xmlns:a16="http://schemas.microsoft.com/office/drawing/2014/main" val="2777941394"/>
                    </a:ext>
                  </a:extLst>
                </a:gridCol>
                <a:gridCol w="255639">
                  <a:extLst>
                    <a:ext uri="{9D8B030D-6E8A-4147-A177-3AD203B41FA5}">
                      <a16:colId xmlns:a16="http://schemas.microsoft.com/office/drawing/2014/main" val="1832959775"/>
                    </a:ext>
                  </a:extLst>
                </a:gridCol>
                <a:gridCol w="294967">
                  <a:extLst>
                    <a:ext uri="{9D8B030D-6E8A-4147-A177-3AD203B41FA5}">
                      <a16:colId xmlns:a16="http://schemas.microsoft.com/office/drawing/2014/main" val="1039365732"/>
                    </a:ext>
                  </a:extLst>
                </a:gridCol>
                <a:gridCol w="344128">
                  <a:extLst>
                    <a:ext uri="{9D8B030D-6E8A-4147-A177-3AD203B41FA5}">
                      <a16:colId xmlns:a16="http://schemas.microsoft.com/office/drawing/2014/main" val="4189663346"/>
                    </a:ext>
                  </a:extLst>
                </a:gridCol>
                <a:gridCol w="339214">
                  <a:extLst>
                    <a:ext uri="{9D8B030D-6E8A-4147-A177-3AD203B41FA5}">
                      <a16:colId xmlns:a16="http://schemas.microsoft.com/office/drawing/2014/main" val="453089095"/>
                    </a:ext>
                  </a:extLst>
                </a:gridCol>
                <a:gridCol w="331839">
                  <a:extLst>
                    <a:ext uri="{9D8B030D-6E8A-4147-A177-3AD203B41FA5}">
                      <a16:colId xmlns:a16="http://schemas.microsoft.com/office/drawing/2014/main" val="1634536407"/>
                    </a:ext>
                  </a:extLst>
                </a:gridCol>
                <a:gridCol w="287594">
                  <a:extLst>
                    <a:ext uri="{9D8B030D-6E8A-4147-A177-3AD203B41FA5}">
                      <a16:colId xmlns:a16="http://schemas.microsoft.com/office/drawing/2014/main" val="1140464109"/>
                    </a:ext>
                  </a:extLst>
                </a:gridCol>
                <a:gridCol w="258097">
                  <a:extLst>
                    <a:ext uri="{9D8B030D-6E8A-4147-A177-3AD203B41FA5}">
                      <a16:colId xmlns:a16="http://schemas.microsoft.com/office/drawing/2014/main" val="759537422"/>
                    </a:ext>
                  </a:extLst>
                </a:gridCol>
                <a:gridCol w="258097">
                  <a:extLst>
                    <a:ext uri="{9D8B030D-6E8A-4147-A177-3AD203B41FA5}">
                      <a16:colId xmlns:a16="http://schemas.microsoft.com/office/drawing/2014/main" val="4139531942"/>
                    </a:ext>
                  </a:extLst>
                </a:gridCol>
                <a:gridCol w="363794">
                  <a:extLst>
                    <a:ext uri="{9D8B030D-6E8A-4147-A177-3AD203B41FA5}">
                      <a16:colId xmlns:a16="http://schemas.microsoft.com/office/drawing/2014/main" val="1078711673"/>
                    </a:ext>
                  </a:extLst>
                </a:gridCol>
                <a:gridCol w="287594">
                  <a:extLst>
                    <a:ext uri="{9D8B030D-6E8A-4147-A177-3AD203B41FA5}">
                      <a16:colId xmlns:a16="http://schemas.microsoft.com/office/drawing/2014/main" val="1639823798"/>
                    </a:ext>
                  </a:extLst>
                </a:gridCol>
                <a:gridCol w="324464">
                  <a:extLst>
                    <a:ext uri="{9D8B030D-6E8A-4147-A177-3AD203B41FA5}">
                      <a16:colId xmlns:a16="http://schemas.microsoft.com/office/drawing/2014/main" val="2327247576"/>
                    </a:ext>
                  </a:extLst>
                </a:gridCol>
                <a:gridCol w="255639">
                  <a:extLst>
                    <a:ext uri="{9D8B030D-6E8A-4147-A177-3AD203B41FA5}">
                      <a16:colId xmlns:a16="http://schemas.microsoft.com/office/drawing/2014/main" val="4008208932"/>
                    </a:ext>
                  </a:extLst>
                </a:gridCol>
              </a:tblGrid>
              <a:tr h="465995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 gridSpan="16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тыс. центнеров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85050"/>
                  </a:ext>
                </a:extLst>
              </a:tr>
              <a:tr h="3280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№ 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района</a:t>
                      </a:r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Наименование хозяйства</a:t>
                      </a:r>
                      <a:endParaRPr lang="ru-RU" sz="1000" b="0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Потребность семян, тыс. цент.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Засыпано семян,           тыс. цент.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Представлено,                    тыс. цент.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 к засыпке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Проверено, тыс. цент.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 к засыпке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Кондиционных, всего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vert="vert27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 </a:t>
                      </a:r>
                      <a:endParaRPr lang="ru-RU" sz="10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репродукции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п/р-5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масс. на корм.  цели 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1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extLst>
                  <a:ext uri="{0D108BD9-81ED-4DB2-BD59-A6C34878D82A}">
                    <a16:rowId xmlns:a16="http://schemas.microsoft.com/office/drawing/2014/main" val="1975917412"/>
                  </a:ext>
                </a:extLst>
              </a:tr>
              <a:tr h="560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п/р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с/эл.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эл.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775" marR="6775" marT="677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4152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Абдулинский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ООО "Авангард" 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5,80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138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4,4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022865786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Адамовский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СПК "Комсомольский" 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32,40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32,45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32,45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32,45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32,45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0,72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5,60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12,46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4,20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0,48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7,64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1,35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32,45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4109450770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ФГУП "Советская Россия"  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21,66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24,12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111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9,1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14,4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24,12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4002722114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ЗАО "Шильдинское"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24,29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6,6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0,8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24,29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4001089600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Александровский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ООО "Колганское"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5,1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4,9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15,00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086342656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КФХ Абдршин Р.Н., явл. гл. КФХ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3,49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3,49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3,49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3,49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3,49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1,20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2,29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3,49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865474865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ИП КФХ </a:t>
                      </a:r>
                      <a:r>
                        <a:rPr lang="ru-RU" sz="1000" u="none" strike="noStrike" dirty="0" err="1">
                          <a:effectLst/>
                        </a:rPr>
                        <a:t>Дибаев</a:t>
                      </a:r>
                      <a:r>
                        <a:rPr lang="ru-RU" sz="1000" u="none" strike="noStrike" dirty="0">
                          <a:effectLst/>
                        </a:rPr>
                        <a:t> М.Т.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2,30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2,30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83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83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1,30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68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0,6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32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69913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Асекеевский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ООО "Елань"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11,70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104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12,1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1,44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3,0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1,5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9,74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2,4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104712917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Беляевский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СПК к/з им. Ленина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8,60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14,70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171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14,70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14,70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14,70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11,30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14,70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233332427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КФХ Хасанова Х.А.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0,48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0,9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3,09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821905666"/>
                  </a:ext>
                </a:extLst>
              </a:tr>
              <a:tr h="246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КФХ Курамшина З.Н.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1,33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6,01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7,34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979042480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Бугурусланский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ООО  "Мечта"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9,0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1,8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6,0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7,80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87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380258706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ИП КФХ Сотникова А.М.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2,4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2,6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12,20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215479079"/>
                  </a:ext>
                </a:extLst>
              </a:tr>
              <a:tr h="312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Гайский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СПК "Птицефабрика Гайская" 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39,50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46,80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118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46,80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46,80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46,80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6,10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26,80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12,90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1,00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46,80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4193082887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ООО "Лида"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4,70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8,50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181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8,5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0,7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6,0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1,8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8,50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061049242"/>
                  </a:ext>
                </a:extLst>
              </a:tr>
              <a:tr h="232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КФХ "Рубин-2"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7,50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8,90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119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8,90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8,90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8,90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4,1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</a:rPr>
                        <a:t>2,2</a:t>
                      </a:r>
                      <a:endParaRPr lang="ru-RU" sz="10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1,6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0,7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0,3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8,90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94922547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95537" y="88148"/>
            <a:ext cx="83529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>
                <a:latin typeface="+mn-lt"/>
              </a:rPr>
              <a:t>Качество засыпанных семян яровых зерновых и зернобобовых  культур  в </a:t>
            </a:r>
            <a:r>
              <a:rPr lang="ru-RU" sz="2200" b="1" u="sng" dirty="0" err="1">
                <a:latin typeface="+mn-lt"/>
              </a:rPr>
              <a:t>спецсемхозах</a:t>
            </a:r>
            <a:r>
              <a:rPr lang="ru-RU" sz="2200" b="1" u="sng" dirty="0">
                <a:latin typeface="+mn-lt"/>
              </a:rPr>
              <a:t> Оренбургской области  по состоянию на 20.02.2020 г.</a:t>
            </a:r>
          </a:p>
        </p:txBody>
      </p:sp>
    </p:spTree>
    <p:extLst>
      <p:ext uri="{BB962C8B-B14F-4D97-AF65-F5344CB8AC3E}">
        <p14:creationId xmlns:p14="http://schemas.microsoft.com/office/powerpoint/2010/main" val="2420554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0860891"/>
              </p:ext>
            </p:extLst>
          </p:nvPr>
        </p:nvGraphicFramePr>
        <p:xfrm>
          <a:off x="-2" y="22583"/>
          <a:ext cx="9144003" cy="6867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17">
                  <a:extLst>
                    <a:ext uri="{9D8B030D-6E8A-4147-A177-3AD203B41FA5}">
                      <a16:colId xmlns:a16="http://schemas.microsoft.com/office/drawing/2014/main" val="619506166"/>
                    </a:ext>
                  </a:extLst>
                </a:gridCol>
                <a:gridCol w="951198">
                  <a:extLst>
                    <a:ext uri="{9D8B030D-6E8A-4147-A177-3AD203B41FA5}">
                      <a16:colId xmlns:a16="http://schemas.microsoft.com/office/drawing/2014/main" val="2559160990"/>
                    </a:ext>
                  </a:extLst>
                </a:gridCol>
                <a:gridCol w="1531926">
                  <a:extLst>
                    <a:ext uri="{9D8B030D-6E8A-4147-A177-3AD203B41FA5}">
                      <a16:colId xmlns:a16="http://schemas.microsoft.com/office/drawing/2014/main" val="91933326"/>
                    </a:ext>
                  </a:extLst>
                </a:gridCol>
                <a:gridCol w="400504">
                  <a:extLst>
                    <a:ext uri="{9D8B030D-6E8A-4147-A177-3AD203B41FA5}">
                      <a16:colId xmlns:a16="http://schemas.microsoft.com/office/drawing/2014/main" val="391170763"/>
                    </a:ext>
                  </a:extLst>
                </a:gridCol>
                <a:gridCol w="352943">
                  <a:extLst>
                    <a:ext uri="{9D8B030D-6E8A-4147-A177-3AD203B41FA5}">
                      <a16:colId xmlns:a16="http://schemas.microsoft.com/office/drawing/2014/main" val="2339784843"/>
                    </a:ext>
                  </a:extLst>
                </a:gridCol>
                <a:gridCol w="270340">
                  <a:extLst>
                    <a:ext uri="{9D8B030D-6E8A-4147-A177-3AD203B41FA5}">
                      <a16:colId xmlns:a16="http://schemas.microsoft.com/office/drawing/2014/main" val="3231416999"/>
                    </a:ext>
                  </a:extLst>
                </a:gridCol>
                <a:gridCol w="310389">
                  <a:extLst>
                    <a:ext uri="{9D8B030D-6E8A-4147-A177-3AD203B41FA5}">
                      <a16:colId xmlns:a16="http://schemas.microsoft.com/office/drawing/2014/main" val="2642292063"/>
                    </a:ext>
                  </a:extLst>
                </a:gridCol>
                <a:gridCol w="292869">
                  <a:extLst>
                    <a:ext uri="{9D8B030D-6E8A-4147-A177-3AD203B41FA5}">
                      <a16:colId xmlns:a16="http://schemas.microsoft.com/office/drawing/2014/main" val="2724454763"/>
                    </a:ext>
                  </a:extLst>
                </a:gridCol>
                <a:gridCol w="360454">
                  <a:extLst>
                    <a:ext uri="{9D8B030D-6E8A-4147-A177-3AD203B41FA5}">
                      <a16:colId xmlns:a16="http://schemas.microsoft.com/office/drawing/2014/main" val="2560949649"/>
                    </a:ext>
                  </a:extLst>
                </a:gridCol>
                <a:gridCol w="300378">
                  <a:extLst>
                    <a:ext uri="{9D8B030D-6E8A-4147-A177-3AD203B41FA5}">
                      <a16:colId xmlns:a16="http://schemas.microsoft.com/office/drawing/2014/main" val="2823142508"/>
                    </a:ext>
                  </a:extLst>
                </a:gridCol>
                <a:gridCol w="320403">
                  <a:extLst>
                    <a:ext uri="{9D8B030D-6E8A-4147-A177-3AD203B41FA5}">
                      <a16:colId xmlns:a16="http://schemas.microsoft.com/office/drawing/2014/main" val="4162008867"/>
                    </a:ext>
                  </a:extLst>
                </a:gridCol>
                <a:gridCol w="292869">
                  <a:extLst>
                    <a:ext uri="{9D8B030D-6E8A-4147-A177-3AD203B41FA5}">
                      <a16:colId xmlns:a16="http://schemas.microsoft.com/office/drawing/2014/main" val="1883102157"/>
                    </a:ext>
                  </a:extLst>
                </a:gridCol>
                <a:gridCol w="260326">
                  <a:extLst>
                    <a:ext uri="{9D8B030D-6E8A-4147-A177-3AD203B41FA5}">
                      <a16:colId xmlns:a16="http://schemas.microsoft.com/office/drawing/2014/main" val="759086556"/>
                    </a:ext>
                  </a:extLst>
                </a:gridCol>
                <a:gridCol w="262832">
                  <a:extLst>
                    <a:ext uri="{9D8B030D-6E8A-4147-A177-3AD203B41FA5}">
                      <a16:colId xmlns:a16="http://schemas.microsoft.com/office/drawing/2014/main" val="2262136053"/>
                    </a:ext>
                  </a:extLst>
                </a:gridCol>
                <a:gridCol w="300378">
                  <a:extLst>
                    <a:ext uri="{9D8B030D-6E8A-4147-A177-3AD203B41FA5}">
                      <a16:colId xmlns:a16="http://schemas.microsoft.com/office/drawing/2014/main" val="2420881793"/>
                    </a:ext>
                  </a:extLst>
                </a:gridCol>
                <a:gridCol w="350441">
                  <a:extLst>
                    <a:ext uri="{9D8B030D-6E8A-4147-A177-3AD203B41FA5}">
                      <a16:colId xmlns:a16="http://schemas.microsoft.com/office/drawing/2014/main" val="3328030396"/>
                    </a:ext>
                  </a:extLst>
                </a:gridCol>
                <a:gridCol w="340427">
                  <a:extLst>
                    <a:ext uri="{9D8B030D-6E8A-4147-A177-3AD203B41FA5}">
                      <a16:colId xmlns:a16="http://schemas.microsoft.com/office/drawing/2014/main" val="878822155"/>
                    </a:ext>
                  </a:extLst>
                </a:gridCol>
                <a:gridCol w="292869">
                  <a:extLst>
                    <a:ext uri="{9D8B030D-6E8A-4147-A177-3AD203B41FA5}">
                      <a16:colId xmlns:a16="http://schemas.microsoft.com/office/drawing/2014/main" val="3646947939"/>
                    </a:ext>
                  </a:extLst>
                </a:gridCol>
                <a:gridCol w="262832">
                  <a:extLst>
                    <a:ext uri="{9D8B030D-6E8A-4147-A177-3AD203B41FA5}">
                      <a16:colId xmlns:a16="http://schemas.microsoft.com/office/drawing/2014/main" val="3929895769"/>
                    </a:ext>
                  </a:extLst>
                </a:gridCol>
                <a:gridCol w="262832">
                  <a:extLst>
                    <a:ext uri="{9D8B030D-6E8A-4147-A177-3AD203B41FA5}">
                      <a16:colId xmlns:a16="http://schemas.microsoft.com/office/drawing/2014/main" val="192370285"/>
                    </a:ext>
                  </a:extLst>
                </a:gridCol>
                <a:gridCol w="370465">
                  <a:extLst>
                    <a:ext uri="{9D8B030D-6E8A-4147-A177-3AD203B41FA5}">
                      <a16:colId xmlns:a16="http://schemas.microsoft.com/office/drawing/2014/main" val="1456589556"/>
                    </a:ext>
                  </a:extLst>
                </a:gridCol>
                <a:gridCol w="292869">
                  <a:extLst>
                    <a:ext uri="{9D8B030D-6E8A-4147-A177-3AD203B41FA5}">
                      <a16:colId xmlns:a16="http://schemas.microsoft.com/office/drawing/2014/main" val="1490418420"/>
                    </a:ext>
                  </a:extLst>
                </a:gridCol>
                <a:gridCol w="330416">
                  <a:extLst>
                    <a:ext uri="{9D8B030D-6E8A-4147-A177-3AD203B41FA5}">
                      <a16:colId xmlns:a16="http://schemas.microsoft.com/office/drawing/2014/main" val="1282765226"/>
                    </a:ext>
                  </a:extLst>
                </a:gridCol>
                <a:gridCol w="260326">
                  <a:extLst>
                    <a:ext uri="{9D8B030D-6E8A-4147-A177-3AD203B41FA5}">
                      <a16:colId xmlns:a16="http://schemas.microsoft.com/office/drawing/2014/main" val="476641447"/>
                    </a:ext>
                  </a:extLst>
                </a:gridCol>
              </a:tblGrid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17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ООО "Воронежское" 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14,10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97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3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878949670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 err="1">
                          <a:effectLst/>
                        </a:rPr>
                        <a:t>Илекский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КФХ "Плот"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0,97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2,17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0,48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20574754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19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Красногвардейский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"Красногвардейская МТС"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628206751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Кувандыкский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"Агрофирма </a:t>
                      </a:r>
                      <a:r>
                        <a:rPr lang="ru-RU" sz="1050" u="none" strike="noStrike" dirty="0" err="1">
                          <a:effectLst/>
                        </a:rPr>
                        <a:t>Поимская</a:t>
                      </a:r>
                      <a:r>
                        <a:rPr lang="ru-RU" sz="1050" u="none" strike="noStrike" dirty="0">
                          <a:effectLst/>
                        </a:rPr>
                        <a:t>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130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72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768771269"/>
                  </a:ext>
                </a:extLst>
              </a:tr>
              <a:tr h="324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 err="1">
                          <a:effectLst/>
                        </a:rPr>
                        <a:t>Матвеевский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СПК к/з "Восход"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5,80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112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4,90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4,90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4,90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4,90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2717438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СПК "</a:t>
                      </a:r>
                      <a:r>
                        <a:rPr lang="ru-RU" sz="1050" u="none" strike="noStrike" dirty="0" err="1">
                          <a:effectLst/>
                        </a:rPr>
                        <a:t>Матвеевский</a:t>
                      </a:r>
                      <a:r>
                        <a:rPr lang="ru-RU" sz="1050" u="none" strike="noStrike" dirty="0">
                          <a:effectLst/>
                        </a:rPr>
                        <a:t>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4,30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6,80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158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0,59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1,05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501596"/>
                  </a:ext>
                </a:extLst>
              </a:tr>
              <a:tr h="324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ИП </a:t>
                      </a:r>
                      <a:r>
                        <a:rPr lang="ru-RU" sz="1050" u="none" strike="noStrike" dirty="0" err="1">
                          <a:effectLst/>
                        </a:rPr>
                        <a:t>Шамкаев</a:t>
                      </a:r>
                      <a:r>
                        <a:rPr lang="ru-RU" sz="1050" u="none" strike="noStrike" dirty="0">
                          <a:effectLst/>
                        </a:rPr>
                        <a:t> В.Г.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6,70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5,40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81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5,40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81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884081637"/>
                  </a:ext>
                </a:extLst>
              </a:tr>
              <a:tr h="595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 err="1">
                          <a:effectLst/>
                        </a:rPr>
                        <a:t>Новосергиевский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"Агрофирма им. Электрозавода"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14,24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9,74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68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9,74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9,74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9,74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1,33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6,22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2,19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9,74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255644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Октябрьский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СПК к/з им. Кирова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15,20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15,0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15,0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15,20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422647379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ЗАО "Нива"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30,00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214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30,00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465604905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Оренбургский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ПСК "Приуральский"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22,60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671887022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СПК к/з им. Ю.А. Гагарина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385266940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Первомайский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СПК им. Фурманова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4,30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4,30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65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2,80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65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35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147333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СПК "</a:t>
                      </a:r>
                      <a:r>
                        <a:rPr lang="ru-RU" sz="1050" u="none" strike="noStrike" dirty="0" err="1">
                          <a:effectLst/>
                        </a:rPr>
                        <a:t>Мирошкин</a:t>
                      </a:r>
                      <a:r>
                        <a:rPr lang="ru-RU" sz="1050" u="none" strike="noStrike" dirty="0">
                          <a:effectLst/>
                        </a:rPr>
                        <a:t>" 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2121265560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Переволоцкий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К/з им. К. Маркса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8,80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8,80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0,6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8,70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99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147791538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ООО "Партнер"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198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12,70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462889775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ИП КФХ </a:t>
                      </a:r>
                      <a:r>
                        <a:rPr lang="ru-RU" sz="1050" u="none" strike="noStrike" dirty="0" err="1">
                          <a:effectLst/>
                        </a:rPr>
                        <a:t>Аюкасов</a:t>
                      </a:r>
                      <a:r>
                        <a:rPr lang="ru-RU" sz="1050" u="none" strike="noStrike" dirty="0">
                          <a:effectLst/>
                        </a:rPr>
                        <a:t> А.Р.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6,70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11,10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166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11,10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9,60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8,40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88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9,60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86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1,5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49333"/>
                  </a:ext>
                </a:extLst>
              </a:tr>
              <a:tr h="5952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Пономаревский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ИП </a:t>
                      </a:r>
                      <a:r>
                        <a:rPr lang="ru-RU" sz="1050" u="none" strike="noStrike" dirty="0" err="1">
                          <a:effectLst/>
                        </a:rPr>
                        <a:t>Гибадуллин</a:t>
                      </a:r>
                      <a:r>
                        <a:rPr lang="ru-RU" sz="1050" u="none" strike="noStrike" dirty="0">
                          <a:effectLst/>
                        </a:rPr>
                        <a:t> Н.М., </a:t>
                      </a:r>
                      <a:r>
                        <a:rPr lang="ru-RU" sz="1050" u="none" strike="noStrike" dirty="0" err="1">
                          <a:effectLst/>
                        </a:rPr>
                        <a:t>явл</a:t>
                      </a:r>
                      <a:r>
                        <a:rPr lang="ru-RU" sz="1050" u="none" strike="noStrike" dirty="0">
                          <a:effectLst/>
                        </a:rPr>
                        <a:t>. гл. КФХ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4233861528"/>
                  </a:ext>
                </a:extLst>
              </a:tr>
              <a:tr h="30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 err="1">
                          <a:effectLst/>
                        </a:rPr>
                        <a:t>Саракташский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СПК к/з "Красногорский"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21,00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21,00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21,0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21,0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16,2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0,5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18,4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21,00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704187834"/>
                  </a:ext>
                </a:extLst>
              </a:tr>
              <a:tr h="321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</a:t>
                      </a:r>
                      <a:r>
                        <a:rPr lang="ru-RU" sz="1050" u="none" strike="noStrike" dirty="0" err="1">
                          <a:effectLst/>
                        </a:rPr>
                        <a:t>Саракташхлебопродукт</a:t>
                      </a:r>
                      <a:r>
                        <a:rPr lang="ru-RU" sz="1050" u="none" strike="noStrike" dirty="0">
                          <a:effectLst/>
                        </a:rPr>
                        <a:t>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13,1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13,1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13,1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3,1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13,10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75" marR="6775" marT="6775" marB="0" anchor="b"/>
                </a:tc>
                <a:extLst>
                  <a:ext uri="{0D108BD9-81ED-4DB2-BD59-A6C34878D82A}">
                    <a16:rowId xmlns:a16="http://schemas.microsoft.com/office/drawing/2014/main" val="3464603868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48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566688"/>
              </p:ext>
            </p:extLst>
          </p:nvPr>
        </p:nvGraphicFramePr>
        <p:xfrm>
          <a:off x="2" y="0"/>
          <a:ext cx="9143998" cy="6867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397">
                  <a:extLst>
                    <a:ext uri="{9D8B030D-6E8A-4147-A177-3AD203B41FA5}">
                      <a16:colId xmlns:a16="http://schemas.microsoft.com/office/drawing/2014/main" val="1065632674"/>
                    </a:ext>
                  </a:extLst>
                </a:gridCol>
                <a:gridCol w="932909">
                  <a:extLst>
                    <a:ext uri="{9D8B030D-6E8A-4147-A177-3AD203B41FA5}">
                      <a16:colId xmlns:a16="http://schemas.microsoft.com/office/drawing/2014/main" val="3473273055"/>
                    </a:ext>
                  </a:extLst>
                </a:gridCol>
                <a:gridCol w="1502475">
                  <a:extLst>
                    <a:ext uri="{9D8B030D-6E8A-4147-A177-3AD203B41FA5}">
                      <a16:colId xmlns:a16="http://schemas.microsoft.com/office/drawing/2014/main" val="2619190408"/>
                    </a:ext>
                  </a:extLst>
                </a:gridCol>
                <a:gridCol w="392804">
                  <a:extLst>
                    <a:ext uri="{9D8B030D-6E8A-4147-A177-3AD203B41FA5}">
                      <a16:colId xmlns:a16="http://schemas.microsoft.com/office/drawing/2014/main" val="2001554093"/>
                    </a:ext>
                  </a:extLst>
                </a:gridCol>
                <a:gridCol w="346159">
                  <a:extLst>
                    <a:ext uri="{9D8B030D-6E8A-4147-A177-3AD203B41FA5}">
                      <a16:colId xmlns:a16="http://schemas.microsoft.com/office/drawing/2014/main" val="4292406083"/>
                    </a:ext>
                  </a:extLst>
                </a:gridCol>
                <a:gridCol w="265143">
                  <a:extLst>
                    <a:ext uri="{9D8B030D-6E8A-4147-A177-3AD203B41FA5}">
                      <a16:colId xmlns:a16="http://schemas.microsoft.com/office/drawing/2014/main" val="2005849381"/>
                    </a:ext>
                  </a:extLst>
                </a:gridCol>
                <a:gridCol w="304422">
                  <a:extLst>
                    <a:ext uri="{9D8B030D-6E8A-4147-A177-3AD203B41FA5}">
                      <a16:colId xmlns:a16="http://schemas.microsoft.com/office/drawing/2014/main" val="156221701"/>
                    </a:ext>
                  </a:extLst>
                </a:gridCol>
                <a:gridCol w="287237">
                  <a:extLst>
                    <a:ext uri="{9D8B030D-6E8A-4147-A177-3AD203B41FA5}">
                      <a16:colId xmlns:a16="http://schemas.microsoft.com/office/drawing/2014/main" val="3075826531"/>
                    </a:ext>
                  </a:extLst>
                </a:gridCol>
                <a:gridCol w="353523">
                  <a:extLst>
                    <a:ext uri="{9D8B030D-6E8A-4147-A177-3AD203B41FA5}">
                      <a16:colId xmlns:a16="http://schemas.microsoft.com/office/drawing/2014/main" val="3582853093"/>
                    </a:ext>
                  </a:extLst>
                </a:gridCol>
                <a:gridCol w="294604">
                  <a:extLst>
                    <a:ext uri="{9D8B030D-6E8A-4147-A177-3AD203B41FA5}">
                      <a16:colId xmlns:a16="http://schemas.microsoft.com/office/drawing/2014/main" val="1921665930"/>
                    </a:ext>
                  </a:extLst>
                </a:gridCol>
                <a:gridCol w="314243">
                  <a:extLst>
                    <a:ext uri="{9D8B030D-6E8A-4147-A177-3AD203B41FA5}">
                      <a16:colId xmlns:a16="http://schemas.microsoft.com/office/drawing/2014/main" val="937330224"/>
                    </a:ext>
                  </a:extLst>
                </a:gridCol>
                <a:gridCol w="287237">
                  <a:extLst>
                    <a:ext uri="{9D8B030D-6E8A-4147-A177-3AD203B41FA5}">
                      <a16:colId xmlns:a16="http://schemas.microsoft.com/office/drawing/2014/main" val="2325395763"/>
                    </a:ext>
                  </a:extLst>
                </a:gridCol>
                <a:gridCol w="255323">
                  <a:extLst>
                    <a:ext uri="{9D8B030D-6E8A-4147-A177-3AD203B41FA5}">
                      <a16:colId xmlns:a16="http://schemas.microsoft.com/office/drawing/2014/main" val="1473134488"/>
                    </a:ext>
                  </a:extLst>
                </a:gridCol>
                <a:gridCol w="257777">
                  <a:extLst>
                    <a:ext uri="{9D8B030D-6E8A-4147-A177-3AD203B41FA5}">
                      <a16:colId xmlns:a16="http://schemas.microsoft.com/office/drawing/2014/main" val="3786799361"/>
                    </a:ext>
                  </a:extLst>
                </a:gridCol>
                <a:gridCol w="294604">
                  <a:extLst>
                    <a:ext uri="{9D8B030D-6E8A-4147-A177-3AD203B41FA5}">
                      <a16:colId xmlns:a16="http://schemas.microsoft.com/office/drawing/2014/main" val="468428168"/>
                    </a:ext>
                  </a:extLst>
                </a:gridCol>
                <a:gridCol w="343703">
                  <a:extLst>
                    <a:ext uri="{9D8B030D-6E8A-4147-A177-3AD203B41FA5}">
                      <a16:colId xmlns:a16="http://schemas.microsoft.com/office/drawing/2014/main" val="4196201496"/>
                    </a:ext>
                  </a:extLst>
                </a:gridCol>
                <a:gridCol w="333884">
                  <a:extLst>
                    <a:ext uri="{9D8B030D-6E8A-4147-A177-3AD203B41FA5}">
                      <a16:colId xmlns:a16="http://schemas.microsoft.com/office/drawing/2014/main" val="3177188628"/>
                    </a:ext>
                  </a:extLst>
                </a:gridCol>
                <a:gridCol w="287237">
                  <a:extLst>
                    <a:ext uri="{9D8B030D-6E8A-4147-A177-3AD203B41FA5}">
                      <a16:colId xmlns:a16="http://schemas.microsoft.com/office/drawing/2014/main" val="541222919"/>
                    </a:ext>
                  </a:extLst>
                </a:gridCol>
                <a:gridCol w="257777">
                  <a:extLst>
                    <a:ext uri="{9D8B030D-6E8A-4147-A177-3AD203B41FA5}">
                      <a16:colId xmlns:a16="http://schemas.microsoft.com/office/drawing/2014/main" val="3412989525"/>
                    </a:ext>
                  </a:extLst>
                </a:gridCol>
                <a:gridCol w="257777">
                  <a:extLst>
                    <a:ext uri="{9D8B030D-6E8A-4147-A177-3AD203B41FA5}">
                      <a16:colId xmlns:a16="http://schemas.microsoft.com/office/drawing/2014/main" val="2028186825"/>
                    </a:ext>
                  </a:extLst>
                </a:gridCol>
                <a:gridCol w="363344">
                  <a:extLst>
                    <a:ext uri="{9D8B030D-6E8A-4147-A177-3AD203B41FA5}">
                      <a16:colId xmlns:a16="http://schemas.microsoft.com/office/drawing/2014/main" val="4287711981"/>
                    </a:ext>
                  </a:extLst>
                </a:gridCol>
                <a:gridCol w="287237">
                  <a:extLst>
                    <a:ext uri="{9D8B030D-6E8A-4147-A177-3AD203B41FA5}">
                      <a16:colId xmlns:a16="http://schemas.microsoft.com/office/drawing/2014/main" val="3457905654"/>
                    </a:ext>
                  </a:extLst>
                </a:gridCol>
                <a:gridCol w="324063">
                  <a:extLst>
                    <a:ext uri="{9D8B030D-6E8A-4147-A177-3AD203B41FA5}">
                      <a16:colId xmlns:a16="http://schemas.microsoft.com/office/drawing/2014/main" val="1634667293"/>
                    </a:ext>
                  </a:extLst>
                </a:gridCol>
                <a:gridCol w="255323">
                  <a:extLst>
                    <a:ext uri="{9D8B030D-6E8A-4147-A177-3AD203B41FA5}">
                      <a16:colId xmlns:a16="http://schemas.microsoft.com/office/drawing/2014/main" val="887602531"/>
                    </a:ext>
                  </a:extLst>
                </a:gridCol>
                <a:gridCol w="175796">
                  <a:extLst>
                    <a:ext uri="{9D8B030D-6E8A-4147-A177-3AD203B41FA5}">
                      <a16:colId xmlns:a16="http://schemas.microsoft.com/office/drawing/2014/main" val="1811476499"/>
                    </a:ext>
                  </a:extLst>
                </a:gridCol>
              </a:tblGrid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37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ООО "МТС-АГРО"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4,01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3,884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97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3,88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3,88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0,53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0,02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3,30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3,884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07914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"Армада Агро"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4,50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1,50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0,30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1,80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869195153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39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Светлинский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СПК СХА к-з "Озерный"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14,63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14,63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14,63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14,63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1,63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2,80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3,00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6,6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14,03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96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3919405021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Северный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"им. Ленина"   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6,50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6,50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5,82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5,82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5,82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5,82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330437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 err="1">
                          <a:effectLst/>
                        </a:rPr>
                        <a:t>Ташлинский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ЗАО им. Калинина  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3,70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3,70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86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0,6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94221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Тюльганский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ООО Агрофирма "Рассвет"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7,20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7,2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5,8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7,20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2766387930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Шарлыкский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ООО "Русское поле"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5,50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8,34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152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8,34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8,34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8,34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0,73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0,21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8,34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1936085154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г. Оренбург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КФХ Пилюгина И.И. 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3,00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3770712905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effectLst/>
                        </a:rPr>
                        <a:t>ФГБНУ ФНЦ БСТ РАН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0,62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42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0,62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1,07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1,47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1552016739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46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u="none" strike="noStrike">
                          <a:effectLst/>
                        </a:rPr>
                        <a:t>ФГБОУ ВПО Оренбургский ГАУ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0,9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1,4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0,6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4,50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2696721338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3452262517"/>
                  </a:ext>
                </a:extLst>
              </a:tr>
              <a:tr h="35272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Итого: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444,3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501,4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113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491,1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98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488,5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478,0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98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24,7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58,3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67,2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113,7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109,3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67,7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15,4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24,6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480,9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97,9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8,4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4DE424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4DE4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98486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2011037908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было на 13.02.2020 г.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443,3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459,1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469,4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102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465,1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101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458,8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99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24,7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56,5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64,4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110,5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100,6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65,2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15,4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23,4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460,7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98,1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6,9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1,5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65278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было на 14.02.2019 г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423,9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482,1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114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468,4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97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457,2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95</a:t>
                      </a:r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454,4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99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31,0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33,6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97,9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132,0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82,3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48,7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27,1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>
                          <a:effectLst/>
                        </a:rPr>
                        <a:t>9,1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461,7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98,6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6,8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1,4</a:t>
                      </a:r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>
                    <a:solidFill>
                      <a:srgbClr val="6DD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58196" marR="58196" marT="29098" marB="29098">
                    <a:solidFill>
                      <a:srgbClr val="6DD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082135"/>
                  </a:ext>
                </a:extLst>
              </a:tr>
              <a:tr h="352728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582717854"/>
                  </a:ext>
                </a:extLst>
              </a:tr>
              <a:tr h="352728">
                <a:tc gridSpan="24"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                                           Руководитель филиала ФГБУ "</a:t>
                      </a:r>
                      <a:r>
                        <a:rPr lang="ru-RU" sz="1050" u="none" strike="noStrike" dirty="0" err="1">
                          <a:effectLst/>
                        </a:rPr>
                        <a:t>Россельхозцентр</a:t>
                      </a:r>
                      <a:r>
                        <a:rPr lang="ru-RU" sz="1050" u="none" strike="noStrike" dirty="0">
                          <a:effectLst/>
                        </a:rPr>
                        <a:t>" по Оренбургской области                                                             Б.З. </a:t>
                      </a:r>
                      <a:r>
                        <a:rPr lang="ru-RU" sz="1050" u="none" strike="noStrike" dirty="0" err="1">
                          <a:effectLst/>
                        </a:rPr>
                        <a:t>Балгужинов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1154479098"/>
                  </a:ext>
                </a:extLst>
              </a:tr>
              <a:tr h="352728">
                <a:tc gridSpan="24"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                                           Директор ФГБУ "Оренбургский </a:t>
                      </a:r>
                      <a:r>
                        <a:rPr lang="ru-RU" sz="1050" u="none" strike="noStrike" dirty="0" err="1">
                          <a:effectLst/>
                        </a:rPr>
                        <a:t>референтный</a:t>
                      </a:r>
                      <a:r>
                        <a:rPr lang="ru-RU" sz="1050" u="none" strike="noStrike" dirty="0">
                          <a:effectLst/>
                        </a:rPr>
                        <a:t> центр </a:t>
                      </a:r>
                      <a:r>
                        <a:rPr lang="ru-RU" sz="1050" u="none" strike="noStrike" dirty="0" err="1">
                          <a:effectLst/>
                        </a:rPr>
                        <a:t>Россельхознадзора</a:t>
                      </a:r>
                      <a:r>
                        <a:rPr lang="ru-RU" sz="1050" u="none" strike="noStrike" dirty="0">
                          <a:effectLst/>
                        </a:rPr>
                        <a:t>"                                                                 О.К. Зубкова</a:t>
                      </a:r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3532344468"/>
                  </a:ext>
                </a:extLst>
              </a:tr>
              <a:tr h="3527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Исполнители: Париева Н.А.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endParaRPr lang="ru-RU" sz="1050"/>
                    </a:p>
                  </a:txBody>
                  <a:tcPr marL="58196" marR="58196" marT="29098" marB="29098"/>
                </a:tc>
                <a:extLst>
                  <a:ext uri="{0D108BD9-81ED-4DB2-BD59-A6C34878D82A}">
                    <a16:rowId xmlns:a16="http://schemas.microsoft.com/office/drawing/2014/main" val="1131693170"/>
                  </a:ext>
                </a:extLst>
              </a:tr>
              <a:tr h="156156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>
                          <a:effectLst/>
                        </a:rPr>
                        <a:t>                  Гордиенко С.В.</a:t>
                      </a:r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extLst>
                  <a:ext uri="{0D108BD9-81ED-4DB2-BD59-A6C34878D82A}">
                    <a16:rowId xmlns:a16="http://schemas.microsoft.com/office/drawing/2014/main" val="3946652220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B7EBF9-0CB4-4C78-A7A3-493B3235F2AD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818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7E24-CC93-4F94-BE64-A17A9798E358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498" y="86893"/>
            <a:ext cx="891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bg2">
                    <a:lumMod val="25000"/>
                  </a:schemeClr>
                </a:solidFill>
                <a:latin typeface="+mn-lt"/>
              </a:rPr>
              <a:t>НОВЫЕ СОРТА, ДОПУЩЕННЫЕ К ИСПОЛЬЗОВАНИЮ НА ТЕРРИТОРИИ ОРЕНБУРГСКОЙ ОБЛАСТИ НА 2020 ГОД</a:t>
            </a:r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474954" y="671668"/>
            <a:ext cx="4038600" cy="5598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2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Пшеница озимая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Донмира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Яровой ячмень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Чебенёк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Лидар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Горох на зерно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Велес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Астранавт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Самат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Объект 5"/>
          <p:cNvSpPr txBox="1">
            <a:spLocks/>
          </p:cNvSpPr>
          <p:nvPr/>
        </p:nvSpPr>
        <p:spPr>
          <a:xfrm>
            <a:off x="4914897" y="620688"/>
            <a:ext cx="4038600" cy="56886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2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Пшеница яровая мягкая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Александрит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Зауральская жемчужина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Зауральский янтарь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Калинка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Краснозёрка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Оренбургская юбилейная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Лютеция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Пшеница яровая твёрдая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Целинница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Бурбон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0100" y="0"/>
            <a:ext cx="107442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674" y="26529"/>
            <a:ext cx="8470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ЗАДАЧИ НА 20</a:t>
            </a:r>
            <a:r>
              <a:rPr 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ГОД 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ОРЕНБУРГСКОЙ ОБЛАСТИ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0" y="6384721"/>
            <a:ext cx="9083108" cy="510259"/>
            <a:chOff x="0" y="6384715"/>
            <a:chExt cx="9083108" cy="5102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6384715"/>
              <a:ext cx="524623" cy="51025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Номер слайда 5"/>
            <p:cNvSpPr>
              <a:spLocks/>
            </p:cNvSpPr>
            <p:nvPr/>
          </p:nvSpPr>
          <p:spPr bwMode="auto">
            <a:xfrm>
              <a:off x="8605271" y="6528470"/>
              <a:ext cx="477837" cy="222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>
                  <a:solidFill>
                    <a:schemeClr val="bg2">
                      <a:lumMod val="25000"/>
                    </a:schemeClr>
                  </a:solidFill>
                  <a:latin typeface="+mj-lt"/>
                </a:rPr>
                <a:pPr algn="ctr"/>
                <a:t>16</a:t>
              </a:fld>
              <a:endParaRPr lang="ru-RU" dirty="0">
                <a:solidFill>
                  <a:schemeClr val="bg2">
                    <a:lumMod val="25000"/>
                  </a:schemeClr>
                </a:solidFill>
                <a:latin typeface="+mj-lt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395536" y="6481094"/>
              <a:ext cx="841429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endParaRPr lang="ru-RU" sz="1500" dirty="0">
                <a:solidFill>
                  <a:schemeClr val="bg2">
                    <a:lumMod val="25000"/>
                  </a:schemeClr>
                </a:solidFill>
                <a:latin typeface="+mn-lt"/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489471" y="6479523"/>
              <a:ext cx="8451329" cy="1571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-800100" y="620688"/>
            <a:ext cx="10744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Валовой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сбор зерновых и зернобобовых культур – 2,7 млн.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тонн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кукурузы на силос  – 91,5 тыс.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га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однолетних трав  – 155 тыс.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га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озимых культур (под урожай 2021 года) – 900 тыс.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га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Доля посева подсолнечника отечественной селекции –50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%</a:t>
            </a:r>
          </a:p>
          <a:p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мелиорируемых земель – 5 000 гектаров.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542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7E24-CC93-4F94-BE64-A17A9798E358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3" name="Picture 2" descr="https://img.depo.ua/original/Sep2018/4414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837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3140968"/>
            <a:ext cx="950505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Благодарю за внимание!</a:t>
            </a:r>
          </a:p>
          <a:p>
            <a:pPr algn="ctr"/>
            <a:endParaRPr lang="ru-RU" sz="4000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0648"/>
            <a:ext cx="1078017" cy="10485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2867</Words>
  <Application>Microsoft Office PowerPoint</Application>
  <PresentationFormat>Экран (4:3)</PresentationFormat>
  <Paragraphs>1955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 Cyr</vt:lpstr>
      <vt:lpstr>Calibri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сортах сельскохозяйственных культур,                                          высеянных  хозяйствами всех категорий в 2019 году </vt:lpstr>
      <vt:lpstr>Презентация PowerPoint</vt:lpstr>
      <vt:lpstr>Презентация PowerPoint</vt:lpstr>
      <vt:lpstr>Информация о результатах работы спецсемхозов Оренбургской области за период 2018-2019 гг</vt:lpstr>
      <vt:lpstr>Информация о приобретении семян в спецсемхозах в тоннах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v.ustyugov</dc:creator>
  <cp:lastModifiedBy>Пользователь</cp:lastModifiedBy>
  <cp:revision>1650</cp:revision>
  <cp:lastPrinted>2020-02-25T12:51:09Z</cp:lastPrinted>
  <dcterms:created xsi:type="dcterms:W3CDTF">2013-07-24T13:47:40Z</dcterms:created>
  <dcterms:modified xsi:type="dcterms:W3CDTF">2020-03-01T12:31:03Z</dcterms:modified>
</cp:coreProperties>
</file>