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0" r:id="rId2"/>
    <p:sldId id="310" r:id="rId3"/>
    <p:sldId id="309" r:id="rId4"/>
    <p:sldId id="294" r:id="rId5"/>
    <p:sldId id="284" r:id="rId6"/>
    <p:sldId id="290" r:id="rId7"/>
    <p:sldId id="291" r:id="rId8"/>
    <p:sldId id="292" r:id="rId9"/>
    <p:sldId id="285" r:id="rId10"/>
    <p:sldId id="295" r:id="rId11"/>
    <p:sldId id="296" r:id="rId12"/>
    <p:sldId id="297" r:id="rId13"/>
    <p:sldId id="298" r:id="rId14"/>
    <p:sldId id="299" r:id="rId15"/>
    <p:sldId id="302" r:id="rId16"/>
    <p:sldId id="301" r:id="rId17"/>
    <p:sldId id="300" r:id="rId18"/>
    <p:sldId id="304" r:id="rId19"/>
    <p:sldId id="305" r:id="rId20"/>
    <p:sldId id="311" r:id="rId21"/>
    <p:sldId id="306" r:id="rId22"/>
    <p:sldId id="281" r:id="rId23"/>
    <p:sldId id="277" r:id="rId24"/>
    <p:sldId id="279" r:id="rId25"/>
    <p:sldId id="308" r:id="rId26"/>
  </p:sldIdLst>
  <p:sldSz cx="10691813" cy="7559675"/>
  <p:notesSz cx="6797675" cy="9926638"/>
  <p:defaultTextStyle>
    <a:defPPr>
      <a:defRPr lang="ru-RU"/>
    </a:defPPr>
    <a:lvl1pPr marL="0" algn="l" defTabSz="1042873" rtl="0" eaLnBrk="1" latinLnBrk="0" hangingPunct="1">
      <a:defRPr sz="2053" kern="1200">
        <a:solidFill>
          <a:schemeClr val="tx1"/>
        </a:solidFill>
        <a:latin typeface="+mn-lt"/>
        <a:ea typeface="+mn-ea"/>
        <a:cs typeface="+mn-cs"/>
      </a:defRPr>
    </a:lvl1pPr>
    <a:lvl2pPr marL="521437" algn="l" defTabSz="1042873" rtl="0" eaLnBrk="1" latinLnBrk="0" hangingPunct="1">
      <a:defRPr sz="2053" kern="1200">
        <a:solidFill>
          <a:schemeClr val="tx1"/>
        </a:solidFill>
        <a:latin typeface="+mn-lt"/>
        <a:ea typeface="+mn-ea"/>
        <a:cs typeface="+mn-cs"/>
      </a:defRPr>
    </a:lvl2pPr>
    <a:lvl3pPr marL="1042873" algn="l" defTabSz="1042873" rtl="0" eaLnBrk="1" latinLnBrk="0" hangingPunct="1">
      <a:defRPr sz="2053" kern="1200">
        <a:solidFill>
          <a:schemeClr val="tx1"/>
        </a:solidFill>
        <a:latin typeface="+mn-lt"/>
        <a:ea typeface="+mn-ea"/>
        <a:cs typeface="+mn-cs"/>
      </a:defRPr>
    </a:lvl3pPr>
    <a:lvl4pPr marL="1564310" algn="l" defTabSz="1042873" rtl="0" eaLnBrk="1" latinLnBrk="0" hangingPunct="1">
      <a:defRPr sz="2053" kern="1200">
        <a:solidFill>
          <a:schemeClr val="tx1"/>
        </a:solidFill>
        <a:latin typeface="+mn-lt"/>
        <a:ea typeface="+mn-ea"/>
        <a:cs typeface="+mn-cs"/>
      </a:defRPr>
    </a:lvl4pPr>
    <a:lvl5pPr marL="2085746" algn="l" defTabSz="1042873" rtl="0" eaLnBrk="1" latinLnBrk="0" hangingPunct="1">
      <a:defRPr sz="2053" kern="1200">
        <a:solidFill>
          <a:schemeClr val="tx1"/>
        </a:solidFill>
        <a:latin typeface="+mn-lt"/>
        <a:ea typeface="+mn-ea"/>
        <a:cs typeface="+mn-cs"/>
      </a:defRPr>
    </a:lvl5pPr>
    <a:lvl6pPr marL="2607183" algn="l" defTabSz="1042873" rtl="0" eaLnBrk="1" latinLnBrk="0" hangingPunct="1">
      <a:defRPr sz="2053" kern="1200">
        <a:solidFill>
          <a:schemeClr val="tx1"/>
        </a:solidFill>
        <a:latin typeface="+mn-lt"/>
        <a:ea typeface="+mn-ea"/>
        <a:cs typeface="+mn-cs"/>
      </a:defRPr>
    </a:lvl6pPr>
    <a:lvl7pPr marL="3128620" algn="l" defTabSz="1042873" rtl="0" eaLnBrk="1" latinLnBrk="0" hangingPunct="1">
      <a:defRPr sz="2053" kern="1200">
        <a:solidFill>
          <a:schemeClr val="tx1"/>
        </a:solidFill>
        <a:latin typeface="+mn-lt"/>
        <a:ea typeface="+mn-ea"/>
        <a:cs typeface="+mn-cs"/>
      </a:defRPr>
    </a:lvl7pPr>
    <a:lvl8pPr marL="3650056" algn="l" defTabSz="1042873" rtl="0" eaLnBrk="1" latinLnBrk="0" hangingPunct="1">
      <a:defRPr sz="2053" kern="1200">
        <a:solidFill>
          <a:schemeClr val="tx1"/>
        </a:solidFill>
        <a:latin typeface="+mn-lt"/>
        <a:ea typeface="+mn-ea"/>
        <a:cs typeface="+mn-cs"/>
      </a:defRPr>
    </a:lvl8pPr>
    <a:lvl9pPr marL="4171493" algn="l" defTabSz="1042873" rtl="0" eaLnBrk="1" latinLnBrk="0" hangingPunct="1">
      <a:defRPr sz="205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DEEF"/>
    <a:srgbClr val="EAEFF7"/>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2" autoAdjust="0"/>
    <p:restoredTop sz="94660"/>
  </p:normalViewPr>
  <p:slideViewPr>
    <p:cSldViewPr snapToGrid="0">
      <p:cViewPr varScale="1">
        <p:scale>
          <a:sx n="102" d="100"/>
          <a:sy n="102" d="100"/>
        </p:scale>
        <p:origin x="1374" y="114"/>
      </p:cViewPr>
      <p:guideLst>
        <p:guide orient="horz" pos="2381"/>
        <p:guide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ru-RU" smtClean="0"/>
              <a:t>Образец заголовка</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1005817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636071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ru-RU" smtClean="0"/>
              <a:t>Образец заголовка</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1367041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1535802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ru-RU" smtClean="0"/>
              <a:t>Образец текста</a:t>
            </a:r>
          </a:p>
        </p:txBody>
      </p:sp>
      <p:sp>
        <p:nvSpPr>
          <p:cNvPr id="4" name="Content Placeholder 3"/>
          <p:cNvSpPr>
            <a:spLocks noGrp="1"/>
          </p:cNvSpPr>
          <p:nvPr>
            <p:ph sz="half" idx="2"/>
          </p:nvPr>
        </p:nvSpPr>
        <p:spPr>
          <a:xfrm>
            <a:off x="736456" y="2761381"/>
            <a:ext cx="4523137" cy="40615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ru-RU" smtClean="0"/>
              <a:t>Образец текста</a:t>
            </a:r>
          </a:p>
        </p:txBody>
      </p:sp>
      <p:sp>
        <p:nvSpPr>
          <p:cNvPr id="6" name="Content Placeholder 5"/>
          <p:cNvSpPr>
            <a:spLocks noGrp="1"/>
          </p:cNvSpPr>
          <p:nvPr>
            <p:ph sz="quarter" idx="4"/>
          </p:nvPr>
        </p:nvSpPr>
        <p:spPr>
          <a:xfrm>
            <a:off x="5412731" y="2761381"/>
            <a:ext cx="4545413" cy="40615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3720053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1274149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4275407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ru-RU" smtClean="0"/>
              <a:t>Образец заголовка</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ru-RU" smtClean="0"/>
              <a:t>Образец текста</a:t>
            </a:r>
          </a:p>
        </p:txBody>
      </p:sp>
      <p:sp>
        <p:nvSpPr>
          <p:cNvPr id="5" name="Date Placeholder 4"/>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2461639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ru-RU" smtClean="0"/>
              <a:t>Вставка рисунка</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ru-RU" smtClean="0"/>
              <a:t>Образец текста</a:t>
            </a:r>
          </a:p>
        </p:txBody>
      </p:sp>
      <p:sp>
        <p:nvSpPr>
          <p:cNvPr id="5" name="Date Placeholder 4"/>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4011287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3657898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1AADB04-954E-4DFF-BEAB-6FCFFE1BA8CA}" type="datetimeFigureOut">
              <a:rPr lang="ru-RU" smtClean="0"/>
              <a:pPr/>
              <a:t>27.02.2020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83D7D0D-28C3-4B47-8451-13614B55E1E7}" type="slidenum">
              <a:rPr lang="ru-RU" smtClean="0"/>
              <a:pPr/>
              <a:t>‹#›</a:t>
            </a:fld>
            <a:endParaRPr lang="ru-RU"/>
          </a:p>
        </p:txBody>
      </p:sp>
    </p:spTree>
    <p:extLst>
      <p:ext uri="{BB962C8B-B14F-4D97-AF65-F5344CB8AC3E}">
        <p14:creationId xmlns:p14="http://schemas.microsoft.com/office/powerpoint/2010/main" val="3709682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61AADB04-954E-4DFF-BEAB-6FCFFE1BA8CA}" type="datetimeFigureOut">
              <a:rPr lang="ru-RU" smtClean="0"/>
              <a:pPr/>
              <a:t>27.02.2020</a:t>
            </a:fld>
            <a:endParaRPr lang="ru-RU"/>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583D7D0D-28C3-4B47-8451-13614B55E1E7}" type="slidenum">
              <a:rPr lang="ru-RU" smtClean="0"/>
              <a:pPr/>
              <a:t>‹#›</a:t>
            </a:fld>
            <a:endParaRPr lang="ru-RU"/>
          </a:p>
        </p:txBody>
      </p:sp>
    </p:spTree>
    <p:extLst>
      <p:ext uri="{BB962C8B-B14F-4D97-AF65-F5344CB8AC3E}">
        <p14:creationId xmlns:p14="http://schemas.microsoft.com/office/powerpoint/2010/main" val="6076489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package" Target="../embeddings/______Microsoft_PowerPoint1.sldx"/></Relationships>
</file>

<file path=ppt/slides/_rels/slide2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617220"/>
            <a:ext cx="10691813" cy="871338"/>
          </a:xfrm>
        </p:spPr>
        <p:txBody>
          <a:bodyPr>
            <a:normAutofit fontScale="90000"/>
          </a:bodyPr>
          <a:lstStyle/>
          <a:p>
            <a:pPr algn="ctr"/>
            <a:r>
              <a:rPr lang="ru-RU" sz="1800" b="1" dirty="0" smtClean="0">
                <a:effectLst>
                  <a:outerShdw blurRad="38100" dist="38100" dir="2700000" algn="tl">
                    <a:srgbClr val="000000">
                      <a:alpha val="43137"/>
                    </a:srgbClr>
                  </a:outerShdw>
                </a:effectLst>
              </a:rPr>
              <a:t/>
            </a:r>
            <a:br>
              <a:rPr lang="ru-RU" sz="1800" b="1" dirty="0" smtClean="0">
                <a:effectLst>
                  <a:outerShdw blurRad="38100" dist="38100" dir="2700000" algn="tl">
                    <a:srgbClr val="000000">
                      <a:alpha val="43137"/>
                    </a:srgbClr>
                  </a:outerShdw>
                </a:effectLst>
              </a:rPr>
            </a:br>
            <a:r>
              <a:rPr lang="ru-RU" sz="1800" b="1" dirty="0" smtClean="0">
                <a:effectLst>
                  <a:outerShdw blurRad="38100" dist="38100" dir="2700000" algn="tl">
                    <a:srgbClr val="000000">
                      <a:alpha val="43137"/>
                    </a:srgbClr>
                  </a:outerShdw>
                </a:effectLst>
              </a:rPr>
              <a:t/>
            </a:r>
            <a:br>
              <a:rPr lang="ru-RU" sz="1800" b="1" dirty="0" smtClean="0">
                <a:effectLst>
                  <a:outerShdw blurRad="38100" dist="38100" dir="2700000" algn="tl">
                    <a:srgbClr val="000000">
                      <a:alpha val="43137"/>
                    </a:srgbClr>
                  </a:outerShdw>
                </a:effectLst>
              </a:rPr>
            </a:br>
            <a:r>
              <a:rPr lang="ru-RU" sz="2200" b="1" dirty="0" smtClean="0">
                <a:effectLst>
                  <a:outerShdw blurRad="38100" dist="38100" dir="2700000" algn="tl">
                    <a:srgbClr val="000000">
                      <a:alpha val="43137"/>
                    </a:srgbClr>
                  </a:outerShdw>
                </a:effectLst>
              </a:rPr>
              <a:t/>
            </a:r>
            <a:br>
              <a:rPr lang="ru-RU" sz="2200" b="1" dirty="0" smtClean="0">
                <a:effectLst>
                  <a:outerShdw blurRad="38100" dist="38100" dir="2700000" algn="tl">
                    <a:srgbClr val="000000">
                      <a:alpha val="43137"/>
                    </a:srgbClr>
                  </a:outerShdw>
                </a:effectLst>
              </a:rPr>
            </a:br>
            <a:r>
              <a:rPr lang="ru-RU" sz="2200" b="1" dirty="0" smtClean="0">
                <a:effectLst>
                  <a:outerShdw blurRad="38100" dist="38100" dir="2700000" algn="tl">
                    <a:srgbClr val="000000">
                      <a:alpha val="43137"/>
                    </a:srgbClr>
                  </a:outerShdw>
                </a:effectLst>
                <a:latin typeface="Times New Roman" pitchFamily="18" charset="0"/>
                <a:cs typeface="Times New Roman" pitchFamily="18" charset="0"/>
              </a:rPr>
              <a:t>ФЕДЕРАЛЬНОЕ ГОСУДАРСТВЕННОЕ БЮДЖЕТНОЕ НАУЧНОЕ УЧРЕЖДЕНИЕ</a:t>
            </a:r>
            <a:br>
              <a:rPr lang="ru-RU" sz="2200" b="1" dirty="0" smtClean="0">
                <a:effectLst>
                  <a:outerShdw blurRad="38100" dist="38100" dir="2700000" algn="tl">
                    <a:srgbClr val="000000">
                      <a:alpha val="43137"/>
                    </a:srgbClr>
                  </a:outerShdw>
                </a:effectLst>
                <a:latin typeface="Times New Roman" pitchFamily="18" charset="0"/>
                <a:cs typeface="Times New Roman" pitchFamily="18" charset="0"/>
              </a:rPr>
            </a:br>
            <a:r>
              <a:rPr lang="ru-RU" sz="2200" b="1" dirty="0" smtClean="0">
                <a:effectLst>
                  <a:outerShdw blurRad="38100" dist="38100" dir="2700000" algn="tl">
                    <a:srgbClr val="000000">
                      <a:alpha val="43137"/>
                    </a:srgbClr>
                  </a:outerShdw>
                </a:effectLst>
                <a:latin typeface="Times New Roman" pitchFamily="18" charset="0"/>
                <a:cs typeface="Times New Roman" pitchFamily="18" charset="0"/>
              </a:rPr>
              <a:t>Всероссийский селекционно-технологический институт садоводства и </a:t>
            </a:r>
            <a:r>
              <a:rPr lang="ru-RU" sz="2200" b="1" dirty="0" err="1" smtClean="0">
                <a:effectLst>
                  <a:outerShdw blurRad="38100" dist="38100" dir="2700000" algn="tl">
                    <a:srgbClr val="000000">
                      <a:alpha val="43137"/>
                    </a:srgbClr>
                  </a:outerShdw>
                </a:effectLst>
                <a:latin typeface="Times New Roman" pitchFamily="18" charset="0"/>
                <a:cs typeface="Times New Roman" pitchFamily="18" charset="0"/>
              </a:rPr>
              <a:t>питомниководства</a:t>
            </a:r>
            <a:r>
              <a:rPr lang="ru-RU" sz="2200" b="1" dirty="0" smtClean="0">
                <a:effectLst>
                  <a:outerShdw blurRad="38100" dist="38100" dir="2700000" algn="tl">
                    <a:srgbClr val="000000">
                      <a:alpha val="43137"/>
                    </a:srgbClr>
                  </a:outerShdw>
                </a:effectLst>
                <a:latin typeface="Times New Roman" pitchFamily="18" charset="0"/>
                <a:cs typeface="Times New Roman" pitchFamily="18" charset="0"/>
              </a:rPr>
              <a:t/>
            </a:r>
            <a:br>
              <a:rPr lang="ru-RU" sz="2200" b="1" dirty="0" smtClean="0">
                <a:effectLst>
                  <a:outerShdw blurRad="38100" dist="38100" dir="2700000" algn="tl">
                    <a:srgbClr val="000000">
                      <a:alpha val="43137"/>
                    </a:srgbClr>
                  </a:outerShdw>
                </a:effectLst>
                <a:latin typeface="Times New Roman" pitchFamily="18" charset="0"/>
                <a:cs typeface="Times New Roman" pitchFamily="18" charset="0"/>
              </a:rPr>
            </a:br>
            <a:endParaRPr lang="ru-RU" sz="22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92500"/>
          </a:bodyPr>
          <a:lstStyle/>
          <a:p>
            <a:pPr algn="ctr">
              <a:buNone/>
            </a:pPr>
            <a:r>
              <a:rPr lang="ru-RU" sz="4000" b="1" dirty="0" smtClean="0">
                <a:latin typeface="Times New Roman" pitchFamily="18" charset="0"/>
                <a:cs typeface="Times New Roman" pitchFamily="18" charset="0"/>
              </a:rPr>
              <a:t>«Фундаментальные основы размножения перспективных садовых культур, базирующиеся на знаниях о распространенности вирусов»</a:t>
            </a:r>
          </a:p>
          <a:p>
            <a:endParaRPr lang="ru-RU" sz="2800" dirty="0" smtClean="0"/>
          </a:p>
          <a:p>
            <a:endParaRPr lang="ru-RU" sz="2800" dirty="0" smtClean="0"/>
          </a:p>
          <a:p>
            <a:endParaRPr lang="ru-RU" sz="2800" dirty="0" smtClean="0"/>
          </a:p>
          <a:p>
            <a:pPr algn="r">
              <a:buNone/>
            </a:pPr>
            <a:r>
              <a:rPr lang="ru-RU" altLang="ru-RU" sz="2800" b="1" dirty="0" smtClean="0">
                <a:latin typeface="Times New Roman" pitchFamily="18" charset="0"/>
                <a:cs typeface="Times New Roman" pitchFamily="18" charset="0"/>
              </a:rPr>
              <a:t>А. А. Борисова, </a:t>
            </a:r>
          </a:p>
          <a:p>
            <a:pPr algn="r">
              <a:buNone/>
            </a:pPr>
            <a:r>
              <a:rPr lang="ru-RU" altLang="ru-RU" sz="2800" b="1" dirty="0" smtClean="0">
                <a:latin typeface="Times New Roman" pitchFamily="18" charset="0"/>
                <a:cs typeface="Times New Roman" pitchFamily="18" charset="0"/>
              </a:rPr>
              <a:t>доктор сельскохозяйственных наук, профессор</a:t>
            </a:r>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35062" y="446567"/>
            <a:ext cx="9221689" cy="6362391"/>
          </a:xfrm>
        </p:spPr>
        <p:txBody>
          <a:bodyPr>
            <a:normAutofit fontScale="70000" lnSpcReduction="20000"/>
          </a:bodyPr>
          <a:lstStyle/>
          <a:p>
            <a:pPr algn="just">
              <a:buNone/>
            </a:pPr>
            <a:r>
              <a:rPr lang="ru-RU" dirty="0" smtClean="0"/>
              <a:t>	</a:t>
            </a:r>
          </a:p>
          <a:p>
            <a:pPr algn="just">
              <a:buNone/>
            </a:pPr>
            <a:r>
              <a:rPr lang="ru-RU" sz="3400" dirty="0" smtClean="0">
                <a:latin typeface="Times New Roman" pitchFamily="18" charset="0"/>
                <a:cs typeface="Times New Roman" pitchFamily="18" charset="0"/>
              </a:rPr>
              <a:t>	Научно обоснованная система ведения </a:t>
            </a:r>
            <a:r>
              <a:rPr lang="ru-RU" sz="3400" dirty="0" err="1" smtClean="0">
                <a:latin typeface="Times New Roman" pitchFamily="18" charset="0"/>
                <a:cs typeface="Times New Roman" pitchFamily="18" charset="0"/>
              </a:rPr>
              <a:t>питомниководства</a:t>
            </a:r>
            <a:r>
              <a:rPr lang="ru-RU" sz="3400" dirty="0" smtClean="0">
                <a:latin typeface="Times New Roman" pitchFamily="18" charset="0"/>
                <a:cs typeface="Times New Roman" pitchFamily="18" charset="0"/>
              </a:rPr>
              <a:t> России предусматривает развитие широкой сети питомников, производящих сертифицированный посадочный материал первой, второй и третьей репродукций с целью максимального внедрения в производство лучших отечественных свободных от вредоносных вирусов сортов и гибридов.  </a:t>
            </a:r>
          </a:p>
          <a:p>
            <a:pPr algn="just">
              <a:buNone/>
            </a:pPr>
            <a:r>
              <a:rPr lang="ru-RU" sz="3400" dirty="0" smtClean="0">
                <a:latin typeface="Times New Roman" pitchFamily="18" charset="0"/>
                <a:cs typeface="Times New Roman" pitchFamily="18" charset="0"/>
              </a:rPr>
              <a:t>	В странах с развитым садоводством сертифицированные саженцы используются для закладки  интенсивных садов и ягодников. Из-за отсутствия в России сертифицированного  в соответствии с мировыми стандартами  посадочного материала плодовых и ягодных культур, мы предусмотрели наличие первой, второй и третьей репродукций сертифицированного посадочного материала. При этом, первая и вторая репродукции предназначены для закладки маточных насаждений, свободных от вредоносной вирусной инфекции. Третья репродукция может использоваться только для закладки промышленных насаждений интенсивного типа. Использование третьей репродукции для закладки маточных насаждений приведет к понижению категории посадочного материала с выдачей сертификата на рядовой посадочный материал. На такой посадочный материал в перспективе не должны выдаваться дотации из государственного бюджета.</a:t>
            </a:r>
            <a:endParaRPr lang="ru-RU" sz="3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1974809566"/>
              </p:ext>
            </p:extLst>
          </p:nvPr>
        </p:nvGraphicFramePr>
        <p:xfrm>
          <a:off x="423366" y="1140645"/>
          <a:ext cx="9570288" cy="2262433"/>
        </p:xfrm>
        <a:graphic>
          <a:graphicData uri="http://schemas.openxmlformats.org/drawingml/2006/table">
            <a:tbl>
              <a:tblPr firstRow="1" firstCol="1" bandRow="1">
                <a:tableStyleId>{5C22544A-7EE6-4342-B048-85BDC9FD1C3A}</a:tableStyleId>
              </a:tblPr>
              <a:tblGrid>
                <a:gridCol w="9570288"/>
              </a:tblGrid>
              <a:tr h="587569">
                <a:tc>
                  <a:txBody>
                    <a:bodyPr/>
                    <a:lstStyle/>
                    <a:p>
                      <a:r>
                        <a:rPr lang="ru-RU" sz="1400" b="0" kern="1200" dirty="0" smtClean="0">
                          <a:solidFill>
                            <a:schemeClr val="tx1"/>
                          </a:solidFill>
                          <a:effectLst/>
                          <a:latin typeface="+mn-lt"/>
                          <a:ea typeface="+mn-ea"/>
                          <a:cs typeface="+mn-cs"/>
                        </a:rPr>
                        <a:t>2)</a:t>
                      </a:r>
                      <a:r>
                        <a:rPr lang="ru-RU" sz="1400" b="0" kern="1200" baseline="0" dirty="0" smtClean="0">
                          <a:solidFill>
                            <a:schemeClr val="tx1"/>
                          </a:solidFill>
                          <a:effectLst/>
                          <a:latin typeface="+mn-lt"/>
                          <a:ea typeface="+mn-ea"/>
                          <a:cs typeface="+mn-cs"/>
                        </a:rPr>
                        <a:t> </a:t>
                      </a:r>
                      <a:r>
                        <a:rPr lang="ru-RU" sz="1400" b="0" kern="1200" dirty="0" smtClean="0">
                          <a:solidFill>
                            <a:schemeClr val="tx1"/>
                          </a:solidFill>
                          <a:effectLst/>
                          <a:latin typeface="+mn-lt"/>
                          <a:ea typeface="+mn-ea"/>
                          <a:cs typeface="+mn-cs"/>
                        </a:rPr>
                        <a:t>Участок должен быть свободен от нематод - переносчиков вирусов и соответствовать другим предъявляемым требованиям</a:t>
                      </a:r>
                      <a:endParaRPr lang="ru-RU" sz="1400" b="0" dirty="0">
                        <a:solidFill>
                          <a:schemeClr val="tx1"/>
                        </a:solidFill>
                        <a:effectLst/>
                        <a:latin typeface="+mn-lt"/>
                        <a:ea typeface="Calibri" panose="020F0502020204030204" pitchFamily="34" charset="0"/>
                        <a:cs typeface="Times New Roman" panose="02020603050405020304" pitchFamily="18" charset="0"/>
                      </a:endParaRPr>
                    </a:p>
                  </a:txBody>
                  <a:tcPr marL="67830" marR="67830" marT="0" marB="0" anchor="ctr">
                    <a:solidFill>
                      <a:srgbClr val="EAEFF7"/>
                    </a:solidFill>
                  </a:tcPr>
                </a:tc>
              </a:tr>
              <a:tr h="426400">
                <a:tc>
                  <a:txBody>
                    <a:bodyPr/>
                    <a:lstStyle/>
                    <a:p>
                      <a:pPr>
                        <a:lnSpc>
                          <a:spcPct val="115000"/>
                        </a:lnSpc>
                        <a:spcAft>
                          <a:spcPts val="0"/>
                        </a:spcAft>
                      </a:pPr>
                      <a:r>
                        <a:rPr lang="ru-RU" sz="1400" b="0" kern="1200" dirty="0" smtClean="0">
                          <a:solidFill>
                            <a:schemeClr val="tx1"/>
                          </a:solidFill>
                          <a:effectLst/>
                          <a:latin typeface="+mn-lt"/>
                          <a:ea typeface="+mn-ea"/>
                          <a:cs typeface="+mn-cs"/>
                        </a:rPr>
                        <a:t>3)</a:t>
                      </a:r>
                      <a:r>
                        <a:rPr lang="ru-RU" sz="1400" b="0" kern="1200" baseline="0" dirty="0" smtClean="0">
                          <a:solidFill>
                            <a:schemeClr val="tx1"/>
                          </a:solidFill>
                          <a:effectLst/>
                          <a:latin typeface="+mn-lt"/>
                          <a:ea typeface="+mn-ea"/>
                          <a:cs typeface="+mn-cs"/>
                        </a:rPr>
                        <a:t> </a:t>
                      </a:r>
                      <a:r>
                        <a:rPr lang="ru-RU" sz="1400" b="0" kern="1200" dirty="0" smtClean="0">
                          <a:solidFill>
                            <a:schemeClr val="tx1"/>
                          </a:solidFill>
                          <a:effectLst/>
                          <a:latin typeface="+mn-lt"/>
                          <a:ea typeface="+mn-ea"/>
                          <a:cs typeface="+mn-cs"/>
                        </a:rPr>
                        <a:t>Культивируются растения в условиях защиты от вторичного заражения с соответствующим </a:t>
                      </a:r>
                      <a:r>
                        <a:rPr lang="ru-RU" sz="1400" b="0" kern="1200" dirty="0" err="1" smtClean="0">
                          <a:solidFill>
                            <a:schemeClr val="tx1"/>
                          </a:solidFill>
                          <a:effectLst/>
                          <a:latin typeface="+mn-lt"/>
                          <a:ea typeface="+mn-ea"/>
                          <a:cs typeface="+mn-cs"/>
                        </a:rPr>
                        <a:t>ретестированием</a:t>
                      </a:r>
                      <a:r>
                        <a:rPr lang="ru-RU" sz="1400" b="0" kern="1200" dirty="0" smtClean="0">
                          <a:solidFill>
                            <a:schemeClr val="tx1"/>
                          </a:solidFill>
                          <a:effectLst/>
                          <a:latin typeface="+mn-lt"/>
                          <a:ea typeface="+mn-ea"/>
                          <a:cs typeface="+mn-cs"/>
                        </a:rPr>
                        <a:t> (1 раз в 2 года).  Цветение не допускается (проводят обрезку)</a:t>
                      </a:r>
                      <a:endParaRPr lang="ru-RU" sz="1400" b="0" dirty="0">
                        <a:solidFill>
                          <a:schemeClr val="tx1"/>
                        </a:solidFill>
                        <a:effectLst/>
                        <a:latin typeface="+mn-lt"/>
                        <a:ea typeface="Calibri" panose="020F0502020204030204" pitchFamily="34" charset="0"/>
                        <a:cs typeface="Times New Roman" panose="02020603050405020304" pitchFamily="18" charset="0"/>
                      </a:endParaRPr>
                    </a:p>
                  </a:txBody>
                  <a:tcPr marL="67830" marR="67830" marT="0" marB="0" anchor="ctr">
                    <a:solidFill>
                      <a:srgbClr val="D2DEEF"/>
                    </a:solidFill>
                  </a:tcPr>
                </a:tc>
              </a:tr>
              <a:tr h="387845">
                <a:tc>
                  <a:txBody>
                    <a:bodyPr/>
                    <a:lstStyle/>
                    <a:p>
                      <a:pPr>
                        <a:lnSpc>
                          <a:spcPct val="115000"/>
                        </a:lnSpc>
                        <a:spcAft>
                          <a:spcPts val="0"/>
                        </a:spcAft>
                      </a:pPr>
                      <a:r>
                        <a:rPr lang="ru-RU" sz="1400" b="0" kern="1200" dirty="0" smtClean="0">
                          <a:solidFill>
                            <a:schemeClr val="tx1"/>
                          </a:solidFill>
                          <a:effectLst/>
                          <a:latin typeface="+mn-lt"/>
                          <a:ea typeface="+mn-ea"/>
                          <a:cs typeface="+mn-cs"/>
                        </a:rPr>
                        <a:t>4) Сортовая апробация (на 2-3 год после посадки, далее – ежегодно)</a:t>
                      </a:r>
                      <a:endParaRPr lang="ru-RU" sz="1400" b="0" dirty="0">
                        <a:solidFill>
                          <a:schemeClr val="tx1"/>
                        </a:solidFill>
                        <a:effectLst/>
                        <a:latin typeface="+mn-lt"/>
                        <a:ea typeface="Calibri" panose="020F0502020204030204" pitchFamily="34" charset="0"/>
                        <a:cs typeface="Times New Roman" panose="02020603050405020304" pitchFamily="18" charset="0"/>
                      </a:endParaRPr>
                    </a:p>
                  </a:txBody>
                  <a:tcPr marL="67830" marR="67830" marT="0" marB="0" anchor="ctr">
                    <a:solidFill>
                      <a:srgbClr val="EAEFF7"/>
                    </a:solidFill>
                  </a:tcPr>
                </a:tc>
              </a:tr>
              <a:tr h="405353">
                <a:tc>
                  <a:txBody>
                    <a:bodyPr/>
                    <a:lstStyle/>
                    <a:p>
                      <a:pPr>
                        <a:lnSpc>
                          <a:spcPct val="115000"/>
                        </a:lnSpc>
                        <a:spcAft>
                          <a:spcPts val="0"/>
                        </a:spcAft>
                      </a:pPr>
                      <a:r>
                        <a:rPr lang="ru-RU" sz="1400" b="0" kern="1200" dirty="0" smtClean="0">
                          <a:solidFill>
                            <a:schemeClr val="tx1"/>
                          </a:solidFill>
                          <a:effectLst/>
                          <a:latin typeface="+mn-lt"/>
                          <a:ea typeface="+mn-ea"/>
                          <a:cs typeface="+mn-cs"/>
                        </a:rPr>
                        <a:t>5) Оценка фитосанитарного состояния  – еженедельно. Обработка пестицидами</a:t>
                      </a:r>
                      <a:endParaRPr lang="ru-RU" sz="1400" b="0" dirty="0">
                        <a:solidFill>
                          <a:schemeClr val="tx1"/>
                        </a:solidFill>
                        <a:effectLst/>
                        <a:latin typeface="+mn-lt"/>
                        <a:ea typeface="Calibri" panose="020F0502020204030204" pitchFamily="34" charset="0"/>
                        <a:cs typeface="Times New Roman" panose="02020603050405020304" pitchFamily="18" charset="0"/>
                      </a:endParaRPr>
                    </a:p>
                  </a:txBody>
                  <a:tcPr marL="67830" marR="67830" marT="0" marB="0" anchor="ctr">
                    <a:solidFill>
                      <a:srgbClr val="D2DEEF"/>
                    </a:solidFill>
                  </a:tcPr>
                </a:tc>
              </a:tr>
              <a:tr h="405352">
                <a:tc>
                  <a:txBody>
                    <a:bodyPr/>
                    <a:lstStyle/>
                    <a:p>
                      <a:pPr>
                        <a:lnSpc>
                          <a:spcPct val="115000"/>
                        </a:lnSpc>
                        <a:spcAft>
                          <a:spcPts val="0"/>
                        </a:spcAft>
                      </a:pPr>
                      <a:r>
                        <a:rPr lang="ru-RU" sz="1400" b="0" kern="1200" dirty="0" smtClean="0">
                          <a:solidFill>
                            <a:schemeClr val="tx1"/>
                          </a:solidFill>
                          <a:effectLst/>
                          <a:latin typeface="+mn-lt"/>
                          <a:ea typeface="+mn-ea"/>
                          <a:cs typeface="+mn-cs"/>
                        </a:rPr>
                        <a:t>6) Вегетативное размножение сертифицированных растений  (получение  1 репродукции сертифицированных растений)</a:t>
                      </a:r>
                      <a:endParaRPr lang="ru-RU" sz="1400" b="0" dirty="0">
                        <a:solidFill>
                          <a:schemeClr val="tx1"/>
                        </a:solidFill>
                        <a:effectLst/>
                        <a:latin typeface="+mn-lt"/>
                        <a:ea typeface="Calibri" panose="020F0502020204030204" pitchFamily="34" charset="0"/>
                        <a:cs typeface="Times New Roman" panose="02020603050405020304" pitchFamily="18" charset="0"/>
                      </a:endParaRPr>
                    </a:p>
                  </a:txBody>
                  <a:tcPr marL="67830" marR="67830" marT="0" marB="0" anchor="ctr">
                    <a:solidFill>
                      <a:srgbClr val="D2DEEF"/>
                    </a:solidFill>
                  </a:tcPr>
                </a:tc>
              </a:tr>
            </a:tbl>
          </a:graphicData>
        </a:graphic>
      </p:graphicFrame>
      <p:sp>
        <p:nvSpPr>
          <p:cNvPr id="7" name="Стрелка вниз 6"/>
          <p:cNvSpPr/>
          <p:nvPr/>
        </p:nvSpPr>
        <p:spPr>
          <a:xfrm>
            <a:off x="5067106" y="684226"/>
            <a:ext cx="282807" cy="420799"/>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7306434" y="3424552"/>
            <a:ext cx="282807" cy="693341"/>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735693" y="222561"/>
            <a:ext cx="8945635" cy="461665"/>
          </a:xfrm>
          <a:prstGeom prst="rect">
            <a:avLst/>
          </a:prstGeom>
          <a:solidFill>
            <a:srgbClr val="5B9BD5"/>
          </a:solidFill>
          <a:scene3d>
            <a:camera prst="orthographicFront"/>
            <a:lightRig rig="threePt" dir="t"/>
          </a:scene3d>
          <a:sp3d>
            <a:bevelT prst="relaxedInset"/>
          </a:sp3d>
        </p:spPr>
        <p:txBody>
          <a:bodyPr wrap="square">
            <a:spAutoFit/>
          </a:bodyPr>
          <a:lstStyle/>
          <a:p>
            <a:r>
              <a:rPr lang="ru-RU" sz="2400" b="1" dirty="0">
                <a:solidFill>
                  <a:schemeClr val="bg1"/>
                </a:solidFill>
              </a:rPr>
              <a:t>Сертифицированные  растения (НИУ, ОПХ, базовые питомники)</a:t>
            </a:r>
            <a:endParaRPr lang="ru-RU" sz="2400" dirty="0">
              <a:solidFill>
                <a:schemeClr val="bg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127322794"/>
              </p:ext>
            </p:extLst>
          </p:nvPr>
        </p:nvGraphicFramePr>
        <p:xfrm>
          <a:off x="339546" y="4422694"/>
          <a:ext cx="4643740" cy="2138126"/>
        </p:xfrm>
        <a:graphic>
          <a:graphicData uri="http://schemas.openxmlformats.org/drawingml/2006/table">
            <a:tbl>
              <a:tblPr>
                <a:tableStyleId>{5C22544A-7EE6-4342-B048-85BDC9FD1C3A}</a:tableStyleId>
              </a:tblPr>
              <a:tblGrid>
                <a:gridCol w="4643740"/>
              </a:tblGrid>
              <a:tr h="210607">
                <a:tc>
                  <a:txBody>
                    <a:bodyPr/>
                    <a:lstStyle/>
                    <a:p>
                      <a:pPr algn="l" rtl="0" fontAlgn="ctr"/>
                      <a:r>
                        <a:rPr lang="ru-RU" sz="1400" b="1" u="none" strike="noStrike" dirty="0">
                          <a:solidFill>
                            <a:srgbClr val="C00000"/>
                          </a:solidFill>
                          <a:effectLst/>
                        </a:rPr>
                        <a:t>Аттестат на сертифицированное  растение</a:t>
                      </a:r>
                      <a:endParaRPr lang="ru-RU" sz="1400" b="1" i="0" u="none" strike="noStrike" dirty="0">
                        <a:solidFill>
                          <a:srgbClr val="C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210607">
                <a:tc>
                  <a:txBody>
                    <a:bodyPr/>
                    <a:lstStyle/>
                    <a:p>
                      <a:pPr algn="l" rtl="0" fontAlgn="ctr"/>
                      <a:r>
                        <a:rPr lang="ru-RU" sz="1200" u="none" strike="noStrike">
                          <a:effectLst/>
                        </a:rPr>
                        <a:t>АКТ обследования участка , отведенного под закладку маточника сертифицированных растений</a:t>
                      </a:r>
                      <a:endParaRPr lang="ru-RU" sz="1200" b="0" i="0" u="none" strike="noStrike">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210607">
                <a:tc>
                  <a:txBody>
                    <a:bodyPr/>
                    <a:lstStyle/>
                    <a:p>
                      <a:pPr algn="l" rtl="0" fontAlgn="ctr"/>
                      <a:r>
                        <a:rPr lang="ru-RU" sz="1200" u="none" strike="noStrike">
                          <a:effectLst/>
                        </a:rPr>
                        <a:t>АКТ о проверке почвы на наличие нематод-переносчиков вирусов перед закладкой маточника</a:t>
                      </a:r>
                      <a:endParaRPr lang="ru-RU" sz="1200" b="0" i="0" u="none" strike="noStrike">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210607">
                <a:tc>
                  <a:txBody>
                    <a:bodyPr/>
                    <a:lstStyle/>
                    <a:p>
                      <a:pPr algn="l" rtl="0" fontAlgn="ctr"/>
                      <a:r>
                        <a:rPr lang="ru-RU" sz="1200" u="none" strike="noStrike">
                          <a:effectLst/>
                        </a:rPr>
                        <a:t>АКТ закладки маточника сертифицированных растений</a:t>
                      </a:r>
                      <a:endParaRPr lang="ru-RU" sz="1200" b="0" i="0" u="none" strike="noStrike">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210607">
                <a:tc>
                  <a:txBody>
                    <a:bodyPr/>
                    <a:lstStyle/>
                    <a:p>
                      <a:pPr algn="l" rtl="0" fontAlgn="ctr"/>
                      <a:r>
                        <a:rPr lang="ru-RU" sz="1200" u="none" strike="noStrike" dirty="0" err="1">
                          <a:effectLst/>
                        </a:rPr>
                        <a:t>АКТы</a:t>
                      </a:r>
                      <a:r>
                        <a:rPr lang="ru-RU" sz="1200" u="none" strike="noStrike" dirty="0">
                          <a:effectLst/>
                        </a:rPr>
                        <a:t>  о результатах тестирования сертифицированных растений</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373380">
                <a:tc>
                  <a:txBody>
                    <a:bodyPr/>
                    <a:lstStyle/>
                    <a:p>
                      <a:pPr algn="l" rtl="0" fontAlgn="ctr"/>
                      <a:r>
                        <a:rPr lang="ru-RU" sz="1200" u="none" strike="noStrike">
                          <a:effectLst/>
                        </a:rPr>
                        <a:t>АКТ апробации сертифицированного  маточника (ежегодно)</a:t>
                      </a:r>
                      <a:endParaRPr lang="ru-RU" sz="1200" b="0" i="0" u="none" strike="noStrike">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373380">
                <a:tc>
                  <a:txBody>
                    <a:bodyPr/>
                    <a:lstStyle/>
                    <a:p>
                      <a:pPr algn="l" rtl="0" fontAlgn="ctr"/>
                      <a:r>
                        <a:rPr lang="ru-RU" sz="1200" u="none" strike="noStrike" dirty="0">
                          <a:effectLst/>
                        </a:rPr>
                        <a:t>АКТ фитосанитарного обследования сертифицированного  маточника</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3046170722"/>
              </p:ext>
            </p:extLst>
          </p:nvPr>
        </p:nvGraphicFramePr>
        <p:xfrm>
          <a:off x="5567969" y="4117894"/>
          <a:ext cx="4425685" cy="2639097"/>
        </p:xfrm>
        <a:graphic>
          <a:graphicData uri="http://schemas.openxmlformats.org/drawingml/2006/table">
            <a:tbl>
              <a:tblPr>
                <a:tableStyleId>{5C22544A-7EE6-4342-B048-85BDC9FD1C3A}</a:tableStyleId>
              </a:tblPr>
              <a:tblGrid>
                <a:gridCol w="4425685"/>
              </a:tblGrid>
              <a:tr h="261153">
                <a:tc>
                  <a:txBody>
                    <a:bodyPr/>
                    <a:lstStyle/>
                    <a:p>
                      <a:pPr algn="ctr" rtl="0" fontAlgn="ctr"/>
                      <a:r>
                        <a:rPr lang="ru-RU" sz="1400" b="1" u="none" strike="noStrike" dirty="0">
                          <a:solidFill>
                            <a:srgbClr val="C00000"/>
                          </a:solidFill>
                          <a:effectLst/>
                        </a:rPr>
                        <a:t>Ф.И.О. ответственных</a:t>
                      </a:r>
                      <a:endParaRPr lang="ru-RU" sz="1400" b="1" i="0" u="none" strike="noStrike" dirty="0">
                        <a:solidFill>
                          <a:srgbClr val="C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err="1" smtClean="0">
                          <a:effectLst/>
                        </a:rPr>
                        <a:t>Упадышев</a:t>
                      </a:r>
                      <a:endParaRPr lang="ru-RU" sz="1200" b="1"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424306">
                <a:tc>
                  <a:txBody>
                    <a:bodyPr/>
                    <a:lstStyle/>
                    <a:p>
                      <a:pPr algn="l" rtl="0" fontAlgn="ctr"/>
                      <a:r>
                        <a:rPr lang="ru-RU" sz="1200" u="none" strike="noStrike" dirty="0" smtClean="0">
                          <a:effectLst/>
                        </a:rPr>
                        <a:t> Борисова</a:t>
                      </a:r>
                      <a:r>
                        <a:rPr lang="ru-RU" sz="1200" u="none" strike="noStrike" dirty="0">
                          <a:effectLst/>
                        </a:rPr>
                        <a:t>, Коновалов, Головин, </a:t>
                      </a:r>
                      <a:r>
                        <a:rPr lang="ru-RU" sz="1200" u="none" strike="noStrike" dirty="0" err="1">
                          <a:effectLst/>
                        </a:rPr>
                        <a:t>Зейналов</a:t>
                      </a:r>
                      <a:r>
                        <a:rPr lang="ru-RU" sz="1200" u="none" strike="noStrike" dirty="0">
                          <a:effectLst/>
                        </a:rPr>
                        <a:t>, </a:t>
                      </a:r>
                      <a:r>
                        <a:rPr lang="ru-RU" sz="1200" u="none" strike="noStrike" dirty="0" err="1">
                          <a:effectLst/>
                        </a:rPr>
                        <a:t>Метлицкая</a:t>
                      </a:r>
                      <a:r>
                        <a:rPr lang="ru-RU" sz="1200" u="none" strike="noStrike" dirty="0">
                          <a:effectLst/>
                        </a:rPr>
                        <a:t>, Афанасьева</a:t>
                      </a:r>
                      <a:r>
                        <a:rPr lang="ru-RU" sz="1200" u="none" strike="noStrike" dirty="0" smtClean="0">
                          <a:effectLst/>
                        </a:rPr>
                        <a:t>,</a:t>
                      </a:r>
                    </a:p>
                    <a:p>
                      <a:pPr algn="l" rtl="0" fontAlgn="ctr"/>
                      <a:r>
                        <a:rPr lang="ru-RU" sz="1200" u="none" strike="noStrike" dirty="0" smtClean="0">
                          <a:effectLst/>
                        </a:rPr>
                        <a:t> Куликов А.Ю., </a:t>
                      </a:r>
                      <a:r>
                        <a:rPr lang="ru-RU" sz="1200" u="none" strike="noStrike" dirty="0" err="1">
                          <a:effectLst/>
                        </a:rPr>
                        <a:t>Льянов</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358140">
                <a:tc>
                  <a:txBody>
                    <a:bodyPr/>
                    <a:lstStyle/>
                    <a:p>
                      <a:pPr algn="l" rtl="0" fontAlgn="ctr"/>
                      <a:r>
                        <a:rPr lang="ru-RU" sz="1200" u="none" strike="noStrike" dirty="0" smtClean="0">
                          <a:effectLst/>
                        </a:rPr>
                        <a:t> </a:t>
                      </a:r>
                      <a:r>
                        <a:rPr lang="ru-RU" sz="1200" u="none" strike="noStrike" dirty="0" err="1" smtClean="0">
                          <a:effectLst/>
                        </a:rPr>
                        <a:t>Зейналов</a:t>
                      </a:r>
                      <a:r>
                        <a:rPr lang="ru-RU" sz="1200" u="none" strike="noStrike" dirty="0">
                          <a:effectLst/>
                        </a:rPr>
                        <a:t>, </a:t>
                      </a:r>
                      <a:r>
                        <a:rPr lang="ru-RU" sz="1200" u="none" strike="noStrike" dirty="0" err="1">
                          <a:effectLst/>
                        </a:rPr>
                        <a:t>Метлицкая</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Борисова</a:t>
                      </a:r>
                      <a:r>
                        <a:rPr lang="ru-RU" sz="1200" u="none" strike="noStrike" dirty="0">
                          <a:effectLst/>
                        </a:rPr>
                        <a:t>, Афанасьева, Куликов А., </a:t>
                      </a:r>
                      <a:r>
                        <a:rPr lang="ru-RU" sz="1200" u="none" strike="noStrike" dirty="0" err="1">
                          <a:effectLst/>
                        </a:rPr>
                        <a:t>Льянов</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err="1" smtClean="0">
                          <a:effectLst/>
                        </a:rPr>
                        <a:t>Упадышев</a:t>
                      </a:r>
                      <a:r>
                        <a:rPr lang="ru-RU" sz="1200" u="none" strike="noStrike" dirty="0">
                          <a:effectLst/>
                        </a:rPr>
                        <a:t>, </a:t>
                      </a:r>
                      <a:r>
                        <a:rPr lang="ru-RU" sz="1200" u="none" strike="noStrike" dirty="0" err="1">
                          <a:effectLst/>
                        </a:rPr>
                        <a:t>Метлицкая</a:t>
                      </a:r>
                      <a:r>
                        <a:rPr lang="ru-RU" sz="1200" u="none" strike="noStrike" dirty="0">
                          <a:effectLst/>
                        </a:rPr>
                        <a:t>, Петрова, </a:t>
                      </a:r>
                      <a:r>
                        <a:rPr lang="ru-RU" sz="1200" u="none" strike="noStrike" dirty="0" err="1">
                          <a:effectLst/>
                        </a:rPr>
                        <a:t>Туть</a:t>
                      </a:r>
                      <a:r>
                        <a:rPr lang="ru-RU" sz="1200" u="none" strike="noStrike" dirty="0">
                          <a:effectLst/>
                        </a:rPr>
                        <a:t>; </a:t>
                      </a:r>
                      <a:r>
                        <a:rPr lang="ru-RU" sz="1200" u="none" strike="noStrike" dirty="0" err="1">
                          <a:effectLst/>
                        </a:rPr>
                        <a:t>Чердакли</a:t>
                      </a:r>
                      <a:r>
                        <a:rPr lang="ru-RU" sz="1200" u="none" strike="noStrike" dirty="0">
                          <a:effectLst/>
                        </a:rPr>
                        <a:t>, </a:t>
                      </a:r>
                      <a:r>
                        <a:rPr lang="ru-RU" sz="1200" u="none" strike="noStrike" dirty="0" err="1">
                          <a:effectLst/>
                        </a:rPr>
                        <a:t>Радзениеце</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378886">
                <a:tc>
                  <a:txBody>
                    <a:bodyPr/>
                    <a:lstStyle/>
                    <a:p>
                      <a:pPr algn="l" rtl="0" fontAlgn="ctr"/>
                      <a:r>
                        <a:rPr lang="ru-RU" sz="1200" u="none" strike="noStrike" dirty="0" smtClean="0">
                          <a:effectLst/>
                        </a:rPr>
                        <a:t> Селекционеры-</a:t>
                      </a:r>
                      <a:r>
                        <a:rPr lang="ru-RU" sz="1200" u="none" strike="noStrike" dirty="0" err="1" smtClean="0">
                          <a:effectLst/>
                        </a:rPr>
                        <a:t>апробаторы</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err="1" smtClean="0">
                          <a:effectLst/>
                        </a:rPr>
                        <a:t>Зейналов</a:t>
                      </a:r>
                      <a:r>
                        <a:rPr lang="ru-RU" sz="1200" u="none" strike="noStrike" dirty="0">
                          <a:effectLst/>
                        </a:rPr>
                        <a:t>, Головин, </a:t>
                      </a:r>
                      <a:r>
                        <a:rPr lang="ru-RU" sz="1200" u="none" strike="noStrike" dirty="0" err="1">
                          <a:effectLst/>
                        </a:rPr>
                        <a:t>Упадышев</a:t>
                      </a:r>
                      <a:r>
                        <a:rPr lang="ru-RU" sz="1200" u="none" strike="noStrike" dirty="0">
                          <a:effectLst/>
                        </a:rPr>
                        <a:t>, </a:t>
                      </a:r>
                      <a:r>
                        <a:rPr lang="ru-RU" sz="1200" u="none" strike="noStrike" dirty="0" err="1">
                          <a:effectLst/>
                        </a:rPr>
                        <a:t>Метлицкая</a:t>
                      </a:r>
                      <a:r>
                        <a:rPr lang="ru-RU" sz="1200" u="none" strike="noStrike" dirty="0">
                          <a:effectLst/>
                        </a:rPr>
                        <a:t>, Петрова, </a:t>
                      </a:r>
                      <a:r>
                        <a:rPr lang="ru-RU" sz="1200" u="none" strike="noStrike" dirty="0" err="1">
                          <a:effectLst/>
                        </a:rPr>
                        <a:t>Туть</a:t>
                      </a:r>
                      <a:r>
                        <a:rPr lang="ru-RU" sz="1200" u="none" strike="noStrike" dirty="0">
                          <a:effectLst/>
                        </a:rPr>
                        <a:t>, </a:t>
                      </a:r>
                      <a:r>
                        <a:rPr lang="ru-RU" sz="1200" u="none" strike="noStrike" dirty="0" err="1">
                          <a:effectLst/>
                        </a:rPr>
                        <a:t>Льянов</a:t>
                      </a:r>
                      <a:r>
                        <a:rPr lang="ru-RU" sz="1200" u="none" strike="noStrike" dirty="0">
                          <a:effectLst/>
                        </a:rPr>
                        <a:t>, </a:t>
                      </a:r>
                      <a:endParaRPr lang="ru-RU" sz="1200" u="none" strike="noStrike" dirty="0" smtClean="0">
                        <a:effectLst/>
                      </a:endParaRPr>
                    </a:p>
                    <a:p>
                      <a:pPr algn="l" rtl="0" fontAlgn="ctr"/>
                      <a:r>
                        <a:rPr lang="ru-RU" sz="1200" u="none" strike="noStrike" dirty="0" smtClean="0">
                          <a:effectLst/>
                        </a:rPr>
                        <a:t> </a:t>
                      </a:r>
                      <a:r>
                        <a:rPr lang="ru-RU" sz="1200" u="none" strike="noStrike" dirty="0" err="1" smtClean="0">
                          <a:effectLst/>
                        </a:rPr>
                        <a:t>Ильинов</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Борисова</a:t>
                      </a:r>
                      <a:r>
                        <a:rPr lang="ru-RU" sz="1200" u="none" strike="noStrike" dirty="0">
                          <a:effectLst/>
                        </a:rPr>
                        <a:t>, Афанасьева, </a:t>
                      </a:r>
                      <a:r>
                        <a:rPr lang="ru-RU" sz="1200" u="none" strike="noStrike" dirty="0" err="1">
                          <a:effectLst/>
                        </a:rPr>
                        <a:t>питомниководы</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bl>
          </a:graphicData>
        </a:graphic>
      </p:graphicFrame>
      <p:sp>
        <p:nvSpPr>
          <p:cNvPr id="13" name="Стрелка вниз 12"/>
          <p:cNvSpPr/>
          <p:nvPr/>
        </p:nvSpPr>
        <p:spPr>
          <a:xfrm>
            <a:off x="2370420" y="3424552"/>
            <a:ext cx="282807" cy="998141"/>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 стрелкой 14"/>
          <p:cNvCxnSpPr/>
          <p:nvPr/>
        </p:nvCxnSpPr>
        <p:spPr>
          <a:xfrm>
            <a:off x="4910587" y="4550410"/>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4910587" y="4848860"/>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4910587" y="5200650"/>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4910587" y="5507990"/>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4910587" y="5703570"/>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4910587" y="5986780"/>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4910587" y="6388100"/>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4910587" y="6640830"/>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Стрелка вправо 18"/>
          <p:cNvSpPr/>
          <p:nvPr/>
        </p:nvSpPr>
        <p:spPr>
          <a:xfrm rot="5400000">
            <a:off x="5126849" y="6981739"/>
            <a:ext cx="543127" cy="61274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74788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493" y="787445"/>
            <a:ext cx="10524790" cy="6063532"/>
          </a:xfrm>
        </p:spPr>
        <p:txBody>
          <a:bodyPr anchor="t">
            <a:noAutofit/>
          </a:bodyPr>
          <a:lstStyle/>
          <a:p>
            <a:pPr algn="ctr"/>
            <a:r>
              <a:rPr lang="ru-RU" sz="4000" b="1" dirty="0" smtClean="0">
                <a:latin typeface="Times New Roman" pitchFamily="18" charset="0"/>
                <a:cs typeface="Times New Roman" pitchFamily="18" charset="0"/>
              </a:rPr>
              <a:t>Потомство базисных растений (семена, почки, черенки, укорененные отводки </a:t>
            </a:r>
            <a:r>
              <a:rPr lang="ru-RU" sz="4000" b="1" dirty="0" err="1" smtClean="0">
                <a:latin typeface="Times New Roman" pitchFamily="18" charset="0"/>
                <a:cs typeface="Times New Roman" pitchFamily="18" charset="0"/>
              </a:rPr>
              <a:t>клоновых</a:t>
            </a:r>
            <a:r>
              <a:rPr lang="ru-RU" sz="4000" b="1" dirty="0" smtClean="0">
                <a:latin typeface="Times New Roman" pitchFamily="18" charset="0"/>
                <a:cs typeface="Times New Roman" pitchFamily="18" charset="0"/>
              </a:rPr>
              <a:t> подвоев) тиражируется в питомниках, производящих сертифицированный посадочный материал. В этих питомниках оздоровленные привои необходимо тиражировать  используя  </a:t>
            </a:r>
            <a:r>
              <a:rPr lang="ru-RU" sz="4100" b="1" dirty="0" smtClean="0">
                <a:solidFill>
                  <a:srgbClr val="C00000"/>
                </a:solidFill>
                <a:latin typeface="Times New Roman" pitchFamily="18" charset="0"/>
                <a:cs typeface="Times New Roman" pitchFamily="18" charset="0"/>
              </a:rPr>
              <a:t>только </a:t>
            </a:r>
            <a:r>
              <a:rPr lang="ru-RU" sz="4100" b="1" dirty="0" smtClean="0">
                <a:latin typeface="Times New Roman" pitchFamily="18" charset="0"/>
                <a:cs typeface="Times New Roman" pitchFamily="18" charset="0"/>
              </a:rPr>
              <a:t>семенные (для семечковых ) и </a:t>
            </a:r>
            <a:r>
              <a:rPr lang="ru-RU" sz="4100" b="1" dirty="0" smtClean="0">
                <a:solidFill>
                  <a:srgbClr val="C00000"/>
                </a:solidFill>
                <a:latin typeface="Times New Roman" pitchFamily="18" charset="0"/>
                <a:cs typeface="Times New Roman" pitchFamily="18" charset="0"/>
              </a:rPr>
              <a:t>сертифицированные</a:t>
            </a:r>
            <a:r>
              <a:rPr lang="ru-RU" sz="4100" b="1" dirty="0" smtClean="0">
                <a:solidFill>
                  <a:schemeClr val="accent1">
                    <a:lumMod val="25000"/>
                  </a:schemeClr>
                </a:solidFill>
                <a:latin typeface="Times New Roman" pitchFamily="18" charset="0"/>
                <a:cs typeface="Times New Roman" pitchFamily="18" charset="0"/>
              </a:rPr>
              <a:t> </a:t>
            </a:r>
            <a:r>
              <a:rPr lang="ru-RU" sz="4100" b="1" dirty="0" err="1" smtClean="0">
                <a:latin typeface="Times New Roman" pitchFamily="18" charset="0"/>
                <a:cs typeface="Times New Roman" pitchFamily="18" charset="0"/>
              </a:rPr>
              <a:t>клоновые</a:t>
            </a:r>
            <a:r>
              <a:rPr lang="ru-RU" sz="4100" b="1" dirty="0" smtClean="0">
                <a:latin typeface="Times New Roman" pitchFamily="18" charset="0"/>
                <a:cs typeface="Times New Roman" pitchFamily="18" charset="0"/>
              </a:rPr>
              <a:t> подвои.</a:t>
            </a:r>
            <a:endParaRPr lang="ru-RU" sz="4100" b="1" i="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5062" y="402484"/>
            <a:ext cx="9221689" cy="788363"/>
          </a:xfrm>
        </p:spPr>
        <p:txBody>
          <a:bodyPr>
            <a:noAutofit/>
          </a:bodyPr>
          <a:lstStyle/>
          <a:p>
            <a:pPr algn="ctr"/>
            <a:r>
              <a:rPr lang="ru-RU" sz="3200" b="1" dirty="0" smtClean="0">
                <a:latin typeface="Times New Roman" pitchFamily="18" charset="0"/>
                <a:cs typeface="Times New Roman" pitchFamily="18" charset="0"/>
              </a:rPr>
              <a:t>Специфика размножения сертифицированного посадочного материала яблони</a:t>
            </a:r>
            <a:endParaRPr lang="ru-RU" sz="3200" b="1" dirty="0">
              <a:latin typeface="Times New Roman" pitchFamily="18" charset="0"/>
              <a:cs typeface="Times New Roman" pitchFamily="18" charset="0"/>
            </a:endParaRPr>
          </a:p>
        </p:txBody>
      </p:sp>
      <p:sp>
        <p:nvSpPr>
          <p:cNvPr id="3" name="Содержимое 2"/>
          <p:cNvSpPr>
            <a:spLocks noGrp="1"/>
          </p:cNvSpPr>
          <p:nvPr>
            <p:ph idx="1"/>
          </p:nvPr>
        </p:nvSpPr>
        <p:spPr>
          <a:xfrm>
            <a:off x="180753" y="1233377"/>
            <a:ext cx="10185991" cy="5575581"/>
          </a:xfrm>
        </p:spPr>
        <p:txBody>
          <a:bodyPr>
            <a:normAutofit lnSpcReduction="10000"/>
          </a:bodyPr>
          <a:lstStyle/>
          <a:p>
            <a:pPr algn="just">
              <a:buNone/>
            </a:pPr>
            <a:r>
              <a:rPr lang="ru-RU" sz="2800" dirty="0" smtClean="0"/>
              <a:t>	</a:t>
            </a:r>
            <a:r>
              <a:rPr lang="ru-RU" sz="2800" dirty="0" smtClean="0">
                <a:latin typeface="Times New Roman" pitchFamily="18" charset="0"/>
                <a:cs typeface="Times New Roman" pitchFamily="18" charset="0"/>
              </a:rPr>
              <a:t>Знания о</a:t>
            </a:r>
            <a:r>
              <a:rPr lang="ru-RU" sz="2800" dirty="0" smtClean="0"/>
              <a:t> </a:t>
            </a:r>
            <a:r>
              <a:rPr lang="ru-RU" sz="2800" dirty="0" smtClean="0">
                <a:latin typeface="Times New Roman" pitchFamily="18" charset="0"/>
                <a:cs typeface="Times New Roman" pitchFamily="18" charset="0"/>
              </a:rPr>
              <a:t>фундаментальных основах размножения перспективных садовых культур, базируются на информации о распространенности вирусов.</a:t>
            </a:r>
          </a:p>
          <a:p>
            <a:pPr algn="just">
              <a:buNone/>
            </a:pPr>
            <a:r>
              <a:rPr lang="ru-RU" sz="2800" dirty="0" smtClean="0">
                <a:latin typeface="Times New Roman" pitchFamily="18" charset="0"/>
                <a:cs typeface="Times New Roman" pitchFamily="18" charset="0"/>
              </a:rPr>
              <a:t>	</a:t>
            </a:r>
            <a:r>
              <a:rPr lang="ru-RU" sz="2800" dirty="0" smtClean="0"/>
              <a:t> </a:t>
            </a:r>
            <a:r>
              <a:rPr lang="ru-RU" sz="2800" dirty="0" smtClean="0">
                <a:latin typeface="Times New Roman" pitchFamily="18" charset="0"/>
                <a:cs typeface="Times New Roman" pitchFamily="18" charset="0"/>
              </a:rPr>
              <a:t>Самой сложной является система ускоренного размножения свободного от вредоносных вирусов посадочного материала яблони. В отличии от косточковых культур, у семечковых с пыльцой не передаётся вирусной инфекции. Несмотря на то, что практически все </a:t>
            </a:r>
            <a:r>
              <a:rPr lang="ru-RU" sz="2800" dirty="0" err="1" smtClean="0">
                <a:latin typeface="Times New Roman" pitchFamily="18" charset="0"/>
                <a:cs typeface="Times New Roman" pitchFamily="18" charset="0"/>
              </a:rPr>
              <a:t>клоновые</a:t>
            </a:r>
            <a:r>
              <a:rPr lang="ru-RU" sz="2800" dirty="0" smtClean="0">
                <a:latin typeface="Times New Roman" pitchFamily="18" charset="0"/>
                <a:cs typeface="Times New Roman" pitchFamily="18" charset="0"/>
              </a:rPr>
              <a:t> подвои яблони сегодня являются инфицированными, применение семенных подвоев не только обеспечит ускоренное создание маточно-черенковых насаждений высших категорий качества, но и возможность закладки интенсивных насаждений новыми отечественными сортами  на семенном подвое, используя сертифицированный посадочный материал третьей репродукции. </a:t>
            </a:r>
            <a:endParaRPr lang="ru-RU"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Прямоугольник 40"/>
          <p:cNvSpPr/>
          <p:nvPr/>
        </p:nvSpPr>
        <p:spPr>
          <a:xfrm>
            <a:off x="2073349" y="510363"/>
            <a:ext cx="6815469" cy="1384995"/>
          </a:xfrm>
          <a:prstGeom prst="rect">
            <a:avLst/>
          </a:prstGeom>
          <a:noFill/>
          <a:ln w="19050">
            <a:noFill/>
          </a:ln>
        </p:spPr>
        <p:txBody>
          <a:bodyPr wrap="square">
            <a:spAutoFit/>
          </a:bodyPr>
          <a:lstStyle/>
          <a:p>
            <a:pPr algn="ctr"/>
            <a:r>
              <a:rPr lang="ru-RU" sz="2800" b="1" dirty="0" smtClean="0">
                <a:solidFill>
                  <a:srgbClr val="C00000"/>
                </a:solidFill>
                <a:latin typeface="Times New Roman" pitchFamily="18" charset="0"/>
                <a:cs typeface="Times New Roman" pitchFamily="18" charset="0"/>
              </a:rPr>
              <a:t>СХЕМА РАЗМНОЖЕНИЯ ОЗДОРОВЛЕННОГО ПОСАДОЧНОГО МАТЕРИАЛА ЯБЛОНИ</a:t>
            </a:r>
            <a:endParaRPr lang="ru-RU" sz="2800" b="1" dirty="0">
              <a:solidFill>
                <a:srgbClr val="C00000"/>
              </a:solidFill>
              <a:latin typeface="Times New Roman" pitchFamily="18" charset="0"/>
              <a:cs typeface="Times New Roman" pitchFamily="18" charset="0"/>
            </a:endParaRPr>
          </a:p>
        </p:txBody>
      </p:sp>
      <p:sp>
        <p:nvSpPr>
          <p:cNvPr id="30" name="Прямоугольник 29"/>
          <p:cNvSpPr/>
          <p:nvPr/>
        </p:nvSpPr>
        <p:spPr>
          <a:xfrm>
            <a:off x="323065" y="2334697"/>
            <a:ext cx="2019729" cy="307777"/>
          </a:xfrm>
          <a:prstGeom prst="rect">
            <a:avLst/>
          </a:prstGeom>
          <a:solidFill>
            <a:srgbClr val="EAEFF7"/>
          </a:solidFill>
          <a:ln w="19050">
            <a:solidFill>
              <a:srgbClr val="5B9BD5"/>
            </a:solidFill>
          </a:ln>
        </p:spPr>
        <p:txBody>
          <a:bodyPr wrap="square">
            <a:spAutoFit/>
          </a:bodyPr>
          <a:lstStyle/>
          <a:p>
            <a:pPr algn="ctr"/>
            <a:r>
              <a:rPr lang="ru-RU" sz="1400" dirty="0" smtClean="0"/>
              <a:t>Маточно-семенной сад</a:t>
            </a:r>
            <a:endParaRPr lang="ru-RU" sz="1400" dirty="0"/>
          </a:p>
        </p:txBody>
      </p:sp>
      <p:sp>
        <p:nvSpPr>
          <p:cNvPr id="31" name="Прямоугольник 30"/>
          <p:cNvSpPr/>
          <p:nvPr/>
        </p:nvSpPr>
        <p:spPr>
          <a:xfrm>
            <a:off x="323204" y="2898838"/>
            <a:ext cx="2019728" cy="276999"/>
          </a:xfrm>
          <a:prstGeom prst="rect">
            <a:avLst/>
          </a:prstGeom>
          <a:solidFill>
            <a:srgbClr val="EAEFF7"/>
          </a:solidFill>
          <a:ln w="19050">
            <a:solidFill>
              <a:srgbClr val="5B9BD5"/>
            </a:solidFill>
          </a:ln>
        </p:spPr>
        <p:txBody>
          <a:bodyPr wrap="square">
            <a:spAutoFit/>
          </a:bodyPr>
          <a:lstStyle/>
          <a:p>
            <a:pPr algn="ctr"/>
            <a:r>
              <a:rPr lang="ru-RU" sz="1200" dirty="0" smtClean="0"/>
              <a:t>Семенные подвои</a:t>
            </a:r>
            <a:endParaRPr lang="ru-RU" sz="1200" dirty="0"/>
          </a:p>
        </p:txBody>
      </p:sp>
      <p:sp>
        <p:nvSpPr>
          <p:cNvPr id="32" name="Прямоугольник 31"/>
          <p:cNvSpPr/>
          <p:nvPr/>
        </p:nvSpPr>
        <p:spPr>
          <a:xfrm>
            <a:off x="332590" y="3438689"/>
            <a:ext cx="2019730" cy="461665"/>
          </a:xfrm>
          <a:prstGeom prst="rect">
            <a:avLst/>
          </a:prstGeom>
          <a:solidFill>
            <a:srgbClr val="EAEFF7"/>
          </a:solidFill>
          <a:ln w="19050">
            <a:solidFill>
              <a:srgbClr val="5B9BD5"/>
            </a:solidFill>
          </a:ln>
        </p:spPr>
        <p:txBody>
          <a:bodyPr wrap="square">
            <a:spAutoFit/>
          </a:bodyPr>
          <a:lstStyle/>
          <a:p>
            <a:pPr algn="ctr"/>
            <a:r>
              <a:rPr lang="ru-RU" sz="1200" dirty="0" smtClean="0"/>
              <a:t>Маточно-черенковые сады различных конструкций</a:t>
            </a:r>
            <a:endParaRPr lang="ru-RU" sz="1200" dirty="0"/>
          </a:p>
        </p:txBody>
      </p:sp>
      <p:sp>
        <p:nvSpPr>
          <p:cNvPr id="33" name="Прямоугольник 32"/>
          <p:cNvSpPr/>
          <p:nvPr/>
        </p:nvSpPr>
        <p:spPr>
          <a:xfrm>
            <a:off x="341974" y="4197655"/>
            <a:ext cx="2019729" cy="276999"/>
          </a:xfrm>
          <a:prstGeom prst="rect">
            <a:avLst/>
          </a:prstGeom>
          <a:solidFill>
            <a:srgbClr val="EAEFF7"/>
          </a:solidFill>
          <a:ln w="19050">
            <a:solidFill>
              <a:srgbClr val="5B9BD5"/>
            </a:solidFill>
          </a:ln>
        </p:spPr>
        <p:txBody>
          <a:bodyPr wrap="square">
            <a:spAutoFit/>
          </a:bodyPr>
          <a:lstStyle/>
          <a:p>
            <a:pPr algn="ctr"/>
            <a:r>
              <a:rPr lang="ru-RU" sz="1200" dirty="0" smtClean="0"/>
              <a:t>Зеленые черенки (подвои)</a:t>
            </a:r>
            <a:endParaRPr lang="ru-RU" sz="1200" dirty="0"/>
          </a:p>
        </p:txBody>
      </p:sp>
      <p:sp>
        <p:nvSpPr>
          <p:cNvPr id="40" name="Прямоугольник 39"/>
          <p:cNvSpPr/>
          <p:nvPr/>
        </p:nvSpPr>
        <p:spPr>
          <a:xfrm>
            <a:off x="332590" y="4747215"/>
            <a:ext cx="2019729" cy="461665"/>
          </a:xfrm>
          <a:prstGeom prst="rect">
            <a:avLst/>
          </a:prstGeom>
          <a:solidFill>
            <a:srgbClr val="EAEFF7"/>
          </a:solidFill>
          <a:ln w="19050">
            <a:solidFill>
              <a:srgbClr val="5B9BD5"/>
            </a:solidFill>
          </a:ln>
        </p:spPr>
        <p:txBody>
          <a:bodyPr wrap="square">
            <a:spAutoFit/>
          </a:bodyPr>
          <a:lstStyle/>
          <a:p>
            <a:pPr algn="ctr"/>
            <a:r>
              <a:rPr lang="ru-RU" sz="1200" dirty="0" err="1" smtClean="0"/>
              <a:t>Окоренение</a:t>
            </a:r>
            <a:r>
              <a:rPr lang="ru-RU" sz="1200" dirty="0" smtClean="0"/>
              <a:t> в искусственном тумане</a:t>
            </a:r>
            <a:endParaRPr lang="ru-RU" sz="1200" dirty="0"/>
          </a:p>
        </p:txBody>
      </p:sp>
      <p:sp>
        <p:nvSpPr>
          <p:cNvPr id="44" name="Прямоугольник 43"/>
          <p:cNvSpPr/>
          <p:nvPr/>
        </p:nvSpPr>
        <p:spPr>
          <a:xfrm>
            <a:off x="5436472" y="6353881"/>
            <a:ext cx="1778150" cy="276999"/>
          </a:xfrm>
          <a:prstGeom prst="rect">
            <a:avLst/>
          </a:prstGeom>
          <a:solidFill>
            <a:srgbClr val="EAEFF7"/>
          </a:solidFill>
          <a:ln w="19050">
            <a:solidFill>
              <a:srgbClr val="5B9BD5"/>
            </a:solidFill>
          </a:ln>
        </p:spPr>
        <p:txBody>
          <a:bodyPr wrap="square">
            <a:spAutoFit/>
          </a:bodyPr>
          <a:lstStyle/>
          <a:p>
            <a:pPr algn="ctr"/>
            <a:r>
              <a:rPr lang="ru-RU" sz="1200" dirty="0" err="1" smtClean="0"/>
              <a:t>Доращивание</a:t>
            </a:r>
            <a:endParaRPr lang="ru-RU" sz="1200" dirty="0"/>
          </a:p>
        </p:txBody>
      </p:sp>
      <p:sp>
        <p:nvSpPr>
          <p:cNvPr id="45" name="Прямоугольник 44"/>
          <p:cNvSpPr/>
          <p:nvPr/>
        </p:nvSpPr>
        <p:spPr>
          <a:xfrm>
            <a:off x="3825932" y="2089031"/>
            <a:ext cx="1550758" cy="276999"/>
          </a:xfrm>
          <a:prstGeom prst="rect">
            <a:avLst/>
          </a:prstGeom>
          <a:solidFill>
            <a:srgbClr val="EAEFF7"/>
          </a:solidFill>
          <a:ln w="19050">
            <a:solidFill>
              <a:srgbClr val="5B9BD5"/>
            </a:solidFill>
          </a:ln>
        </p:spPr>
        <p:txBody>
          <a:bodyPr wrap="square">
            <a:spAutoFit/>
          </a:bodyPr>
          <a:lstStyle/>
          <a:p>
            <a:pPr algn="ctr"/>
            <a:r>
              <a:rPr lang="ru-RU" sz="1200" dirty="0" smtClean="0"/>
              <a:t>Окулировка</a:t>
            </a:r>
            <a:endParaRPr lang="ru-RU" sz="1200" dirty="0"/>
          </a:p>
        </p:txBody>
      </p:sp>
      <p:sp>
        <p:nvSpPr>
          <p:cNvPr id="46" name="Прямоугольник 45"/>
          <p:cNvSpPr/>
          <p:nvPr/>
        </p:nvSpPr>
        <p:spPr>
          <a:xfrm>
            <a:off x="6060104" y="2097438"/>
            <a:ext cx="1550758" cy="276999"/>
          </a:xfrm>
          <a:prstGeom prst="rect">
            <a:avLst/>
          </a:prstGeom>
          <a:solidFill>
            <a:srgbClr val="EAEFF7"/>
          </a:solidFill>
          <a:ln w="19050">
            <a:solidFill>
              <a:srgbClr val="5B9BD5"/>
            </a:solidFill>
          </a:ln>
        </p:spPr>
        <p:txBody>
          <a:bodyPr wrap="square">
            <a:spAutoFit/>
          </a:bodyPr>
          <a:lstStyle/>
          <a:p>
            <a:pPr algn="ctr"/>
            <a:r>
              <a:rPr lang="ru-RU" sz="1200" dirty="0" smtClean="0"/>
              <a:t>Поля формирования</a:t>
            </a:r>
            <a:endParaRPr lang="ru-RU" sz="1200" dirty="0"/>
          </a:p>
        </p:txBody>
      </p:sp>
      <p:sp>
        <p:nvSpPr>
          <p:cNvPr id="47" name="Прямоугольник 46"/>
          <p:cNvSpPr/>
          <p:nvPr/>
        </p:nvSpPr>
        <p:spPr>
          <a:xfrm>
            <a:off x="8165949" y="2041473"/>
            <a:ext cx="1822424" cy="461665"/>
          </a:xfrm>
          <a:prstGeom prst="rect">
            <a:avLst/>
          </a:prstGeom>
          <a:solidFill>
            <a:srgbClr val="EAEFF7"/>
          </a:solidFill>
          <a:ln w="19050">
            <a:solidFill>
              <a:srgbClr val="5B9BD5"/>
            </a:solidFill>
          </a:ln>
        </p:spPr>
        <p:txBody>
          <a:bodyPr wrap="square">
            <a:spAutoFit/>
          </a:bodyPr>
          <a:lstStyle/>
          <a:p>
            <a:pPr algn="ctr"/>
            <a:r>
              <a:rPr lang="ru-RU" sz="1200" dirty="0" smtClean="0"/>
              <a:t>Закладка маточно-семенных садов</a:t>
            </a:r>
            <a:endParaRPr lang="ru-RU" sz="1200" dirty="0"/>
          </a:p>
        </p:txBody>
      </p:sp>
      <p:sp>
        <p:nvSpPr>
          <p:cNvPr id="48" name="Прямоугольник 47"/>
          <p:cNvSpPr/>
          <p:nvPr/>
        </p:nvSpPr>
        <p:spPr>
          <a:xfrm>
            <a:off x="4161212" y="2731054"/>
            <a:ext cx="1550758" cy="276999"/>
          </a:xfrm>
          <a:prstGeom prst="rect">
            <a:avLst/>
          </a:prstGeom>
          <a:solidFill>
            <a:srgbClr val="EAEFF7"/>
          </a:solidFill>
          <a:ln w="19050">
            <a:solidFill>
              <a:srgbClr val="5B9BD5"/>
            </a:solidFill>
          </a:ln>
        </p:spPr>
        <p:txBody>
          <a:bodyPr wrap="square">
            <a:spAutoFit/>
          </a:bodyPr>
          <a:lstStyle/>
          <a:p>
            <a:pPr algn="ctr"/>
            <a:r>
              <a:rPr lang="ru-RU" sz="1200" dirty="0" smtClean="0"/>
              <a:t>Зимняя прививка</a:t>
            </a:r>
            <a:endParaRPr lang="ru-RU" sz="1200" dirty="0"/>
          </a:p>
        </p:txBody>
      </p:sp>
      <p:sp>
        <p:nvSpPr>
          <p:cNvPr id="49" name="Прямоугольник 48"/>
          <p:cNvSpPr/>
          <p:nvPr/>
        </p:nvSpPr>
        <p:spPr>
          <a:xfrm>
            <a:off x="6057564" y="3359515"/>
            <a:ext cx="1394748" cy="276999"/>
          </a:xfrm>
          <a:prstGeom prst="rect">
            <a:avLst/>
          </a:prstGeom>
          <a:solidFill>
            <a:srgbClr val="EAEFF7"/>
          </a:solidFill>
          <a:ln w="19050">
            <a:solidFill>
              <a:srgbClr val="5B9BD5"/>
            </a:solidFill>
          </a:ln>
        </p:spPr>
        <p:txBody>
          <a:bodyPr wrap="square">
            <a:spAutoFit/>
          </a:bodyPr>
          <a:lstStyle/>
          <a:p>
            <a:pPr algn="ctr"/>
            <a:r>
              <a:rPr lang="ru-RU" sz="1200" dirty="0" smtClean="0"/>
              <a:t>Теплицы</a:t>
            </a:r>
            <a:endParaRPr lang="ru-RU" sz="1200" dirty="0"/>
          </a:p>
        </p:txBody>
      </p:sp>
      <p:sp>
        <p:nvSpPr>
          <p:cNvPr id="50" name="Прямоугольник 49"/>
          <p:cNvSpPr/>
          <p:nvPr/>
        </p:nvSpPr>
        <p:spPr>
          <a:xfrm>
            <a:off x="7759875" y="3923781"/>
            <a:ext cx="1822424" cy="461665"/>
          </a:xfrm>
          <a:prstGeom prst="rect">
            <a:avLst/>
          </a:prstGeom>
          <a:solidFill>
            <a:srgbClr val="EAEFF7"/>
          </a:solidFill>
          <a:ln w="19050">
            <a:solidFill>
              <a:srgbClr val="5B9BD5"/>
            </a:solidFill>
          </a:ln>
        </p:spPr>
        <p:txBody>
          <a:bodyPr wrap="square">
            <a:spAutoFit/>
          </a:bodyPr>
          <a:lstStyle/>
          <a:p>
            <a:pPr algn="ctr"/>
            <a:r>
              <a:rPr lang="ru-RU" sz="1200" dirty="0" smtClean="0"/>
              <a:t>Закладка плодоносящих насаждений</a:t>
            </a:r>
            <a:endParaRPr lang="ru-RU" sz="1200" dirty="0"/>
          </a:p>
        </p:txBody>
      </p:sp>
      <p:sp>
        <p:nvSpPr>
          <p:cNvPr id="51" name="Прямоугольник 50"/>
          <p:cNvSpPr/>
          <p:nvPr/>
        </p:nvSpPr>
        <p:spPr>
          <a:xfrm>
            <a:off x="7903792" y="3031898"/>
            <a:ext cx="1822424" cy="461665"/>
          </a:xfrm>
          <a:prstGeom prst="rect">
            <a:avLst/>
          </a:prstGeom>
          <a:solidFill>
            <a:srgbClr val="EAEFF7"/>
          </a:solidFill>
          <a:ln w="19050">
            <a:solidFill>
              <a:srgbClr val="5B9BD5"/>
            </a:solidFill>
          </a:ln>
        </p:spPr>
        <p:txBody>
          <a:bodyPr wrap="square">
            <a:spAutoFit/>
          </a:bodyPr>
          <a:lstStyle/>
          <a:p>
            <a:pPr algn="ctr"/>
            <a:r>
              <a:rPr lang="ru-RU" sz="1200" dirty="0" smtClean="0"/>
              <a:t>Закладка маточно-черенковых садов</a:t>
            </a:r>
            <a:endParaRPr lang="ru-RU" sz="1200" dirty="0"/>
          </a:p>
        </p:txBody>
      </p:sp>
      <p:sp>
        <p:nvSpPr>
          <p:cNvPr id="52" name="Прямоугольник 51"/>
          <p:cNvSpPr/>
          <p:nvPr/>
        </p:nvSpPr>
        <p:spPr>
          <a:xfrm>
            <a:off x="6017511" y="4642380"/>
            <a:ext cx="1621195" cy="646331"/>
          </a:xfrm>
          <a:prstGeom prst="rect">
            <a:avLst/>
          </a:prstGeom>
          <a:solidFill>
            <a:srgbClr val="EAEFF7"/>
          </a:solidFill>
          <a:ln w="19050">
            <a:solidFill>
              <a:srgbClr val="5B9BD5"/>
            </a:solidFill>
          </a:ln>
        </p:spPr>
        <p:txBody>
          <a:bodyPr wrap="square">
            <a:spAutoFit/>
          </a:bodyPr>
          <a:lstStyle/>
          <a:p>
            <a:pPr algn="ctr"/>
            <a:r>
              <a:rPr lang="ru-RU" sz="1200" dirty="0" err="1" smtClean="0"/>
              <a:t>Окоренение</a:t>
            </a:r>
            <a:r>
              <a:rPr lang="ru-RU" sz="1200" dirty="0" smtClean="0"/>
              <a:t> в искусственном тумане</a:t>
            </a:r>
            <a:endParaRPr lang="ru-RU" sz="1200" dirty="0"/>
          </a:p>
        </p:txBody>
      </p:sp>
      <p:sp>
        <p:nvSpPr>
          <p:cNvPr id="53" name="Прямоугольник 52"/>
          <p:cNvSpPr/>
          <p:nvPr/>
        </p:nvSpPr>
        <p:spPr>
          <a:xfrm>
            <a:off x="2778290" y="4702837"/>
            <a:ext cx="1818465" cy="646331"/>
          </a:xfrm>
          <a:prstGeom prst="rect">
            <a:avLst/>
          </a:prstGeom>
          <a:solidFill>
            <a:srgbClr val="EAEFF7"/>
          </a:solidFill>
          <a:ln w="19050">
            <a:solidFill>
              <a:srgbClr val="5B9BD5"/>
            </a:solidFill>
          </a:ln>
        </p:spPr>
        <p:txBody>
          <a:bodyPr wrap="square">
            <a:spAutoFit/>
          </a:bodyPr>
          <a:lstStyle/>
          <a:p>
            <a:pPr algn="ctr"/>
            <a:r>
              <a:rPr lang="ru-RU" sz="1200" dirty="0" err="1" smtClean="0"/>
              <a:t>Окоренение</a:t>
            </a:r>
            <a:r>
              <a:rPr lang="ru-RU" sz="1200" dirty="0" smtClean="0"/>
              <a:t> с применением ФАВ и временных укрытий</a:t>
            </a:r>
            <a:endParaRPr lang="ru-RU" sz="1200" dirty="0"/>
          </a:p>
        </p:txBody>
      </p:sp>
      <p:sp>
        <p:nvSpPr>
          <p:cNvPr id="54" name="Прямоугольник 53"/>
          <p:cNvSpPr/>
          <p:nvPr/>
        </p:nvSpPr>
        <p:spPr>
          <a:xfrm>
            <a:off x="7985760" y="5160882"/>
            <a:ext cx="2038499" cy="646331"/>
          </a:xfrm>
          <a:prstGeom prst="rect">
            <a:avLst/>
          </a:prstGeom>
          <a:solidFill>
            <a:srgbClr val="EAEFF7"/>
          </a:solidFill>
          <a:ln w="19050">
            <a:solidFill>
              <a:srgbClr val="5B9BD5"/>
            </a:solidFill>
          </a:ln>
        </p:spPr>
        <p:txBody>
          <a:bodyPr wrap="square">
            <a:spAutoFit/>
          </a:bodyPr>
          <a:lstStyle/>
          <a:p>
            <a:pPr algn="ctr"/>
            <a:r>
              <a:rPr lang="ru-RU" sz="1200" dirty="0" smtClean="0"/>
              <a:t>Закладка маточников </a:t>
            </a:r>
            <a:r>
              <a:rPr lang="ru-RU" sz="1200" dirty="0" err="1" smtClean="0"/>
              <a:t>вегетативноразмножаемых</a:t>
            </a:r>
            <a:r>
              <a:rPr lang="ru-RU" sz="1200" dirty="0" smtClean="0"/>
              <a:t> подвоев</a:t>
            </a:r>
            <a:endParaRPr lang="ru-RU" sz="1200" dirty="0"/>
          </a:p>
        </p:txBody>
      </p:sp>
      <p:sp>
        <p:nvSpPr>
          <p:cNvPr id="58" name="Прямоугольник 57"/>
          <p:cNvSpPr/>
          <p:nvPr/>
        </p:nvSpPr>
        <p:spPr>
          <a:xfrm>
            <a:off x="2788269" y="6360648"/>
            <a:ext cx="2038499" cy="276999"/>
          </a:xfrm>
          <a:prstGeom prst="rect">
            <a:avLst/>
          </a:prstGeom>
          <a:solidFill>
            <a:srgbClr val="EAEFF7"/>
          </a:solidFill>
          <a:ln w="19050">
            <a:solidFill>
              <a:srgbClr val="5B9BD5"/>
            </a:solidFill>
          </a:ln>
        </p:spPr>
        <p:txBody>
          <a:bodyPr wrap="square">
            <a:spAutoFit/>
          </a:bodyPr>
          <a:lstStyle/>
          <a:p>
            <a:pPr algn="ctr"/>
            <a:r>
              <a:rPr lang="ru-RU" sz="1200" dirty="0" smtClean="0"/>
              <a:t>Отводки</a:t>
            </a:r>
            <a:endParaRPr lang="ru-RU" sz="1200" dirty="0"/>
          </a:p>
        </p:txBody>
      </p:sp>
      <p:sp>
        <p:nvSpPr>
          <p:cNvPr id="60" name="Прямоугольник 59"/>
          <p:cNvSpPr/>
          <p:nvPr/>
        </p:nvSpPr>
        <p:spPr>
          <a:xfrm>
            <a:off x="314992" y="5969309"/>
            <a:ext cx="2038499" cy="646331"/>
          </a:xfrm>
          <a:prstGeom prst="rect">
            <a:avLst/>
          </a:prstGeom>
          <a:solidFill>
            <a:srgbClr val="EAEFF7"/>
          </a:solidFill>
          <a:ln w="19050">
            <a:solidFill>
              <a:srgbClr val="5B9BD5"/>
            </a:solidFill>
          </a:ln>
        </p:spPr>
        <p:txBody>
          <a:bodyPr wrap="square">
            <a:spAutoFit/>
          </a:bodyPr>
          <a:lstStyle/>
          <a:p>
            <a:pPr algn="ctr"/>
            <a:r>
              <a:rPr lang="ru-RU" sz="1200" dirty="0" smtClean="0"/>
              <a:t>Маточник </a:t>
            </a:r>
            <a:r>
              <a:rPr lang="ru-RU" sz="1200" dirty="0" err="1" smtClean="0"/>
              <a:t>вегетативноразмножаемых</a:t>
            </a:r>
            <a:r>
              <a:rPr lang="ru-RU" sz="1200" dirty="0" smtClean="0"/>
              <a:t> подвоев</a:t>
            </a:r>
            <a:endParaRPr lang="ru-RU" sz="1200" dirty="0"/>
          </a:p>
        </p:txBody>
      </p:sp>
      <p:sp>
        <p:nvSpPr>
          <p:cNvPr id="61" name="Прямоугольник 60"/>
          <p:cNvSpPr/>
          <p:nvPr/>
        </p:nvSpPr>
        <p:spPr>
          <a:xfrm>
            <a:off x="2788270" y="5592983"/>
            <a:ext cx="2038499" cy="646331"/>
          </a:xfrm>
          <a:prstGeom prst="rect">
            <a:avLst/>
          </a:prstGeom>
          <a:solidFill>
            <a:srgbClr val="EAEFF7"/>
          </a:solidFill>
          <a:ln w="19050">
            <a:solidFill>
              <a:srgbClr val="5B9BD5"/>
            </a:solidFill>
          </a:ln>
        </p:spPr>
        <p:txBody>
          <a:bodyPr wrap="square">
            <a:spAutoFit/>
          </a:bodyPr>
          <a:lstStyle/>
          <a:p>
            <a:pPr marL="266700"/>
            <a:r>
              <a:rPr lang="ru-RU" sz="1200" dirty="0" smtClean="0"/>
              <a:t>Зеленая прививка </a:t>
            </a:r>
            <a:r>
              <a:rPr lang="ru-RU" sz="1200" dirty="0" err="1" smtClean="0"/>
              <a:t>в.с</a:t>
            </a:r>
            <a:r>
              <a:rPr lang="ru-RU" sz="1200" dirty="0" smtClean="0"/>
              <a:t>. </a:t>
            </a:r>
          </a:p>
          <a:p>
            <a:pPr marL="266700"/>
            <a:r>
              <a:rPr lang="ru-RU" sz="1200" dirty="0" smtClean="0"/>
              <a:t>№№ 1197597, </a:t>
            </a:r>
          </a:p>
          <a:p>
            <a:pPr marL="266700"/>
            <a:r>
              <a:rPr lang="ru-RU" sz="1200" dirty="0" smtClean="0"/>
              <a:t>1159514, 1362417</a:t>
            </a:r>
            <a:endParaRPr lang="ru-RU" sz="1200" dirty="0"/>
          </a:p>
        </p:txBody>
      </p:sp>
      <p:sp>
        <p:nvSpPr>
          <p:cNvPr id="62" name="Прямоугольник 61"/>
          <p:cNvSpPr/>
          <p:nvPr/>
        </p:nvSpPr>
        <p:spPr>
          <a:xfrm>
            <a:off x="2778291" y="4018051"/>
            <a:ext cx="1818465" cy="461665"/>
          </a:xfrm>
          <a:prstGeom prst="rect">
            <a:avLst/>
          </a:prstGeom>
          <a:solidFill>
            <a:srgbClr val="EAEFF7"/>
          </a:solidFill>
          <a:ln w="19050">
            <a:solidFill>
              <a:srgbClr val="5B9BD5"/>
            </a:solidFill>
          </a:ln>
        </p:spPr>
        <p:txBody>
          <a:bodyPr wrap="square">
            <a:spAutoFit/>
          </a:bodyPr>
          <a:lstStyle/>
          <a:p>
            <a:pPr algn="ctr"/>
            <a:r>
              <a:rPr lang="ru-RU" sz="1200" dirty="0" smtClean="0"/>
              <a:t>Одревесневшие черенки (клоновые подвои)</a:t>
            </a:r>
            <a:endParaRPr lang="ru-RU" sz="1200" dirty="0"/>
          </a:p>
        </p:txBody>
      </p:sp>
      <p:sp>
        <p:nvSpPr>
          <p:cNvPr id="63" name="Прямоугольник 62"/>
          <p:cNvSpPr/>
          <p:nvPr/>
        </p:nvSpPr>
        <p:spPr>
          <a:xfrm>
            <a:off x="2778291" y="3359515"/>
            <a:ext cx="1818465" cy="461665"/>
          </a:xfrm>
          <a:prstGeom prst="rect">
            <a:avLst/>
          </a:prstGeom>
          <a:solidFill>
            <a:srgbClr val="EAEFF7"/>
          </a:solidFill>
          <a:ln w="19050">
            <a:solidFill>
              <a:srgbClr val="5B9BD5"/>
            </a:solidFill>
          </a:ln>
        </p:spPr>
        <p:txBody>
          <a:bodyPr wrap="square">
            <a:spAutoFit/>
          </a:bodyPr>
          <a:lstStyle/>
          <a:p>
            <a:pPr algn="ctr"/>
            <a:r>
              <a:rPr lang="ru-RU" sz="1200" dirty="0" smtClean="0"/>
              <a:t>Одревесневшие черенки (привои)</a:t>
            </a:r>
            <a:endParaRPr lang="ru-RU" sz="1200" dirty="0"/>
          </a:p>
        </p:txBody>
      </p:sp>
      <p:sp>
        <p:nvSpPr>
          <p:cNvPr id="64" name="Прямоугольник 63"/>
          <p:cNvSpPr/>
          <p:nvPr/>
        </p:nvSpPr>
        <p:spPr>
          <a:xfrm>
            <a:off x="317350" y="5454629"/>
            <a:ext cx="2044353" cy="276999"/>
          </a:xfrm>
          <a:prstGeom prst="rect">
            <a:avLst/>
          </a:prstGeom>
          <a:solidFill>
            <a:srgbClr val="EAEFF7"/>
          </a:solidFill>
          <a:ln w="19050">
            <a:solidFill>
              <a:srgbClr val="5B9BD5"/>
            </a:solidFill>
          </a:ln>
        </p:spPr>
        <p:txBody>
          <a:bodyPr wrap="square">
            <a:spAutoFit/>
          </a:bodyPr>
          <a:lstStyle/>
          <a:p>
            <a:pPr algn="ctr"/>
            <a:r>
              <a:rPr lang="ru-RU" sz="1200" dirty="0" smtClean="0"/>
              <a:t>Зеленые черенки (привои)</a:t>
            </a:r>
            <a:endParaRPr lang="ru-RU" sz="1200" dirty="0"/>
          </a:p>
        </p:txBody>
      </p:sp>
      <p:cxnSp>
        <p:nvCxnSpPr>
          <p:cNvPr id="15" name="Соединительная линия уступом 14"/>
          <p:cNvCxnSpPr>
            <a:stCxn id="64" idx="1"/>
            <a:endCxn id="45" idx="1"/>
          </p:cNvCxnSpPr>
          <p:nvPr/>
        </p:nvCxnSpPr>
        <p:spPr>
          <a:xfrm rot="10800000" flipH="1">
            <a:off x="317350" y="2227531"/>
            <a:ext cx="3508582" cy="3365598"/>
          </a:xfrm>
          <a:prstGeom prst="bentConnector3">
            <a:avLst>
              <a:gd name="adj1" fmla="val -6515"/>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5" name="Соединительная линия уступом 64"/>
          <p:cNvCxnSpPr/>
          <p:nvPr/>
        </p:nvCxnSpPr>
        <p:spPr>
          <a:xfrm flipV="1">
            <a:off x="2352319" y="2318029"/>
            <a:ext cx="1473613" cy="588873"/>
          </a:xfrm>
          <a:prstGeom prst="bentConnector3">
            <a:avLst>
              <a:gd name="adj1" fmla="val 5000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2" name="Соединительная линия уступом 71"/>
          <p:cNvCxnSpPr>
            <a:stCxn id="63" idx="0"/>
          </p:cNvCxnSpPr>
          <p:nvPr/>
        </p:nvCxnSpPr>
        <p:spPr>
          <a:xfrm rot="5400000" flipH="1" flipV="1">
            <a:off x="3461797" y="2600166"/>
            <a:ext cx="985077" cy="533622"/>
          </a:xfrm>
          <a:prstGeom prst="bentConnector3">
            <a:avLst>
              <a:gd name="adj1" fmla="val 7643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4" name="Соединительная линия уступом 83"/>
          <p:cNvCxnSpPr>
            <a:stCxn id="63" idx="3"/>
          </p:cNvCxnSpPr>
          <p:nvPr/>
        </p:nvCxnSpPr>
        <p:spPr>
          <a:xfrm flipV="1">
            <a:off x="4596756" y="3020525"/>
            <a:ext cx="142194" cy="569823"/>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5" name="Соединительная линия уступом 84"/>
          <p:cNvCxnSpPr>
            <a:endCxn id="48" idx="2"/>
          </p:cNvCxnSpPr>
          <p:nvPr/>
        </p:nvCxnSpPr>
        <p:spPr>
          <a:xfrm rot="5400000" flipH="1" flipV="1">
            <a:off x="4219540" y="3385268"/>
            <a:ext cx="1094265" cy="339837"/>
          </a:xfrm>
          <a:prstGeom prst="bentConnector3">
            <a:avLst>
              <a:gd name="adj1" fmla="val -6869"/>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26" name="Прямая со стрелкой 125"/>
          <p:cNvCxnSpPr>
            <a:endCxn id="45" idx="2"/>
          </p:cNvCxnSpPr>
          <p:nvPr/>
        </p:nvCxnSpPr>
        <p:spPr>
          <a:xfrm flipH="1" flipV="1">
            <a:off x="4601311" y="2366030"/>
            <a:ext cx="1117" cy="2418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32" name="Прямая соединительная линия 131"/>
          <p:cNvCxnSpPr/>
          <p:nvPr/>
        </p:nvCxnSpPr>
        <p:spPr>
          <a:xfrm>
            <a:off x="4595053" y="2612914"/>
            <a:ext cx="1183447" cy="160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5" name="Прямая соединительная линия 134"/>
          <p:cNvCxnSpPr/>
          <p:nvPr/>
        </p:nvCxnSpPr>
        <p:spPr>
          <a:xfrm>
            <a:off x="5771324" y="2613820"/>
            <a:ext cx="7176" cy="56201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4" name="Соединительная линия уступом 143"/>
          <p:cNvCxnSpPr>
            <a:stCxn id="53" idx="3"/>
          </p:cNvCxnSpPr>
          <p:nvPr/>
        </p:nvCxnSpPr>
        <p:spPr>
          <a:xfrm flipV="1">
            <a:off x="4596755" y="3012361"/>
            <a:ext cx="513851" cy="2013642"/>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53" name="Прямая соединительная линия 152"/>
          <p:cNvCxnSpPr>
            <a:endCxn id="62" idx="3"/>
          </p:cNvCxnSpPr>
          <p:nvPr/>
        </p:nvCxnSpPr>
        <p:spPr>
          <a:xfrm flipH="1">
            <a:off x="4596756" y="4246666"/>
            <a:ext cx="779934" cy="22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8" name="Прямая соединительная линия 157"/>
          <p:cNvCxnSpPr/>
          <p:nvPr/>
        </p:nvCxnSpPr>
        <p:spPr>
          <a:xfrm flipH="1">
            <a:off x="5355431" y="3166313"/>
            <a:ext cx="434858" cy="75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2" name="Прямая соединительная линия 161"/>
          <p:cNvCxnSpPr/>
          <p:nvPr/>
        </p:nvCxnSpPr>
        <p:spPr>
          <a:xfrm flipH="1" flipV="1">
            <a:off x="5367338" y="3162300"/>
            <a:ext cx="3449" cy="108436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5" name="Прямая со стрелкой 164"/>
          <p:cNvCxnSpPr/>
          <p:nvPr/>
        </p:nvCxnSpPr>
        <p:spPr>
          <a:xfrm flipH="1" flipV="1">
            <a:off x="5226117" y="2371049"/>
            <a:ext cx="3817" cy="19033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6" name="Прямая соединительная линия 165"/>
          <p:cNvCxnSpPr/>
          <p:nvPr/>
        </p:nvCxnSpPr>
        <p:spPr>
          <a:xfrm flipV="1">
            <a:off x="5220409" y="2561130"/>
            <a:ext cx="624425" cy="25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7" name="Прямая соединительная линия 166"/>
          <p:cNvCxnSpPr/>
          <p:nvPr/>
        </p:nvCxnSpPr>
        <p:spPr>
          <a:xfrm>
            <a:off x="5844834" y="2559068"/>
            <a:ext cx="6681" cy="203566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8" name="Прямая соединительная линия 167"/>
          <p:cNvCxnSpPr/>
          <p:nvPr/>
        </p:nvCxnSpPr>
        <p:spPr>
          <a:xfrm flipH="1">
            <a:off x="3923567" y="4594732"/>
            <a:ext cx="1937475" cy="957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0" name="Прямая соединительная линия 169"/>
          <p:cNvCxnSpPr/>
          <p:nvPr/>
        </p:nvCxnSpPr>
        <p:spPr>
          <a:xfrm flipV="1">
            <a:off x="3935174" y="4606925"/>
            <a:ext cx="1826" cy="959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2" name="Соединительная линия уступом 201"/>
          <p:cNvCxnSpPr>
            <a:stCxn id="48" idx="3"/>
            <a:endCxn id="49" idx="0"/>
          </p:cNvCxnSpPr>
          <p:nvPr/>
        </p:nvCxnSpPr>
        <p:spPr>
          <a:xfrm>
            <a:off x="5711970" y="2869554"/>
            <a:ext cx="1042968" cy="489961"/>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flipV="1">
            <a:off x="2342932" y="2983329"/>
            <a:ext cx="1818280" cy="54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endCxn id="58" idx="1"/>
          </p:cNvCxnSpPr>
          <p:nvPr/>
        </p:nvCxnSpPr>
        <p:spPr>
          <a:xfrm flipV="1">
            <a:off x="2357438" y="6499148"/>
            <a:ext cx="430831" cy="16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7" name="Прямая со стрелкой 56"/>
          <p:cNvCxnSpPr/>
          <p:nvPr/>
        </p:nvCxnSpPr>
        <p:spPr>
          <a:xfrm flipV="1">
            <a:off x="2365651" y="5693974"/>
            <a:ext cx="430831" cy="16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3" name="Соединительная линия уступом 12"/>
          <p:cNvCxnSpPr>
            <a:stCxn id="32" idx="3"/>
            <a:endCxn id="64" idx="3"/>
          </p:cNvCxnSpPr>
          <p:nvPr/>
        </p:nvCxnSpPr>
        <p:spPr>
          <a:xfrm>
            <a:off x="2352320" y="3669522"/>
            <a:ext cx="9383" cy="1923607"/>
          </a:xfrm>
          <a:prstGeom prst="bentConnector3">
            <a:avLst>
              <a:gd name="adj1" fmla="val 253632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6" name="Прямая со стрелкой 65"/>
          <p:cNvCxnSpPr>
            <a:stCxn id="30" idx="2"/>
            <a:endCxn id="31" idx="0"/>
          </p:cNvCxnSpPr>
          <p:nvPr/>
        </p:nvCxnSpPr>
        <p:spPr>
          <a:xfrm>
            <a:off x="1332930" y="2642474"/>
            <a:ext cx="138" cy="256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9" name="Прямая со стрелкой 68"/>
          <p:cNvCxnSpPr/>
          <p:nvPr/>
        </p:nvCxnSpPr>
        <p:spPr>
          <a:xfrm>
            <a:off x="1332929" y="3907086"/>
            <a:ext cx="2952" cy="28867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4" name="Прямая со стрелкой 73"/>
          <p:cNvCxnSpPr/>
          <p:nvPr/>
        </p:nvCxnSpPr>
        <p:spPr>
          <a:xfrm>
            <a:off x="1329977" y="4486986"/>
            <a:ext cx="1142" cy="24932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a:endCxn id="40" idx="1"/>
          </p:cNvCxnSpPr>
          <p:nvPr/>
        </p:nvCxnSpPr>
        <p:spPr>
          <a:xfrm>
            <a:off x="95250" y="4978047"/>
            <a:ext cx="237340" cy="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Соединительная линия уступом 37"/>
          <p:cNvCxnSpPr>
            <a:stCxn id="61" idx="3"/>
            <a:endCxn id="52" idx="2"/>
          </p:cNvCxnSpPr>
          <p:nvPr/>
        </p:nvCxnSpPr>
        <p:spPr>
          <a:xfrm flipV="1">
            <a:off x="4826769" y="5288711"/>
            <a:ext cx="2001340" cy="627438"/>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0" name="Прямая со стрелкой 79"/>
          <p:cNvCxnSpPr/>
          <p:nvPr/>
        </p:nvCxnSpPr>
        <p:spPr>
          <a:xfrm flipV="1">
            <a:off x="6742384" y="3657250"/>
            <a:ext cx="7375" cy="98513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5" name="Прямая со стрелкой 54"/>
          <p:cNvCxnSpPr/>
          <p:nvPr/>
        </p:nvCxnSpPr>
        <p:spPr>
          <a:xfrm flipH="1" flipV="1">
            <a:off x="5571668" y="3008053"/>
            <a:ext cx="4816" cy="334582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7" name="Соединительная линия уступом 66"/>
          <p:cNvCxnSpPr/>
          <p:nvPr/>
        </p:nvCxnSpPr>
        <p:spPr>
          <a:xfrm rot="16200000" flipV="1">
            <a:off x="3635584" y="4046767"/>
            <a:ext cx="4044292" cy="569933"/>
          </a:xfrm>
          <a:prstGeom prst="bentConnector3">
            <a:avLst>
              <a:gd name="adj1" fmla="val 9993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0" name="Прямая со стрелкой 89"/>
          <p:cNvCxnSpPr/>
          <p:nvPr/>
        </p:nvCxnSpPr>
        <p:spPr>
          <a:xfrm flipV="1">
            <a:off x="4826768" y="6502400"/>
            <a:ext cx="615182" cy="427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5" name="Соединительная линия уступом 74"/>
          <p:cNvCxnSpPr>
            <a:stCxn id="44" idx="3"/>
            <a:endCxn id="54" idx="2"/>
          </p:cNvCxnSpPr>
          <p:nvPr/>
        </p:nvCxnSpPr>
        <p:spPr>
          <a:xfrm flipV="1">
            <a:off x="7214622" y="5807213"/>
            <a:ext cx="1790388" cy="685168"/>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7" name="Соединительная линия уступом 76"/>
          <p:cNvCxnSpPr>
            <a:stCxn id="46" idx="3"/>
            <a:endCxn id="51" idx="1"/>
          </p:cNvCxnSpPr>
          <p:nvPr/>
        </p:nvCxnSpPr>
        <p:spPr>
          <a:xfrm>
            <a:off x="7610862" y="2235938"/>
            <a:ext cx="292930" cy="1026793"/>
          </a:xfrm>
          <a:prstGeom prst="bentConnector3">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9" name="Прямая со стрелкой 78"/>
          <p:cNvCxnSpPr/>
          <p:nvPr/>
        </p:nvCxnSpPr>
        <p:spPr>
          <a:xfrm>
            <a:off x="7595622" y="2179906"/>
            <a:ext cx="576828" cy="449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2" name="Соединительная линия уступом 81"/>
          <p:cNvCxnSpPr/>
          <p:nvPr/>
        </p:nvCxnSpPr>
        <p:spPr>
          <a:xfrm flipV="1">
            <a:off x="7452312" y="2524452"/>
            <a:ext cx="2464686" cy="1040238"/>
          </a:xfrm>
          <a:prstGeom prst="bentConnector3">
            <a:avLst>
              <a:gd name="adj1" fmla="val 10024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3" name="Соединительная линия уступом 92"/>
          <p:cNvCxnSpPr/>
          <p:nvPr/>
        </p:nvCxnSpPr>
        <p:spPr>
          <a:xfrm rot="16200000" flipH="1">
            <a:off x="7311080" y="3696294"/>
            <a:ext cx="497364" cy="400225"/>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8" name="Соединительная линия уступом 107"/>
          <p:cNvCxnSpPr/>
          <p:nvPr/>
        </p:nvCxnSpPr>
        <p:spPr>
          <a:xfrm>
            <a:off x="7106718" y="2378281"/>
            <a:ext cx="799032" cy="750905"/>
          </a:xfrm>
          <a:prstGeom prst="bentConnector3">
            <a:avLst>
              <a:gd name="adj1" fmla="val -67"/>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3" name="Соединительная линия уступом 102"/>
          <p:cNvCxnSpPr>
            <a:endCxn id="51" idx="0"/>
          </p:cNvCxnSpPr>
          <p:nvPr/>
        </p:nvCxnSpPr>
        <p:spPr>
          <a:xfrm flipV="1">
            <a:off x="7308850" y="3031898"/>
            <a:ext cx="1506154" cy="327617"/>
          </a:xfrm>
          <a:prstGeom prst="bentConnector4">
            <a:avLst>
              <a:gd name="adj1" fmla="val -276"/>
              <a:gd name="adj2" fmla="val 169777"/>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9" name="Прямая со стрелкой 108"/>
          <p:cNvCxnSpPr/>
          <p:nvPr/>
        </p:nvCxnSpPr>
        <p:spPr>
          <a:xfrm flipV="1">
            <a:off x="5376690" y="2204819"/>
            <a:ext cx="680874" cy="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24" name="Прямая со стрелкой 123"/>
          <p:cNvCxnSpPr/>
          <p:nvPr/>
        </p:nvCxnSpPr>
        <p:spPr>
          <a:xfrm>
            <a:off x="7458431" y="3468180"/>
            <a:ext cx="447319" cy="527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27" name="Соединительная линия уступом 126"/>
          <p:cNvCxnSpPr/>
          <p:nvPr/>
        </p:nvCxnSpPr>
        <p:spPr>
          <a:xfrm rot="16200000" flipH="1">
            <a:off x="6842160" y="3097195"/>
            <a:ext cx="1630184" cy="205250"/>
          </a:xfrm>
          <a:prstGeom prst="bentConnector3">
            <a:avLst>
              <a:gd name="adj1" fmla="val 99859"/>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59" name="Соединительная линия уступом 158"/>
          <p:cNvCxnSpPr/>
          <p:nvPr/>
        </p:nvCxnSpPr>
        <p:spPr>
          <a:xfrm flipV="1">
            <a:off x="5714298" y="2386226"/>
            <a:ext cx="900577" cy="407025"/>
          </a:xfrm>
          <a:prstGeom prst="bentConnector3">
            <a:avLst>
              <a:gd name="adj1" fmla="val 9971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4" name="Прямая со стрелкой 163"/>
          <p:cNvCxnSpPr>
            <a:stCxn id="63" idx="2"/>
            <a:endCxn id="62" idx="0"/>
          </p:cNvCxnSpPr>
          <p:nvPr/>
        </p:nvCxnSpPr>
        <p:spPr>
          <a:xfrm>
            <a:off x="3687524" y="3821180"/>
            <a:ext cx="0" cy="19687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72" name="Прямая со стрелкой 171"/>
          <p:cNvCxnSpPr/>
          <p:nvPr/>
        </p:nvCxnSpPr>
        <p:spPr>
          <a:xfrm>
            <a:off x="3687519" y="4492699"/>
            <a:ext cx="0" cy="19687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0391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Содержимое 8" descr="Инт сады.jpg"/>
          <p:cNvPicPr>
            <a:picLocks noGrp="1" noChangeAspect="1"/>
          </p:cNvPicPr>
          <p:nvPr>
            <p:ph sz="half" idx="2"/>
          </p:nvPr>
        </p:nvPicPr>
        <p:blipFill>
          <a:blip r:embed="rId2" cstate="print"/>
          <a:stretch>
            <a:fillRect/>
          </a:stretch>
        </p:blipFill>
        <p:spPr>
          <a:xfrm>
            <a:off x="83493" y="966796"/>
            <a:ext cx="4594171" cy="5914709"/>
          </a:xfrm>
        </p:spPr>
      </p:pic>
      <p:pic>
        <p:nvPicPr>
          <p:cNvPr id="20482" name="Picture 2" descr="C:\Documents and Settings\Павел\Мои документы\стат кул марч.jpg"/>
          <p:cNvPicPr>
            <a:picLocks noChangeAspect="1" noChangeArrowheads="1"/>
          </p:cNvPicPr>
          <p:nvPr/>
        </p:nvPicPr>
        <p:blipFill>
          <a:blip r:embed="rId3" cstate="print"/>
          <a:srcRect/>
          <a:stretch>
            <a:fillRect/>
          </a:stretch>
        </p:blipFill>
        <p:spPr bwMode="auto">
          <a:xfrm>
            <a:off x="4260012" y="1297100"/>
            <a:ext cx="6348308" cy="5513958"/>
          </a:xfrm>
          <a:prstGeom prst="rect">
            <a:avLst/>
          </a:prstGeom>
          <a:noFill/>
          <a:ln>
            <a:solidFill>
              <a:schemeClr val="tx1"/>
            </a:solidFill>
            <a:prstDash val="soli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5062" y="402484"/>
            <a:ext cx="9221689" cy="6678800"/>
          </a:xfrm>
        </p:spPr>
        <p:txBody>
          <a:bodyPr>
            <a:normAutofit/>
          </a:bodyPr>
          <a:lstStyle/>
          <a:p>
            <a:pPr algn="just"/>
            <a:r>
              <a:rPr lang="ru-RU" sz="2800" dirty="0" smtClean="0">
                <a:latin typeface="Times New Roman" pitchFamily="18" charset="0"/>
                <a:cs typeface="Times New Roman" pitchFamily="18" charset="0"/>
              </a:rPr>
              <a:t>В отличии от яблони для груши схема получения сертифицированного посадочного материала упрощается, поскольку многие сорта могут размножаться путем </a:t>
            </a:r>
            <a:r>
              <a:rPr lang="ru-RU" sz="2800" dirty="0" err="1" smtClean="0">
                <a:latin typeface="Times New Roman" pitchFamily="18" charset="0"/>
                <a:cs typeface="Times New Roman" pitchFamily="18" charset="0"/>
              </a:rPr>
              <a:t>окоренения</a:t>
            </a:r>
            <a:r>
              <a:rPr lang="ru-RU" sz="2800" dirty="0" smtClean="0">
                <a:latin typeface="Times New Roman" pitchFamily="18" charset="0"/>
                <a:cs typeface="Times New Roman" pitchFamily="18" charset="0"/>
              </a:rPr>
              <a:t> зеленых черенков в условиях искусственного тумана, что предотвращает процесс инфицирования вирусами. Оздоровленных </a:t>
            </a:r>
            <a:r>
              <a:rPr lang="ru-RU" sz="2800" dirty="0" err="1" smtClean="0">
                <a:latin typeface="Times New Roman" pitchFamily="18" charset="0"/>
                <a:cs typeface="Times New Roman" pitchFamily="18" charset="0"/>
              </a:rPr>
              <a:t>клоновых</a:t>
            </a:r>
            <a:r>
              <a:rPr lang="ru-RU" sz="2800" dirty="0" smtClean="0">
                <a:latin typeface="Times New Roman" pitchFamily="18" charset="0"/>
                <a:cs typeface="Times New Roman" pitchFamily="18" charset="0"/>
              </a:rPr>
              <a:t> подвоев  груши в настоящее время в России нет, но ФГБНУ ВСТИСП выделен гибрид, который будет с успехом использоваться для интенсивного получения семенных подвоев груши (семена груши свободны от вредоносной вирусной инфекции).</a:t>
            </a:r>
            <a:endParaRPr lang="ru-RU" sz="2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Прямоугольник 40"/>
          <p:cNvSpPr/>
          <p:nvPr/>
        </p:nvSpPr>
        <p:spPr>
          <a:xfrm>
            <a:off x="893136" y="584791"/>
            <a:ext cx="8559208" cy="830997"/>
          </a:xfrm>
          <a:prstGeom prst="rect">
            <a:avLst/>
          </a:prstGeom>
          <a:noFill/>
          <a:ln w="19050">
            <a:noFill/>
          </a:ln>
        </p:spPr>
        <p:txBody>
          <a:bodyPr wrap="square">
            <a:spAutoFit/>
          </a:bodyPr>
          <a:lstStyle/>
          <a:p>
            <a:pPr algn="ctr"/>
            <a:r>
              <a:rPr lang="ru-RU" sz="2400" b="1" dirty="0" smtClean="0">
                <a:solidFill>
                  <a:srgbClr val="C00000"/>
                </a:solidFill>
                <a:latin typeface="Times New Roman" pitchFamily="18" charset="0"/>
                <a:cs typeface="Times New Roman" pitchFamily="18" charset="0"/>
              </a:rPr>
              <a:t>СХЕМА РАЗМНОЖЕНИЯ ОЗДОРОВЛЕННОГО ПОСАДОЧНОГО МАТЕРИАЛА ГРУШИ</a:t>
            </a:r>
            <a:endParaRPr lang="ru-RU" sz="2400" b="1" dirty="0">
              <a:solidFill>
                <a:srgbClr val="C00000"/>
              </a:solidFill>
              <a:latin typeface="Times New Roman" pitchFamily="18" charset="0"/>
              <a:cs typeface="Times New Roman" pitchFamily="18" charset="0"/>
            </a:endParaRPr>
          </a:p>
        </p:txBody>
      </p:sp>
      <p:sp>
        <p:nvSpPr>
          <p:cNvPr id="30" name="Прямоугольник 29"/>
          <p:cNvSpPr/>
          <p:nvPr/>
        </p:nvSpPr>
        <p:spPr>
          <a:xfrm>
            <a:off x="323065" y="2093397"/>
            <a:ext cx="2019729" cy="307777"/>
          </a:xfrm>
          <a:prstGeom prst="rect">
            <a:avLst/>
          </a:prstGeom>
          <a:solidFill>
            <a:srgbClr val="EAEFF7"/>
          </a:solidFill>
          <a:ln w="19050">
            <a:solidFill>
              <a:srgbClr val="5B9BD5"/>
            </a:solidFill>
          </a:ln>
        </p:spPr>
        <p:txBody>
          <a:bodyPr wrap="square">
            <a:spAutoFit/>
          </a:bodyPr>
          <a:lstStyle/>
          <a:p>
            <a:pPr algn="ctr"/>
            <a:r>
              <a:rPr lang="ru-RU" sz="1400" dirty="0" smtClean="0"/>
              <a:t>Маточно-семенной сад</a:t>
            </a:r>
            <a:endParaRPr lang="ru-RU" sz="1400" dirty="0"/>
          </a:p>
        </p:txBody>
      </p:sp>
      <p:sp>
        <p:nvSpPr>
          <p:cNvPr id="31" name="Прямоугольник 30"/>
          <p:cNvSpPr/>
          <p:nvPr/>
        </p:nvSpPr>
        <p:spPr>
          <a:xfrm>
            <a:off x="323022" y="2750112"/>
            <a:ext cx="2019728" cy="276999"/>
          </a:xfrm>
          <a:prstGeom prst="rect">
            <a:avLst/>
          </a:prstGeom>
          <a:solidFill>
            <a:srgbClr val="EAEFF7"/>
          </a:solidFill>
          <a:ln w="19050">
            <a:solidFill>
              <a:srgbClr val="5B9BD5"/>
            </a:solidFill>
          </a:ln>
        </p:spPr>
        <p:txBody>
          <a:bodyPr wrap="square">
            <a:spAutoFit/>
          </a:bodyPr>
          <a:lstStyle/>
          <a:p>
            <a:pPr algn="ctr"/>
            <a:r>
              <a:rPr lang="ru-RU" sz="1200" dirty="0" smtClean="0"/>
              <a:t>Семенные подвои</a:t>
            </a:r>
            <a:endParaRPr lang="ru-RU" sz="1200" dirty="0"/>
          </a:p>
        </p:txBody>
      </p:sp>
      <p:sp>
        <p:nvSpPr>
          <p:cNvPr id="32" name="Прямоугольник 31"/>
          <p:cNvSpPr/>
          <p:nvPr/>
        </p:nvSpPr>
        <p:spPr>
          <a:xfrm>
            <a:off x="338633" y="3665295"/>
            <a:ext cx="2019730" cy="461665"/>
          </a:xfrm>
          <a:prstGeom prst="rect">
            <a:avLst/>
          </a:prstGeom>
          <a:solidFill>
            <a:srgbClr val="EAEFF7"/>
          </a:solidFill>
          <a:ln w="19050">
            <a:solidFill>
              <a:srgbClr val="5B9BD5"/>
            </a:solidFill>
          </a:ln>
        </p:spPr>
        <p:txBody>
          <a:bodyPr wrap="square">
            <a:spAutoFit/>
          </a:bodyPr>
          <a:lstStyle/>
          <a:p>
            <a:pPr algn="ctr"/>
            <a:r>
              <a:rPr lang="ru-RU" sz="1200" dirty="0" smtClean="0"/>
              <a:t>Маточно-черенковые сады различных конструкций</a:t>
            </a:r>
            <a:endParaRPr lang="ru-RU" sz="1200" dirty="0"/>
          </a:p>
        </p:txBody>
      </p:sp>
      <p:sp>
        <p:nvSpPr>
          <p:cNvPr id="44" name="Прямоугольник 43"/>
          <p:cNvSpPr/>
          <p:nvPr/>
        </p:nvSpPr>
        <p:spPr>
          <a:xfrm>
            <a:off x="5710876" y="5112637"/>
            <a:ext cx="1778150" cy="276999"/>
          </a:xfrm>
          <a:prstGeom prst="rect">
            <a:avLst/>
          </a:prstGeom>
          <a:solidFill>
            <a:srgbClr val="EAEFF7"/>
          </a:solidFill>
          <a:ln w="19050">
            <a:solidFill>
              <a:srgbClr val="5B9BD5"/>
            </a:solidFill>
          </a:ln>
        </p:spPr>
        <p:txBody>
          <a:bodyPr wrap="square">
            <a:spAutoFit/>
          </a:bodyPr>
          <a:lstStyle/>
          <a:p>
            <a:pPr algn="ctr"/>
            <a:r>
              <a:rPr lang="ru-RU" sz="1200" dirty="0" smtClean="0"/>
              <a:t>Привитые растения</a:t>
            </a:r>
            <a:endParaRPr lang="ru-RU" sz="1200" dirty="0"/>
          </a:p>
        </p:txBody>
      </p:sp>
      <p:sp>
        <p:nvSpPr>
          <p:cNvPr id="45" name="Прямоугольник 44"/>
          <p:cNvSpPr/>
          <p:nvPr/>
        </p:nvSpPr>
        <p:spPr>
          <a:xfrm>
            <a:off x="3825932" y="2089031"/>
            <a:ext cx="1550758" cy="276999"/>
          </a:xfrm>
          <a:prstGeom prst="rect">
            <a:avLst/>
          </a:prstGeom>
          <a:solidFill>
            <a:srgbClr val="EAEFF7"/>
          </a:solidFill>
          <a:ln w="19050">
            <a:solidFill>
              <a:srgbClr val="5B9BD5"/>
            </a:solidFill>
          </a:ln>
        </p:spPr>
        <p:txBody>
          <a:bodyPr wrap="square">
            <a:spAutoFit/>
          </a:bodyPr>
          <a:lstStyle/>
          <a:p>
            <a:pPr algn="ctr"/>
            <a:r>
              <a:rPr lang="ru-RU" sz="1200" dirty="0" smtClean="0"/>
              <a:t>Окулировка</a:t>
            </a:r>
            <a:endParaRPr lang="ru-RU" sz="1200" dirty="0"/>
          </a:p>
        </p:txBody>
      </p:sp>
      <p:sp>
        <p:nvSpPr>
          <p:cNvPr id="46" name="Прямоугольник 45"/>
          <p:cNvSpPr/>
          <p:nvPr/>
        </p:nvSpPr>
        <p:spPr>
          <a:xfrm>
            <a:off x="6060104" y="2097438"/>
            <a:ext cx="1550758" cy="276999"/>
          </a:xfrm>
          <a:prstGeom prst="rect">
            <a:avLst/>
          </a:prstGeom>
          <a:solidFill>
            <a:srgbClr val="EAEFF7"/>
          </a:solidFill>
          <a:ln w="19050">
            <a:solidFill>
              <a:srgbClr val="5B9BD5"/>
            </a:solidFill>
          </a:ln>
        </p:spPr>
        <p:txBody>
          <a:bodyPr wrap="square">
            <a:spAutoFit/>
          </a:bodyPr>
          <a:lstStyle/>
          <a:p>
            <a:pPr algn="ctr"/>
            <a:r>
              <a:rPr lang="ru-RU" sz="1200" dirty="0" smtClean="0"/>
              <a:t>Поля формирования</a:t>
            </a:r>
            <a:endParaRPr lang="ru-RU" sz="1200" dirty="0"/>
          </a:p>
        </p:txBody>
      </p:sp>
      <p:sp>
        <p:nvSpPr>
          <p:cNvPr id="47" name="Прямоугольник 46"/>
          <p:cNvSpPr/>
          <p:nvPr/>
        </p:nvSpPr>
        <p:spPr>
          <a:xfrm>
            <a:off x="8165949" y="2041473"/>
            <a:ext cx="1822424" cy="461665"/>
          </a:xfrm>
          <a:prstGeom prst="rect">
            <a:avLst/>
          </a:prstGeom>
          <a:solidFill>
            <a:srgbClr val="EAEFF7"/>
          </a:solidFill>
          <a:ln w="19050">
            <a:solidFill>
              <a:srgbClr val="5B9BD5"/>
            </a:solidFill>
          </a:ln>
        </p:spPr>
        <p:txBody>
          <a:bodyPr wrap="square">
            <a:spAutoFit/>
          </a:bodyPr>
          <a:lstStyle/>
          <a:p>
            <a:pPr algn="ctr"/>
            <a:r>
              <a:rPr lang="ru-RU" sz="1200" dirty="0" smtClean="0"/>
              <a:t>Закладка маточно-семенных садов</a:t>
            </a:r>
            <a:endParaRPr lang="ru-RU" sz="1200" dirty="0"/>
          </a:p>
        </p:txBody>
      </p:sp>
      <p:sp>
        <p:nvSpPr>
          <p:cNvPr id="48" name="Прямоугольник 47"/>
          <p:cNvSpPr/>
          <p:nvPr/>
        </p:nvSpPr>
        <p:spPr>
          <a:xfrm>
            <a:off x="4161212" y="2731054"/>
            <a:ext cx="1550758" cy="276999"/>
          </a:xfrm>
          <a:prstGeom prst="rect">
            <a:avLst/>
          </a:prstGeom>
          <a:solidFill>
            <a:srgbClr val="EAEFF7"/>
          </a:solidFill>
          <a:ln w="19050">
            <a:solidFill>
              <a:srgbClr val="5B9BD5"/>
            </a:solidFill>
          </a:ln>
        </p:spPr>
        <p:txBody>
          <a:bodyPr wrap="square">
            <a:spAutoFit/>
          </a:bodyPr>
          <a:lstStyle/>
          <a:p>
            <a:pPr algn="ctr"/>
            <a:r>
              <a:rPr lang="ru-RU" sz="1200" dirty="0" smtClean="0"/>
              <a:t>Зимняя прививка</a:t>
            </a:r>
            <a:endParaRPr lang="ru-RU" sz="1200" dirty="0"/>
          </a:p>
        </p:txBody>
      </p:sp>
      <p:sp>
        <p:nvSpPr>
          <p:cNvPr id="49" name="Прямоугольник 48"/>
          <p:cNvSpPr/>
          <p:nvPr/>
        </p:nvSpPr>
        <p:spPr>
          <a:xfrm>
            <a:off x="6057564" y="3359515"/>
            <a:ext cx="1394748" cy="276999"/>
          </a:xfrm>
          <a:prstGeom prst="rect">
            <a:avLst/>
          </a:prstGeom>
          <a:solidFill>
            <a:srgbClr val="EAEFF7"/>
          </a:solidFill>
          <a:ln w="19050">
            <a:solidFill>
              <a:srgbClr val="5B9BD5"/>
            </a:solidFill>
          </a:ln>
        </p:spPr>
        <p:txBody>
          <a:bodyPr wrap="square">
            <a:spAutoFit/>
          </a:bodyPr>
          <a:lstStyle/>
          <a:p>
            <a:pPr algn="ctr"/>
            <a:r>
              <a:rPr lang="ru-RU" sz="1200" dirty="0" smtClean="0"/>
              <a:t>Теплицы</a:t>
            </a:r>
            <a:endParaRPr lang="ru-RU" sz="1200" dirty="0"/>
          </a:p>
        </p:txBody>
      </p:sp>
      <p:sp>
        <p:nvSpPr>
          <p:cNvPr id="50" name="Прямоугольник 49"/>
          <p:cNvSpPr/>
          <p:nvPr/>
        </p:nvSpPr>
        <p:spPr>
          <a:xfrm>
            <a:off x="7759875" y="3923781"/>
            <a:ext cx="1822424" cy="461665"/>
          </a:xfrm>
          <a:prstGeom prst="rect">
            <a:avLst/>
          </a:prstGeom>
          <a:solidFill>
            <a:srgbClr val="EAEFF7"/>
          </a:solidFill>
          <a:ln w="19050">
            <a:solidFill>
              <a:srgbClr val="5B9BD5"/>
            </a:solidFill>
          </a:ln>
        </p:spPr>
        <p:txBody>
          <a:bodyPr wrap="square">
            <a:spAutoFit/>
          </a:bodyPr>
          <a:lstStyle/>
          <a:p>
            <a:pPr algn="ctr"/>
            <a:r>
              <a:rPr lang="ru-RU" sz="1200" dirty="0" smtClean="0"/>
              <a:t>Закладка плодоносящих садов</a:t>
            </a:r>
            <a:endParaRPr lang="ru-RU" sz="1200" dirty="0"/>
          </a:p>
        </p:txBody>
      </p:sp>
      <p:sp>
        <p:nvSpPr>
          <p:cNvPr id="51" name="Прямоугольник 50"/>
          <p:cNvSpPr/>
          <p:nvPr/>
        </p:nvSpPr>
        <p:spPr>
          <a:xfrm>
            <a:off x="7903792" y="3031898"/>
            <a:ext cx="1822424" cy="461665"/>
          </a:xfrm>
          <a:prstGeom prst="rect">
            <a:avLst/>
          </a:prstGeom>
          <a:solidFill>
            <a:srgbClr val="EAEFF7"/>
          </a:solidFill>
          <a:ln w="19050">
            <a:solidFill>
              <a:srgbClr val="5B9BD5"/>
            </a:solidFill>
          </a:ln>
        </p:spPr>
        <p:txBody>
          <a:bodyPr wrap="square">
            <a:spAutoFit/>
          </a:bodyPr>
          <a:lstStyle/>
          <a:p>
            <a:pPr algn="ctr"/>
            <a:r>
              <a:rPr lang="ru-RU" sz="1200" dirty="0" smtClean="0"/>
              <a:t>Закладка маточно-черенковых садов</a:t>
            </a:r>
            <a:endParaRPr lang="ru-RU" sz="1200" dirty="0"/>
          </a:p>
        </p:txBody>
      </p:sp>
      <p:sp>
        <p:nvSpPr>
          <p:cNvPr id="52" name="Прямоугольник 51"/>
          <p:cNvSpPr/>
          <p:nvPr/>
        </p:nvSpPr>
        <p:spPr>
          <a:xfrm>
            <a:off x="2864794" y="5974914"/>
            <a:ext cx="1835791" cy="461665"/>
          </a:xfrm>
          <a:prstGeom prst="rect">
            <a:avLst/>
          </a:prstGeom>
          <a:solidFill>
            <a:srgbClr val="EAEFF7"/>
          </a:solidFill>
          <a:ln w="19050">
            <a:solidFill>
              <a:srgbClr val="5B9BD5"/>
            </a:solidFill>
          </a:ln>
        </p:spPr>
        <p:txBody>
          <a:bodyPr wrap="square">
            <a:spAutoFit/>
          </a:bodyPr>
          <a:lstStyle/>
          <a:p>
            <a:pPr algn="ctr"/>
            <a:r>
              <a:rPr lang="ru-RU" sz="1200" dirty="0" err="1" smtClean="0"/>
              <a:t>Окоренение</a:t>
            </a:r>
            <a:r>
              <a:rPr lang="ru-RU" sz="1200" dirty="0" smtClean="0"/>
              <a:t> в условиях искусственного тумана</a:t>
            </a:r>
            <a:endParaRPr lang="ru-RU" sz="1200" dirty="0"/>
          </a:p>
        </p:txBody>
      </p:sp>
      <p:sp>
        <p:nvSpPr>
          <p:cNvPr id="54" name="Прямоугольник 53"/>
          <p:cNvSpPr/>
          <p:nvPr/>
        </p:nvSpPr>
        <p:spPr>
          <a:xfrm>
            <a:off x="7985760" y="5160882"/>
            <a:ext cx="2038499" cy="461665"/>
          </a:xfrm>
          <a:prstGeom prst="rect">
            <a:avLst/>
          </a:prstGeom>
          <a:solidFill>
            <a:srgbClr val="EAEFF7"/>
          </a:solidFill>
          <a:ln w="19050">
            <a:solidFill>
              <a:srgbClr val="5B9BD5"/>
            </a:solidFill>
          </a:ln>
        </p:spPr>
        <p:txBody>
          <a:bodyPr wrap="square">
            <a:spAutoFit/>
          </a:bodyPr>
          <a:lstStyle/>
          <a:p>
            <a:pPr algn="ctr"/>
            <a:r>
              <a:rPr lang="ru-RU" sz="1200" dirty="0" smtClean="0"/>
              <a:t>Закладка </a:t>
            </a:r>
            <a:r>
              <a:rPr lang="ru-RU" sz="1200" dirty="0" err="1" smtClean="0"/>
              <a:t>корнесопственных</a:t>
            </a:r>
            <a:r>
              <a:rPr lang="ru-RU" sz="1200" dirty="0" smtClean="0"/>
              <a:t> маточно-черенковых садов</a:t>
            </a:r>
            <a:endParaRPr lang="ru-RU" sz="1200" dirty="0"/>
          </a:p>
        </p:txBody>
      </p:sp>
      <p:sp>
        <p:nvSpPr>
          <p:cNvPr id="61" name="Прямоугольник 60"/>
          <p:cNvSpPr/>
          <p:nvPr/>
        </p:nvSpPr>
        <p:spPr>
          <a:xfrm>
            <a:off x="2788269" y="4701540"/>
            <a:ext cx="2233476" cy="1015663"/>
          </a:xfrm>
          <a:prstGeom prst="rect">
            <a:avLst/>
          </a:prstGeom>
          <a:solidFill>
            <a:srgbClr val="EAEFF7"/>
          </a:solidFill>
          <a:ln w="19050">
            <a:solidFill>
              <a:srgbClr val="5B9BD5"/>
            </a:solidFill>
          </a:ln>
        </p:spPr>
        <p:txBody>
          <a:bodyPr wrap="square">
            <a:spAutoFit/>
          </a:bodyPr>
          <a:lstStyle/>
          <a:p>
            <a:pPr marL="92075"/>
            <a:r>
              <a:rPr lang="ru-RU" sz="1200" dirty="0" smtClean="0"/>
              <a:t>Зеленая прививка трудноокореняемых сортов на </a:t>
            </a:r>
            <a:r>
              <a:rPr lang="ru-RU" sz="1200" dirty="0" err="1" smtClean="0"/>
              <a:t>легкоокореняемые</a:t>
            </a:r>
            <a:r>
              <a:rPr lang="ru-RU" sz="1200" dirty="0" smtClean="0"/>
              <a:t> </a:t>
            </a:r>
          </a:p>
          <a:p>
            <a:pPr marL="92075"/>
            <a:r>
              <a:rPr lang="ru-RU" sz="1200" dirty="0" err="1" smtClean="0"/>
              <a:t>в.с</a:t>
            </a:r>
            <a:r>
              <a:rPr lang="ru-RU" sz="1200" dirty="0" smtClean="0"/>
              <a:t>. №№ 1197597, </a:t>
            </a:r>
          </a:p>
          <a:p>
            <a:pPr marL="92075"/>
            <a:r>
              <a:rPr lang="ru-RU" sz="1200" dirty="0" smtClean="0"/>
              <a:t>1159514, 1362417</a:t>
            </a:r>
            <a:endParaRPr lang="ru-RU" sz="1200" dirty="0"/>
          </a:p>
        </p:txBody>
      </p:sp>
      <p:sp>
        <p:nvSpPr>
          <p:cNvPr id="62" name="Прямоугольник 61"/>
          <p:cNvSpPr/>
          <p:nvPr/>
        </p:nvSpPr>
        <p:spPr>
          <a:xfrm>
            <a:off x="2778291" y="4018051"/>
            <a:ext cx="1818465" cy="461665"/>
          </a:xfrm>
          <a:prstGeom prst="rect">
            <a:avLst/>
          </a:prstGeom>
          <a:solidFill>
            <a:srgbClr val="EAEFF7"/>
          </a:solidFill>
          <a:ln w="19050">
            <a:solidFill>
              <a:srgbClr val="5B9BD5"/>
            </a:solidFill>
          </a:ln>
        </p:spPr>
        <p:txBody>
          <a:bodyPr wrap="square">
            <a:spAutoFit/>
          </a:bodyPr>
          <a:lstStyle/>
          <a:p>
            <a:pPr algn="ctr"/>
            <a:r>
              <a:rPr lang="ru-RU" sz="1200" dirty="0" smtClean="0"/>
              <a:t>Одревесневшие черенки (подвои)</a:t>
            </a:r>
            <a:endParaRPr lang="ru-RU" sz="1200" dirty="0"/>
          </a:p>
        </p:txBody>
      </p:sp>
      <p:sp>
        <p:nvSpPr>
          <p:cNvPr id="63" name="Прямоугольник 62"/>
          <p:cNvSpPr/>
          <p:nvPr/>
        </p:nvSpPr>
        <p:spPr>
          <a:xfrm>
            <a:off x="2778291" y="3359515"/>
            <a:ext cx="1818465" cy="276999"/>
          </a:xfrm>
          <a:prstGeom prst="rect">
            <a:avLst/>
          </a:prstGeom>
          <a:solidFill>
            <a:srgbClr val="EAEFF7"/>
          </a:solidFill>
          <a:ln w="19050">
            <a:solidFill>
              <a:srgbClr val="5B9BD5"/>
            </a:solidFill>
          </a:ln>
        </p:spPr>
        <p:txBody>
          <a:bodyPr wrap="square">
            <a:spAutoFit/>
          </a:bodyPr>
          <a:lstStyle/>
          <a:p>
            <a:pPr algn="ctr"/>
            <a:r>
              <a:rPr lang="ru-RU" sz="1200" dirty="0" smtClean="0"/>
              <a:t>Черенки (привои)</a:t>
            </a:r>
            <a:endParaRPr lang="ru-RU" sz="1200" dirty="0"/>
          </a:p>
        </p:txBody>
      </p:sp>
      <p:sp>
        <p:nvSpPr>
          <p:cNvPr id="64" name="Прямоугольник 63"/>
          <p:cNvSpPr/>
          <p:nvPr/>
        </p:nvSpPr>
        <p:spPr>
          <a:xfrm>
            <a:off x="326322" y="5531806"/>
            <a:ext cx="2044353" cy="276999"/>
          </a:xfrm>
          <a:prstGeom prst="rect">
            <a:avLst/>
          </a:prstGeom>
          <a:solidFill>
            <a:srgbClr val="EAEFF7"/>
          </a:solidFill>
          <a:ln w="19050">
            <a:solidFill>
              <a:srgbClr val="5B9BD5"/>
            </a:solidFill>
          </a:ln>
        </p:spPr>
        <p:txBody>
          <a:bodyPr wrap="square">
            <a:spAutoFit/>
          </a:bodyPr>
          <a:lstStyle/>
          <a:p>
            <a:pPr algn="ctr"/>
            <a:r>
              <a:rPr lang="ru-RU" sz="1200" dirty="0" smtClean="0"/>
              <a:t>Зеленые черенки (сорта)</a:t>
            </a:r>
            <a:endParaRPr lang="ru-RU" sz="1200" dirty="0"/>
          </a:p>
        </p:txBody>
      </p:sp>
      <p:cxnSp>
        <p:nvCxnSpPr>
          <p:cNvPr id="65" name="Соединительная линия уступом 64"/>
          <p:cNvCxnSpPr/>
          <p:nvPr/>
        </p:nvCxnSpPr>
        <p:spPr>
          <a:xfrm flipV="1">
            <a:off x="2352319" y="2318029"/>
            <a:ext cx="1473613" cy="588873"/>
          </a:xfrm>
          <a:prstGeom prst="bentConnector3">
            <a:avLst>
              <a:gd name="adj1" fmla="val 5000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4" name="Соединительная линия уступом 83"/>
          <p:cNvCxnSpPr>
            <a:stCxn id="63" idx="3"/>
          </p:cNvCxnSpPr>
          <p:nvPr/>
        </p:nvCxnSpPr>
        <p:spPr>
          <a:xfrm flipV="1">
            <a:off x="4596756" y="3020526"/>
            <a:ext cx="142194" cy="477489"/>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5" name="Соединительная линия уступом 84"/>
          <p:cNvCxnSpPr/>
          <p:nvPr/>
        </p:nvCxnSpPr>
        <p:spPr>
          <a:xfrm rot="5400000" flipH="1" flipV="1">
            <a:off x="4313381" y="2568056"/>
            <a:ext cx="1346684" cy="779934"/>
          </a:xfrm>
          <a:prstGeom prst="bentConnector4">
            <a:avLst>
              <a:gd name="adj1" fmla="val 3835"/>
              <a:gd name="adj2" fmla="val 154549"/>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02" name="Соединительная линия уступом 201"/>
          <p:cNvCxnSpPr>
            <a:stCxn id="48" idx="3"/>
            <a:endCxn id="49" idx="0"/>
          </p:cNvCxnSpPr>
          <p:nvPr/>
        </p:nvCxnSpPr>
        <p:spPr>
          <a:xfrm>
            <a:off x="5711970" y="2869554"/>
            <a:ext cx="1042968" cy="489961"/>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flipV="1">
            <a:off x="2342932" y="2983329"/>
            <a:ext cx="1818280" cy="54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3" name="Соединительная линия уступом 12"/>
          <p:cNvCxnSpPr>
            <a:endCxn id="61" idx="1"/>
          </p:cNvCxnSpPr>
          <p:nvPr/>
        </p:nvCxnSpPr>
        <p:spPr>
          <a:xfrm flipV="1">
            <a:off x="1769022" y="5209372"/>
            <a:ext cx="1019247" cy="322434"/>
          </a:xfrm>
          <a:prstGeom prst="bentConnector3">
            <a:avLst>
              <a:gd name="adj1" fmla="val 159"/>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6" name="Прямая со стрелкой 65"/>
          <p:cNvCxnSpPr/>
          <p:nvPr/>
        </p:nvCxnSpPr>
        <p:spPr>
          <a:xfrm flipH="1">
            <a:off x="1332886" y="2407524"/>
            <a:ext cx="44" cy="31938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9" name="Прямая со стрелкой 68"/>
          <p:cNvCxnSpPr>
            <a:stCxn id="32" idx="2"/>
            <a:endCxn id="64" idx="0"/>
          </p:cNvCxnSpPr>
          <p:nvPr/>
        </p:nvCxnSpPr>
        <p:spPr>
          <a:xfrm>
            <a:off x="1348498" y="4126960"/>
            <a:ext cx="1" cy="140484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0" name="Прямая со стрелкой 79"/>
          <p:cNvCxnSpPr/>
          <p:nvPr/>
        </p:nvCxnSpPr>
        <p:spPr>
          <a:xfrm flipH="1" flipV="1">
            <a:off x="6578310" y="3657250"/>
            <a:ext cx="4310" cy="143792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7" name="Соединительная линия уступом 66"/>
          <p:cNvCxnSpPr>
            <a:stCxn id="78" idx="3"/>
          </p:cNvCxnSpPr>
          <p:nvPr/>
        </p:nvCxnSpPr>
        <p:spPr>
          <a:xfrm flipH="1" flipV="1">
            <a:off x="6921502" y="3648811"/>
            <a:ext cx="577302" cy="2537053"/>
          </a:xfrm>
          <a:prstGeom prst="bentConnector4">
            <a:avLst>
              <a:gd name="adj1" fmla="val -39598"/>
              <a:gd name="adj2" fmla="val 54549"/>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0" name="Прямая со стрелкой 89"/>
          <p:cNvCxnSpPr/>
          <p:nvPr/>
        </p:nvCxnSpPr>
        <p:spPr>
          <a:xfrm flipV="1">
            <a:off x="4686860" y="6268414"/>
            <a:ext cx="1033794" cy="427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7" name="Соединительная линия уступом 76"/>
          <p:cNvCxnSpPr>
            <a:stCxn id="46" idx="3"/>
            <a:endCxn id="51" idx="1"/>
          </p:cNvCxnSpPr>
          <p:nvPr/>
        </p:nvCxnSpPr>
        <p:spPr>
          <a:xfrm>
            <a:off x="7610862" y="2235938"/>
            <a:ext cx="292930" cy="1026793"/>
          </a:xfrm>
          <a:prstGeom prst="bentConnector3">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9" name="Прямая со стрелкой 78"/>
          <p:cNvCxnSpPr/>
          <p:nvPr/>
        </p:nvCxnSpPr>
        <p:spPr>
          <a:xfrm>
            <a:off x="7595622" y="2179906"/>
            <a:ext cx="576828" cy="449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2" name="Соединительная линия уступом 81"/>
          <p:cNvCxnSpPr/>
          <p:nvPr/>
        </p:nvCxnSpPr>
        <p:spPr>
          <a:xfrm flipV="1">
            <a:off x="7452312" y="2524452"/>
            <a:ext cx="2464686" cy="1040238"/>
          </a:xfrm>
          <a:prstGeom prst="bentConnector3">
            <a:avLst>
              <a:gd name="adj1" fmla="val 10024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3" name="Соединительная линия уступом 92"/>
          <p:cNvCxnSpPr/>
          <p:nvPr/>
        </p:nvCxnSpPr>
        <p:spPr>
          <a:xfrm rot="16200000" flipH="1">
            <a:off x="7311080" y="3696294"/>
            <a:ext cx="497364" cy="400225"/>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8" name="Соединительная линия уступом 107"/>
          <p:cNvCxnSpPr/>
          <p:nvPr/>
        </p:nvCxnSpPr>
        <p:spPr>
          <a:xfrm>
            <a:off x="7106718" y="2378281"/>
            <a:ext cx="799032" cy="750905"/>
          </a:xfrm>
          <a:prstGeom prst="bentConnector3">
            <a:avLst>
              <a:gd name="adj1" fmla="val -67"/>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3" name="Соединительная линия уступом 102"/>
          <p:cNvCxnSpPr>
            <a:endCxn id="51" idx="0"/>
          </p:cNvCxnSpPr>
          <p:nvPr/>
        </p:nvCxnSpPr>
        <p:spPr>
          <a:xfrm flipV="1">
            <a:off x="7308850" y="3031898"/>
            <a:ext cx="1506154" cy="327617"/>
          </a:xfrm>
          <a:prstGeom prst="bentConnector4">
            <a:avLst>
              <a:gd name="adj1" fmla="val -276"/>
              <a:gd name="adj2" fmla="val 169777"/>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9" name="Прямая со стрелкой 108"/>
          <p:cNvCxnSpPr/>
          <p:nvPr/>
        </p:nvCxnSpPr>
        <p:spPr>
          <a:xfrm flipV="1">
            <a:off x="5376690" y="2204819"/>
            <a:ext cx="680874" cy="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24" name="Прямая со стрелкой 123"/>
          <p:cNvCxnSpPr/>
          <p:nvPr/>
        </p:nvCxnSpPr>
        <p:spPr>
          <a:xfrm>
            <a:off x="7458431" y="3417380"/>
            <a:ext cx="447319" cy="527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27" name="Соединительная линия уступом 126"/>
          <p:cNvCxnSpPr/>
          <p:nvPr/>
        </p:nvCxnSpPr>
        <p:spPr>
          <a:xfrm rot="16200000" flipH="1">
            <a:off x="6842160" y="3097195"/>
            <a:ext cx="1630184" cy="205250"/>
          </a:xfrm>
          <a:prstGeom prst="bentConnector3">
            <a:avLst>
              <a:gd name="adj1" fmla="val 99859"/>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59" name="Соединительная линия уступом 158"/>
          <p:cNvCxnSpPr/>
          <p:nvPr/>
        </p:nvCxnSpPr>
        <p:spPr>
          <a:xfrm flipV="1">
            <a:off x="5714298" y="2386226"/>
            <a:ext cx="900577" cy="407025"/>
          </a:xfrm>
          <a:prstGeom prst="bentConnector3">
            <a:avLst>
              <a:gd name="adj1" fmla="val 99710"/>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8" name="Прямоугольник 77"/>
          <p:cNvSpPr/>
          <p:nvPr/>
        </p:nvSpPr>
        <p:spPr>
          <a:xfrm>
            <a:off x="5720654" y="5955031"/>
            <a:ext cx="1778150" cy="461665"/>
          </a:xfrm>
          <a:prstGeom prst="rect">
            <a:avLst/>
          </a:prstGeom>
          <a:solidFill>
            <a:srgbClr val="EAEFF7"/>
          </a:solidFill>
          <a:ln w="19050">
            <a:solidFill>
              <a:srgbClr val="5B9BD5"/>
            </a:solidFill>
          </a:ln>
        </p:spPr>
        <p:txBody>
          <a:bodyPr wrap="square">
            <a:spAutoFit/>
          </a:bodyPr>
          <a:lstStyle/>
          <a:p>
            <a:pPr algn="ctr"/>
            <a:r>
              <a:rPr lang="ru-RU" sz="1200" dirty="0" smtClean="0"/>
              <a:t>Корнесобственные растения</a:t>
            </a:r>
            <a:endParaRPr lang="ru-RU" sz="1200" dirty="0"/>
          </a:p>
        </p:txBody>
      </p:sp>
      <p:cxnSp>
        <p:nvCxnSpPr>
          <p:cNvPr id="94" name="Соединительная линия уступом 93"/>
          <p:cNvCxnSpPr>
            <a:endCxn id="54" idx="0"/>
          </p:cNvCxnSpPr>
          <p:nvPr/>
        </p:nvCxnSpPr>
        <p:spPr>
          <a:xfrm>
            <a:off x="7228659" y="4545248"/>
            <a:ext cx="1776351" cy="615634"/>
          </a:xfrm>
          <a:prstGeom prst="bentConnector2">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3" name="Соединительная линия уступом 72"/>
          <p:cNvCxnSpPr>
            <a:endCxn id="52" idx="1"/>
          </p:cNvCxnSpPr>
          <p:nvPr/>
        </p:nvCxnSpPr>
        <p:spPr>
          <a:xfrm>
            <a:off x="1769022" y="5808805"/>
            <a:ext cx="1095772" cy="396942"/>
          </a:xfrm>
          <a:prstGeom prst="bentConnector3">
            <a:avLst>
              <a:gd name="adj1" fmla="val 163"/>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p:cNvCxnSpPr/>
          <p:nvPr/>
        </p:nvCxnSpPr>
        <p:spPr>
          <a:xfrm flipV="1">
            <a:off x="7228452" y="3635572"/>
            <a:ext cx="0" cy="91167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22" name="Соединительная линия уступом 121"/>
          <p:cNvCxnSpPr/>
          <p:nvPr/>
        </p:nvCxnSpPr>
        <p:spPr>
          <a:xfrm flipV="1">
            <a:off x="4700585" y="5244787"/>
            <a:ext cx="1010291" cy="823341"/>
          </a:xfrm>
          <a:prstGeom prst="bentConnector3">
            <a:avLst>
              <a:gd name="adj1" fmla="val 5000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43" name="Прямая со стрелкой 142"/>
          <p:cNvCxnSpPr/>
          <p:nvPr/>
        </p:nvCxnSpPr>
        <p:spPr>
          <a:xfrm>
            <a:off x="3705225" y="5724525"/>
            <a:ext cx="4763" cy="23336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3" name="Соединительная линия уступом 162"/>
          <p:cNvCxnSpPr>
            <a:endCxn id="63" idx="1"/>
          </p:cNvCxnSpPr>
          <p:nvPr/>
        </p:nvCxnSpPr>
        <p:spPr>
          <a:xfrm flipV="1">
            <a:off x="1655785" y="3498015"/>
            <a:ext cx="1122506" cy="148056"/>
          </a:xfrm>
          <a:prstGeom prst="bentConnector3">
            <a:avLst>
              <a:gd name="adj1" fmla="val 135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9" name="Соединительная линия уступом 168"/>
          <p:cNvCxnSpPr/>
          <p:nvPr/>
        </p:nvCxnSpPr>
        <p:spPr>
          <a:xfrm>
            <a:off x="1655449" y="4126960"/>
            <a:ext cx="1096108" cy="193052"/>
          </a:xfrm>
          <a:prstGeom prst="bentConnector3">
            <a:avLst>
              <a:gd name="adj1" fmla="val -40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2371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5062" y="402484"/>
            <a:ext cx="9684845" cy="6381088"/>
          </a:xfrm>
        </p:spPr>
        <p:txBody>
          <a:bodyPr>
            <a:noAutofit/>
          </a:bodyPr>
          <a:lstStyle/>
          <a:p>
            <a:r>
              <a:rPr lang="ru-RU" sz="2400" dirty="0" smtClean="0">
                <a:latin typeface="Times New Roman" pitchFamily="18" charset="0"/>
                <a:cs typeface="Times New Roman" pitchFamily="18" charset="0"/>
              </a:rPr>
              <a:t>Для косточковых культур, у которых с пыльцой могут передаваться вирусы, актуальным является вопрос создания оздоровленных маточно-семенных садов. В ФГБНУ ВСТИСП получен </a:t>
            </a:r>
            <a:r>
              <a:rPr lang="ru-RU" sz="2400" dirty="0" err="1" smtClean="0">
                <a:latin typeface="Times New Roman" pitchFamily="18" charset="0"/>
                <a:cs typeface="Times New Roman" pitchFamily="18" charset="0"/>
              </a:rPr>
              <a:t>клоновый</a:t>
            </a:r>
            <a:r>
              <a:rPr lang="ru-RU" sz="2400" dirty="0" smtClean="0">
                <a:latin typeface="Times New Roman" pitchFamily="18" charset="0"/>
                <a:cs typeface="Times New Roman" pitchFamily="18" charset="0"/>
              </a:rPr>
              <a:t> подвой ПН (подвой Измайловский), который хорошо размножается методом зеленого черенкования, имеет семена, пригодные в высокотехнологичном производстве свободного от вредоносных вирусов семенного подвоя для вишни и черешни. Данный подвой районирован во всех регионах России.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Схема размножения оздоровленного посадочного материала черешни, черенки которой не обладают </a:t>
            </a:r>
            <a:r>
              <a:rPr lang="ru-RU" sz="2400" dirty="0" err="1" smtClean="0">
                <a:latin typeface="Times New Roman" pitchFamily="18" charset="0"/>
                <a:cs typeface="Times New Roman" pitchFamily="18" charset="0"/>
              </a:rPr>
              <a:t>ризогенной</a:t>
            </a:r>
            <a:r>
              <a:rPr lang="ru-RU" sz="2400" dirty="0" smtClean="0">
                <a:latin typeface="Times New Roman" pitchFamily="18" charset="0"/>
                <a:cs typeface="Times New Roman" pitchFamily="18" charset="0"/>
              </a:rPr>
              <a:t> способностью, аналогична размножению оздоровленного посадочного материала яблони.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Для вишни (черенки многих сортов, как и у груши, обладают </a:t>
            </a:r>
            <a:r>
              <a:rPr lang="ru-RU" sz="2400" dirty="0" err="1" smtClean="0">
                <a:latin typeface="Times New Roman" pitchFamily="18" charset="0"/>
                <a:cs typeface="Times New Roman" pitchFamily="18" charset="0"/>
              </a:rPr>
              <a:t>ризогенной</a:t>
            </a:r>
            <a:r>
              <a:rPr lang="ru-RU" sz="2400" dirty="0" smtClean="0">
                <a:latin typeface="Times New Roman" pitchFamily="18" charset="0"/>
                <a:cs typeface="Times New Roman" pitchFamily="18" charset="0"/>
              </a:rPr>
              <a:t> способностью) схема размножения оздоровленного посадочного материала аналогична размножению оздоровленного посадочного материала груши.</a:t>
            </a:r>
            <a:endParaRPr lang="ru-RU" sz="24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5062" y="402484"/>
            <a:ext cx="9221689" cy="6540576"/>
          </a:xfrm>
        </p:spPr>
        <p:txBody>
          <a:bodyPr>
            <a:normAutofit/>
          </a:bodyPr>
          <a:lstStyle/>
          <a:p>
            <a:pPr algn="just"/>
            <a:r>
              <a:rPr lang="ru-RU" sz="3600" dirty="0" smtClean="0">
                <a:latin typeface="Times New Roman" pitchFamily="18" charset="0"/>
                <a:cs typeface="Times New Roman" pitchFamily="18" charset="0"/>
              </a:rPr>
              <a:t>Для ягодных культур, обладающих более высокой регенерационной активностью различных органов (усы, отводки, корневые и стеблевые черенки и т.д.) схемы размножения являются более упрощенными, по сравнению с плодовыми  культурами. </a:t>
            </a:r>
            <a:br>
              <a:rPr lang="ru-RU" sz="3600" dirty="0" smtClean="0">
                <a:latin typeface="Times New Roman" pitchFamily="18" charset="0"/>
                <a:cs typeface="Times New Roman" pitchFamily="18" charset="0"/>
              </a:rPr>
            </a:br>
            <a:r>
              <a:rPr lang="ru-RU" sz="3600" dirty="0" smtClean="0">
                <a:latin typeface="Times New Roman" pitchFamily="18" charset="0"/>
                <a:cs typeface="Times New Roman" pitchFamily="18" charset="0"/>
              </a:rPr>
              <a:t>ФГБНУ ВСТИСП разработаны схемы размножения посадочного материала ягодных культур с указанием ответственных лиц за каждый этап.</a:t>
            </a:r>
            <a:endParaRPr lang="ru-RU" sz="36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Стрелка вниз 16"/>
          <p:cNvSpPr/>
          <p:nvPr/>
        </p:nvSpPr>
        <p:spPr>
          <a:xfrm>
            <a:off x="2710435" y="3931991"/>
            <a:ext cx="188532" cy="332923"/>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325316" y="1690711"/>
            <a:ext cx="2969446" cy="707886"/>
          </a:xfrm>
          <a:prstGeom prst="rect">
            <a:avLst/>
          </a:prstGeom>
          <a:solidFill>
            <a:srgbClr val="EAEFF7"/>
          </a:solidFill>
          <a:ln w="19050">
            <a:solidFill>
              <a:srgbClr val="5B9BD5"/>
            </a:solidFill>
          </a:ln>
        </p:spPr>
        <p:txBody>
          <a:bodyPr wrap="square">
            <a:spAutoFit/>
          </a:bodyPr>
          <a:lstStyle/>
          <a:p>
            <a:pPr algn="ctr"/>
            <a:r>
              <a:rPr lang="ru-RU" sz="2000" b="1" dirty="0"/>
              <a:t>Маточник </a:t>
            </a:r>
            <a:r>
              <a:rPr lang="ru-RU" sz="2000" b="1" dirty="0" smtClean="0"/>
              <a:t>4 г. срок эксплуатации</a:t>
            </a:r>
            <a:endParaRPr lang="ru-RU" sz="2000" b="1" dirty="0"/>
          </a:p>
        </p:txBody>
      </p:sp>
      <p:sp>
        <p:nvSpPr>
          <p:cNvPr id="37" name="Стрелка вниз 36"/>
          <p:cNvSpPr/>
          <p:nvPr/>
        </p:nvSpPr>
        <p:spPr>
          <a:xfrm rot="2808825" flipH="1">
            <a:off x="3964329" y="924822"/>
            <a:ext cx="142777" cy="771026"/>
          </a:xfrm>
          <a:prstGeom prst="downArrow">
            <a:avLst>
              <a:gd name="adj1" fmla="val 50001"/>
              <a:gd name="adj2"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Стрелка вниз 37"/>
          <p:cNvSpPr/>
          <p:nvPr/>
        </p:nvSpPr>
        <p:spPr>
          <a:xfrm flipH="1">
            <a:off x="1894223" y="2416772"/>
            <a:ext cx="178153" cy="386636"/>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1255486" y="2800723"/>
            <a:ext cx="2039276" cy="369332"/>
          </a:xfrm>
          <a:prstGeom prst="rect">
            <a:avLst/>
          </a:prstGeom>
          <a:solidFill>
            <a:srgbClr val="EAEFF7"/>
          </a:solidFill>
          <a:ln w="19050">
            <a:solidFill>
              <a:srgbClr val="5B9BD5"/>
            </a:solidFill>
          </a:ln>
        </p:spPr>
        <p:txBody>
          <a:bodyPr wrap="none">
            <a:spAutoFit/>
          </a:bodyPr>
          <a:lstStyle/>
          <a:p>
            <a:r>
              <a:rPr lang="ru-RU" sz="1800" dirty="0" smtClean="0"/>
              <a:t>Корневые черенки</a:t>
            </a:r>
            <a:endParaRPr lang="ru-RU" sz="1800" dirty="0"/>
          </a:p>
        </p:txBody>
      </p:sp>
      <p:sp>
        <p:nvSpPr>
          <p:cNvPr id="40" name="Прямоугольник 39"/>
          <p:cNvSpPr/>
          <p:nvPr/>
        </p:nvSpPr>
        <p:spPr>
          <a:xfrm>
            <a:off x="4314255" y="2748605"/>
            <a:ext cx="1152880" cy="369332"/>
          </a:xfrm>
          <a:prstGeom prst="rect">
            <a:avLst/>
          </a:prstGeom>
          <a:solidFill>
            <a:srgbClr val="EAEFF7"/>
          </a:solidFill>
          <a:ln w="19050">
            <a:solidFill>
              <a:srgbClr val="5B9BD5"/>
            </a:solidFill>
          </a:ln>
        </p:spPr>
        <p:txBody>
          <a:bodyPr wrap="none">
            <a:spAutoFit/>
          </a:bodyPr>
          <a:lstStyle/>
          <a:p>
            <a:r>
              <a:rPr lang="ru-RU" sz="1800" dirty="0" smtClean="0"/>
              <a:t>Отпрыски</a:t>
            </a:r>
            <a:endParaRPr lang="ru-RU" sz="1800" dirty="0"/>
          </a:p>
        </p:txBody>
      </p:sp>
      <p:sp>
        <p:nvSpPr>
          <p:cNvPr id="41" name="Прямоугольник 40"/>
          <p:cNvSpPr/>
          <p:nvPr/>
        </p:nvSpPr>
        <p:spPr>
          <a:xfrm>
            <a:off x="2456121" y="340242"/>
            <a:ext cx="6475228" cy="646331"/>
          </a:xfrm>
          <a:prstGeom prst="rect">
            <a:avLst/>
          </a:prstGeom>
          <a:noFill/>
          <a:ln w="19050">
            <a:noFill/>
          </a:ln>
        </p:spPr>
        <p:txBody>
          <a:bodyPr wrap="square">
            <a:spAutoFit/>
          </a:bodyPr>
          <a:lstStyle/>
          <a:p>
            <a:pPr algn="ctr"/>
            <a:r>
              <a:rPr lang="ru-RU" sz="1800" b="1" dirty="0" smtClean="0">
                <a:solidFill>
                  <a:srgbClr val="C00000"/>
                </a:solidFill>
              </a:rPr>
              <a:t>СХЕМА  РАЗМНОЖЕНИЯ  ОЗДОРОВЛЕННОГО  ПОСАДОЧНОГО МАТЕРИАЛА  МАЛИНЫ</a:t>
            </a:r>
            <a:endParaRPr lang="ru-RU" sz="1800" b="1" dirty="0">
              <a:solidFill>
                <a:srgbClr val="C00000"/>
              </a:solidFill>
            </a:endParaRPr>
          </a:p>
        </p:txBody>
      </p:sp>
      <p:sp>
        <p:nvSpPr>
          <p:cNvPr id="42" name="Прямоугольник 41"/>
          <p:cNvSpPr/>
          <p:nvPr/>
        </p:nvSpPr>
        <p:spPr>
          <a:xfrm>
            <a:off x="5348701" y="3481255"/>
            <a:ext cx="4405437" cy="369332"/>
          </a:xfrm>
          <a:prstGeom prst="rect">
            <a:avLst/>
          </a:prstGeom>
          <a:solidFill>
            <a:srgbClr val="EAEFF7"/>
          </a:solidFill>
          <a:ln w="19050">
            <a:solidFill>
              <a:srgbClr val="5B9BD5"/>
            </a:solidFill>
          </a:ln>
        </p:spPr>
        <p:txBody>
          <a:bodyPr wrap="none">
            <a:spAutoFit/>
          </a:bodyPr>
          <a:lstStyle/>
          <a:p>
            <a:r>
              <a:rPr lang="ru-RU" sz="1800" dirty="0" err="1" smtClean="0"/>
              <a:t>Доращивание</a:t>
            </a:r>
            <a:r>
              <a:rPr lang="ru-RU" sz="1800" dirty="0" smtClean="0"/>
              <a:t> в условиях открытого грунта</a:t>
            </a:r>
            <a:endParaRPr lang="ru-RU" sz="1800" dirty="0"/>
          </a:p>
        </p:txBody>
      </p:sp>
      <p:sp>
        <p:nvSpPr>
          <p:cNvPr id="43" name="Прямоугольник 42"/>
          <p:cNvSpPr/>
          <p:nvPr/>
        </p:nvSpPr>
        <p:spPr>
          <a:xfrm>
            <a:off x="325316" y="3481255"/>
            <a:ext cx="4741170" cy="369332"/>
          </a:xfrm>
          <a:prstGeom prst="rect">
            <a:avLst/>
          </a:prstGeom>
          <a:solidFill>
            <a:srgbClr val="EAEFF7"/>
          </a:solidFill>
          <a:ln w="19050">
            <a:solidFill>
              <a:srgbClr val="5B9BD5"/>
            </a:solidFill>
          </a:ln>
        </p:spPr>
        <p:txBody>
          <a:bodyPr wrap="none">
            <a:spAutoFit/>
          </a:bodyPr>
          <a:lstStyle/>
          <a:p>
            <a:r>
              <a:rPr lang="ru-RU" sz="1800" dirty="0" smtClean="0"/>
              <a:t>Размножение в условиях защищенного грунта</a:t>
            </a:r>
            <a:endParaRPr lang="ru-RU" sz="1800" dirty="0"/>
          </a:p>
        </p:txBody>
      </p:sp>
      <p:graphicFrame>
        <p:nvGraphicFramePr>
          <p:cNvPr id="44" name="Таблица 43"/>
          <p:cNvGraphicFramePr>
            <a:graphicFrameLocks noGrp="1"/>
          </p:cNvGraphicFramePr>
          <p:nvPr>
            <p:extLst>
              <p:ext uri="{D42A27DB-BD31-4B8C-83A1-F6EECF244321}">
                <p14:modId xmlns:p14="http://schemas.microsoft.com/office/powerpoint/2010/main" val="2074555210"/>
              </p:ext>
            </p:extLst>
          </p:nvPr>
        </p:nvGraphicFramePr>
        <p:xfrm>
          <a:off x="325316" y="5184461"/>
          <a:ext cx="4961625" cy="2050914"/>
        </p:xfrm>
        <a:graphic>
          <a:graphicData uri="http://schemas.openxmlformats.org/drawingml/2006/table">
            <a:tbl>
              <a:tblPr>
                <a:tableStyleId>{5C22544A-7EE6-4342-B048-85BDC9FD1C3A}</a:tableStyleId>
              </a:tblPr>
              <a:tblGrid>
                <a:gridCol w="4961625"/>
              </a:tblGrid>
              <a:tr h="210607">
                <a:tc>
                  <a:txBody>
                    <a:bodyPr/>
                    <a:lstStyle/>
                    <a:p>
                      <a:pPr algn="l" rtl="0" fontAlgn="ctr"/>
                      <a:r>
                        <a:rPr lang="ru-RU" sz="1400" b="1" u="none" strike="noStrike" dirty="0">
                          <a:solidFill>
                            <a:srgbClr val="C00000"/>
                          </a:solidFill>
                          <a:effectLst/>
                        </a:rPr>
                        <a:t>Аттестат на исходное растение</a:t>
                      </a:r>
                      <a:endParaRPr lang="ru-RU" sz="1400" b="1" i="0" u="none" strike="noStrike" dirty="0">
                        <a:solidFill>
                          <a:srgbClr val="C00000"/>
                        </a:solidFill>
                        <a:effectLst/>
                        <a:latin typeface="Calibri" panose="020F0502020204030204" pitchFamily="34" charset="0"/>
                      </a:endParaRPr>
                    </a:p>
                  </a:txBody>
                  <a:tcPr marL="8424" marR="8424" marT="8424" marB="0" anchor="ctr">
                    <a:solidFill>
                      <a:srgbClr val="D2DEEF"/>
                    </a:solidFill>
                  </a:tcPr>
                </a:tc>
              </a:tr>
              <a:tr h="210607">
                <a:tc>
                  <a:txBody>
                    <a:bodyPr/>
                    <a:lstStyle/>
                    <a:p>
                      <a:pPr algn="l" rtl="0" fontAlgn="ctr"/>
                      <a:r>
                        <a:rPr lang="ru-RU" sz="1200" u="none" strike="noStrike" dirty="0" smtClean="0">
                          <a:effectLst/>
                        </a:rPr>
                        <a:t> АКТ </a:t>
                      </a:r>
                      <a:r>
                        <a:rPr lang="ru-RU" sz="1200" u="none" strike="noStrike" dirty="0">
                          <a:effectLst/>
                        </a:rPr>
                        <a:t>обследования исходного растения на наличие </a:t>
                      </a:r>
                      <a:r>
                        <a:rPr lang="ru-RU" sz="1200" u="none" strike="noStrike" dirty="0" smtClean="0">
                          <a:effectLst/>
                        </a:rPr>
                        <a:t>симптомов</a:t>
                      </a:r>
                    </a:p>
                    <a:p>
                      <a:pPr algn="l" rtl="0" fontAlgn="ctr"/>
                      <a:r>
                        <a:rPr lang="ru-RU" sz="1200" u="none" strike="noStrike" dirty="0" smtClean="0">
                          <a:effectLst/>
                        </a:rPr>
                        <a:t> </a:t>
                      </a:r>
                      <a:r>
                        <a:rPr lang="ru-RU" sz="1200" u="none" strike="noStrike" dirty="0">
                          <a:effectLst/>
                        </a:rPr>
                        <a:t>вирусных заболеваний  – ежегодно</a:t>
                      </a:r>
                      <a:endParaRPr lang="ru-RU" sz="1200" b="0" i="0" u="none" strike="noStrike" dirty="0">
                        <a:solidFill>
                          <a:srgbClr val="000000"/>
                        </a:solidFill>
                        <a:effectLst/>
                        <a:latin typeface="Calibri" panose="020F0502020204030204" pitchFamily="34" charset="0"/>
                      </a:endParaRPr>
                    </a:p>
                  </a:txBody>
                  <a:tcPr marL="8424" marR="8424" marT="8424" marB="0" anchor="ctr">
                    <a:solidFill>
                      <a:srgbClr val="D2DEEF"/>
                    </a:solidFill>
                  </a:tcPr>
                </a:tc>
              </a:tr>
              <a:tr h="210607">
                <a:tc>
                  <a:txBody>
                    <a:bodyPr/>
                    <a:lstStyle/>
                    <a:p>
                      <a:pPr algn="l" rtl="0" fontAlgn="ctr"/>
                      <a:r>
                        <a:rPr lang="ru-RU" sz="1200" u="none" strike="noStrike" dirty="0" smtClean="0">
                          <a:effectLst/>
                        </a:rPr>
                        <a:t> Акт </a:t>
                      </a:r>
                      <a:r>
                        <a:rPr lang="ru-RU" sz="1200" u="none" strike="noStrike" dirty="0">
                          <a:effectLst/>
                        </a:rPr>
                        <a:t>выхода базисных растений</a:t>
                      </a:r>
                      <a:endParaRPr lang="ru-RU" sz="1200" b="0" i="0" u="none" strike="noStrike" dirty="0">
                        <a:solidFill>
                          <a:srgbClr val="000000"/>
                        </a:solidFill>
                        <a:effectLst/>
                        <a:latin typeface="Calibri" panose="020F0502020204030204" pitchFamily="34" charset="0"/>
                      </a:endParaRPr>
                    </a:p>
                  </a:txBody>
                  <a:tcPr marL="8424" marR="8424" marT="8424" marB="0" anchor="ctr">
                    <a:solidFill>
                      <a:srgbClr val="D2DEEF"/>
                    </a:solidFill>
                  </a:tcPr>
                </a:tc>
              </a:tr>
              <a:tr h="0">
                <a:tc>
                  <a:txBody>
                    <a:bodyPr/>
                    <a:lstStyle/>
                    <a:p>
                      <a:pPr algn="l" rtl="0" fontAlgn="ctr"/>
                      <a:r>
                        <a:rPr lang="ru-RU" sz="1200" u="none" strike="noStrike" dirty="0" smtClean="0">
                          <a:effectLst/>
                        </a:rPr>
                        <a:t> Акт </a:t>
                      </a:r>
                      <a:r>
                        <a:rPr lang="ru-RU" sz="1200" u="none" strike="noStrike" dirty="0">
                          <a:effectLst/>
                        </a:rPr>
                        <a:t>обследования участка под </a:t>
                      </a:r>
                      <a:r>
                        <a:rPr lang="ru-RU" sz="1200" u="none" strike="noStrike" dirty="0" err="1">
                          <a:effectLst/>
                        </a:rPr>
                        <a:t>репозиторий</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210607">
                <a:tc>
                  <a:txBody>
                    <a:bodyPr/>
                    <a:lstStyle/>
                    <a:p>
                      <a:pPr algn="l" rtl="0" fontAlgn="ctr"/>
                      <a:r>
                        <a:rPr lang="ru-RU" sz="1200" u="none" strike="noStrike" dirty="0" smtClean="0">
                          <a:effectLst/>
                        </a:rPr>
                        <a:t> Акт </a:t>
                      </a:r>
                      <a:r>
                        <a:rPr lang="ru-RU" sz="1200" u="none" strike="noStrike" dirty="0">
                          <a:effectLst/>
                        </a:rPr>
                        <a:t>закладки </a:t>
                      </a:r>
                      <a:r>
                        <a:rPr lang="ru-RU" sz="1200" u="none" strike="noStrike" dirty="0" err="1">
                          <a:effectLst/>
                        </a:rPr>
                        <a:t>репозитория</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210607">
                <a:tc>
                  <a:txBody>
                    <a:bodyPr/>
                    <a:lstStyle/>
                    <a:p>
                      <a:pPr algn="l" rtl="0" fontAlgn="ctr"/>
                      <a:r>
                        <a:rPr lang="ru-RU" sz="1200" u="none" strike="noStrike" dirty="0">
                          <a:effectLst/>
                        </a:rPr>
                        <a:t> Акт апробации </a:t>
                      </a:r>
                      <a:r>
                        <a:rPr lang="ru-RU" sz="1200" u="none" strike="noStrike" dirty="0" err="1">
                          <a:effectLst/>
                        </a:rPr>
                        <a:t>репозитория</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210607">
                <a:tc>
                  <a:txBody>
                    <a:bodyPr/>
                    <a:lstStyle/>
                    <a:p>
                      <a:pPr algn="l" rtl="0" fontAlgn="ctr"/>
                      <a:r>
                        <a:rPr lang="ru-RU" sz="1200" u="none" strike="noStrike" dirty="0">
                          <a:effectLst/>
                        </a:rPr>
                        <a:t> Акт фитосанитарного обследования </a:t>
                      </a:r>
                      <a:r>
                        <a:rPr lang="ru-RU" sz="1200" u="none" strike="noStrike" dirty="0" err="1">
                          <a:effectLst/>
                        </a:rPr>
                        <a:t>репозитория</a:t>
                      </a:r>
                      <a:r>
                        <a:rPr lang="ru-RU" sz="1200" u="none" strike="noStrike" dirty="0">
                          <a:effectLst/>
                        </a:rPr>
                        <a:t> (1 раз в неделю)</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210607">
                <a:tc>
                  <a:txBody>
                    <a:bodyPr/>
                    <a:lstStyle/>
                    <a:p>
                      <a:pPr algn="l" rtl="0" fontAlgn="ctr"/>
                      <a:r>
                        <a:rPr lang="ru-RU" sz="1200" u="none" strike="noStrike" dirty="0" smtClean="0">
                          <a:effectLst/>
                        </a:rPr>
                        <a:t> АКТ </a:t>
                      </a:r>
                      <a:r>
                        <a:rPr lang="ru-RU" sz="1200" u="none" strike="noStrike" dirty="0">
                          <a:effectLst/>
                        </a:rPr>
                        <a:t>тестирования </a:t>
                      </a:r>
                      <a:r>
                        <a:rPr lang="ru-RU" sz="1200" u="none" strike="noStrike" dirty="0" smtClean="0">
                          <a:effectLst/>
                        </a:rPr>
                        <a:t>исходных растений </a:t>
                      </a:r>
                      <a:r>
                        <a:rPr lang="ru-RU" sz="1200" u="none" strike="noStrike" dirty="0">
                          <a:effectLst/>
                        </a:rPr>
                        <a:t>– 1 раз в 2 года</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r h="210607">
                <a:tc>
                  <a:txBody>
                    <a:bodyPr/>
                    <a:lstStyle/>
                    <a:p>
                      <a:pPr algn="l" rtl="0" fontAlgn="ctr"/>
                      <a:r>
                        <a:rPr lang="ru-RU" sz="1200" u="none" strike="noStrike" dirty="0" smtClean="0">
                          <a:effectLst/>
                        </a:rPr>
                        <a:t> Акт </a:t>
                      </a:r>
                      <a:r>
                        <a:rPr lang="ru-RU" sz="1200" u="none" strike="noStrike" dirty="0">
                          <a:effectLst/>
                        </a:rPr>
                        <a:t>фитосанитарного обследования исходных растений (1 раз в неделю)</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6">
                        <a:lumMod val="20000"/>
                        <a:lumOff val="80000"/>
                      </a:schemeClr>
                    </a:solidFill>
                  </a:tcPr>
                </a:tc>
              </a:tr>
            </a:tbl>
          </a:graphicData>
        </a:graphic>
      </p:graphicFrame>
      <p:graphicFrame>
        <p:nvGraphicFramePr>
          <p:cNvPr id="45" name="Таблица 44"/>
          <p:cNvGraphicFramePr>
            <a:graphicFrameLocks noGrp="1"/>
          </p:cNvGraphicFramePr>
          <p:nvPr>
            <p:extLst>
              <p:ext uri="{D42A27DB-BD31-4B8C-83A1-F6EECF244321}">
                <p14:modId xmlns:p14="http://schemas.microsoft.com/office/powerpoint/2010/main" val="1818739390"/>
              </p:ext>
            </p:extLst>
          </p:nvPr>
        </p:nvGraphicFramePr>
        <p:xfrm>
          <a:off x="5786951" y="4936811"/>
          <a:ext cx="4474845" cy="2483770"/>
        </p:xfrm>
        <a:graphic>
          <a:graphicData uri="http://schemas.openxmlformats.org/drawingml/2006/table">
            <a:tbl>
              <a:tblPr>
                <a:tableStyleId>{5C22544A-7EE6-4342-B048-85BDC9FD1C3A}</a:tableStyleId>
              </a:tblPr>
              <a:tblGrid>
                <a:gridCol w="4474845"/>
              </a:tblGrid>
              <a:tr h="261153">
                <a:tc>
                  <a:txBody>
                    <a:bodyPr/>
                    <a:lstStyle/>
                    <a:p>
                      <a:pPr algn="ctr" rtl="0" fontAlgn="ctr"/>
                      <a:r>
                        <a:rPr lang="ru-RU" sz="1400" b="1" u="none" strike="noStrike" dirty="0">
                          <a:solidFill>
                            <a:srgbClr val="C00000"/>
                          </a:solidFill>
                          <a:effectLst/>
                        </a:rPr>
                        <a:t>Ф.И.О. ответственных</a:t>
                      </a:r>
                      <a:endParaRPr lang="ru-RU" sz="1400" b="1" i="0" u="none" strike="noStrike" dirty="0">
                        <a:solidFill>
                          <a:srgbClr val="C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baseline="0" dirty="0" smtClean="0">
                          <a:effectLst/>
                        </a:rPr>
                        <a:t> </a:t>
                      </a:r>
                      <a:r>
                        <a:rPr lang="ru-RU" sz="1200" u="none" strike="noStrike" dirty="0" err="1" smtClean="0">
                          <a:effectLst/>
                        </a:rPr>
                        <a:t>Упадышев</a:t>
                      </a:r>
                      <a:endParaRPr lang="ru-RU" sz="1200" b="1"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err="1">
                          <a:effectLst/>
                        </a:rPr>
                        <a:t>Упадышев</a:t>
                      </a:r>
                      <a:r>
                        <a:rPr lang="ru-RU" sz="1200" u="none" strike="noStrike" dirty="0">
                          <a:effectLst/>
                        </a:rPr>
                        <a:t>, </a:t>
                      </a:r>
                      <a:r>
                        <a:rPr lang="ru-RU" sz="1200" u="none" strike="noStrike" dirty="0" err="1">
                          <a:effectLst/>
                        </a:rPr>
                        <a:t>Метлицкая</a:t>
                      </a:r>
                      <a:r>
                        <a:rPr lang="ru-RU" sz="1200" u="none" strike="noStrike" dirty="0">
                          <a:effectLst/>
                        </a:rPr>
                        <a:t>, Петрова, </a:t>
                      </a:r>
                      <a:r>
                        <a:rPr lang="ru-RU" sz="1200" u="none" strike="noStrike" dirty="0" err="1">
                          <a:effectLst/>
                        </a:rPr>
                        <a:t>Туть</a:t>
                      </a:r>
                      <a:r>
                        <a:rPr lang="ru-RU" sz="1200" u="none" strike="noStrike" dirty="0">
                          <a:effectLst/>
                        </a:rPr>
                        <a:t>, </a:t>
                      </a:r>
                      <a:r>
                        <a:rPr lang="ru-RU" sz="1200" u="none" strike="noStrike" dirty="0" err="1">
                          <a:effectLst/>
                        </a:rPr>
                        <a:t>Чердакли</a:t>
                      </a:r>
                      <a:r>
                        <a:rPr lang="ru-RU" sz="1200" u="none" strike="noStrike" dirty="0">
                          <a:effectLst/>
                        </a:rPr>
                        <a:t>, </a:t>
                      </a:r>
                      <a:r>
                        <a:rPr lang="ru-RU" sz="1200" u="none" strike="noStrike" dirty="0" err="1">
                          <a:effectLst/>
                        </a:rPr>
                        <a:t>Радзениеце</a:t>
                      </a:r>
                      <a:r>
                        <a:rPr lang="ru-RU" sz="1200" u="none" strike="noStrike" dirty="0" smtClean="0">
                          <a:effectLst/>
                        </a:rPr>
                        <a:t>;</a:t>
                      </a:r>
                    </a:p>
                    <a:p>
                      <a:pPr algn="l" rtl="0" fontAlgn="ctr"/>
                      <a:r>
                        <a:rPr lang="ru-RU" sz="1200" u="none" strike="noStrike" dirty="0" smtClean="0">
                          <a:effectLst/>
                        </a:rPr>
                        <a:t> Головин</a:t>
                      </a:r>
                      <a:r>
                        <a:rPr lang="ru-RU" sz="1200" u="none" strike="noStrike" dirty="0">
                          <a:effectLst/>
                        </a:rPr>
                        <a:t>, </a:t>
                      </a:r>
                      <a:r>
                        <a:rPr lang="ru-RU" sz="1200" u="none" strike="noStrike" dirty="0" err="1">
                          <a:effectLst/>
                        </a:rPr>
                        <a:t>Зейналов</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a:effectLst/>
                        </a:rPr>
                        <a:t>Борисова, </a:t>
                      </a:r>
                      <a:r>
                        <a:rPr lang="ru-RU" sz="1200" u="none" strike="noStrike" dirty="0" err="1">
                          <a:effectLst/>
                        </a:rPr>
                        <a:t>питомниководы</a:t>
                      </a:r>
                      <a:r>
                        <a:rPr lang="ru-RU" sz="1200" u="none" strike="noStrike" dirty="0">
                          <a:effectLst/>
                        </a:rPr>
                        <a:t>;</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a:effectLst/>
                        </a:rPr>
                        <a:t>Борисова, Коновалов, Головин, </a:t>
                      </a:r>
                      <a:r>
                        <a:rPr lang="ru-RU" sz="1200" u="none" strike="noStrike" dirty="0" err="1">
                          <a:effectLst/>
                        </a:rPr>
                        <a:t>Зейналов</a:t>
                      </a:r>
                      <a:r>
                        <a:rPr lang="ru-RU" sz="1200" u="none" strike="noStrike" dirty="0">
                          <a:effectLst/>
                        </a:rPr>
                        <a:t>, </a:t>
                      </a:r>
                      <a:r>
                        <a:rPr lang="ru-RU" sz="1200" u="none" strike="noStrike" dirty="0" err="1">
                          <a:effectLst/>
                        </a:rPr>
                        <a:t>Метлицкая</a:t>
                      </a:r>
                      <a:r>
                        <a:rPr lang="ru-RU" sz="1200" u="none" strike="noStrike" dirty="0">
                          <a:effectLst/>
                        </a:rPr>
                        <a:t>, Афанасьева</a:t>
                      </a:r>
                      <a:r>
                        <a:rPr lang="ru-RU" sz="1200" u="none" strike="noStrike" dirty="0" smtClean="0">
                          <a:effectLst/>
                        </a:rPr>
                        <a:t>,</a:t>
                      </a:r>
                    </a:p>
                    <a:p>
                      <a:pPr algn="l" rtl="0" fontAlgn="ctr"/>
                      <a:r>
                        <a:rPr lang="ru-RU" sz="1200" u="none" strike="noStrike" dirty="0" smtClean="0">
                          <a:effectLst/>
                        </a:rPr>
                        <a:t> </a:t>
                      </a:r>
                      <a:r>
                        <a:rPr lang="ru-RU" sz="1200" u="none" strike="noStrike" dirty="0">
                          <a:effectLst/>
                        </a:rPr>
                        <a:t>Куликов А.Ю., </a:t>
                      </a:r>
                      <a:r>
                        <a:rPr lang="ru-RU" sz="1200" u="none" strike="noStrike" dirty="0" err="1">
                          <a:effectLst/>
                        </a:rPr>
                        <a:t>Льянов</a:t>
                      </a:r>
                      <a:r>
                        <a:rPr lang="ru-RU" sz="1200" u="none" strike="noStrike" dirty="0">
                          <a:effectLst/>
                        </a:rPr>
                        <a:t>;</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a:effectLst/>
                        </a:rPr>
                        <a:t>Борисова, Афанасьева, Куликов А., </a:t>
                      </a:r>
                      <a:r>
                        <a:rPr lang="ru-RU" sz="1200" u="none" strike="noStrike" dirty="0" err="1">
                          <a:effectLst/>
                        </a:rPr>
                        <a:t>Льянов</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a:effectLst/>
                        </a:rPr>
                        <a:t>Селекционеры-</a:t>
                      </a:r>
                      <a:r>
                        <a:rPr lang="ru-RU" sz="1200" u="none" strike="noStrike" dirty="0" err="1">
                          <a:effectLst/>
                        </a:rPr>
                        <a:t>апробаторы</a:t>
                      </a:r>
                      <a:r>
                        <a:rPr lang="ru-RU" sz="1200" u="none" strike="noStrike" dirty="0">
                          <a:effectLst/>
                        </a:rPr>
                        <a:t>;</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a:effectLst/>
                        </a:rPr>
                        <a:t>Головин, </a:t>
                      </a:r>
                      <a:r>
                        <a:rPr lang="ru-RU" sz="1200" u="none" strike="noStrike" dirty="0" err="1">
                          <a:effectLst/>
                        </a:rPr>
                        <a:t>Зейналов</a:t>
                      </a:r>
                      <a:r>
                        <a:rPr lang="ru-RU" sz="1200" u="none" strike="noStrike" dirty="0">
                          <a:effectLst/>
                        </a:rPr>
                        <a:t>, </a:t>
                      </a:r>
                      <a:r>
                        <a:rPr lang="ru-RU" sz="1200" u="none" strike="noStrike" dirty="0" err="1">
                          <a:effectLst/>
                        </a:rPr>
                        <a:t>Метлицкая</a:t>
                      </a:r>
                      <a:r>
                        <a:rPr lang="ru-RU" sz="1200" u="none" strike="noStrike" dirty="0">
                          <a:effectLst/>
                        </a:rPr>
                        <a:t>, </a:t>
                      </a:r>
                      <a:r>
                        <a:rPr lang="ru-RU" sz="1200" u="none" strike="noStrike" dirty="0" err="1">
                          <a:effectLst/>
                        </a:rPr>
                        <a:t>Ильинов</a:t>
                      </a:r>
                      <a:r>
                        <a:rPr lang="ru-RU" sz="1200" u="none" strike="noStrike" dirty="0">
                          <a:effectLst/>
                        </a:rPr>
                        <a:t>;</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err="1">
                          <a:effectLst/>
                        </a:rPr>
                        <a:t>Упадышев</a:t>
                      </a:r>
                      <a:r>
                        <a:rPr lang="ru-RU" sz="1200" u="none" strike="noStrike" dirty="0">
                          <a:effectLst/>
                        </a:rPr>
                        <a:t>, </a:t>
                      </a:r>
                      <a:r>
                        <a:rPr lang="ru-RU" sz="1200" u="none" strike="noStrike" dirty="0" err="1">
                          <a:effectLst/>
                        </a:rPr>
                        <a:t>Метлицкая</a:t>
                      </a:r>
                      <a:r>
                        <a:rPr lang="ru-RU" sz="1200" u="none" strike="noStrike" dirty="0">
                          <a:effectLst/>
                        </a:rPr>
                        <a:t>, Петрова, </a:t>
                      </a:r>
                      <a:r>
                        <a:rPr lang="ru-RU" sz="1200" u="none" strike="noStrike" dirty="0" err="1">
                          <a:effectLst/>
                        </a:rPr>
                        <a:t>Туть</a:t>
                      </a:r>
                      <a:r>
                        <a:rPr lang="ru-RU" sz="1200" u="none" strike="noStrike" dirty="0">
                          <a:effectLst/>
                        </a:rPr>
                        <a:t>, </a:t>
                      </a:r>
                      <a:r>
                        <a:rPr lang="ru-RU" sz="1200" u="none" strike="noStrike" dirty="0" err="1">
                          <a:effectLst/>
                        </a:rPr>
                        <a:t>Чердакли</a:t>
                      </a:r>
                      <a:r>
                        <a:rPr lang="ru-RU" sz="1200" u="none" strike="noStrike" dirty="0">
                          <a:effectLst/>
                        </a:rPr>
                        <a:t>, </a:t>
                      </a:r>
                      <a:r>
                        <a:rPr lang="ru-RU" sz="1200" u="none" strike="noStrike" dirty="0" err="1">
                          <a:effectLst/>
                        </a:rPr>
                        <a:t>Радзениеце</a:t>
                      </a:r>
                      <a:r>
                        <a:rPr lang="ru-RU" sz="1200" u="none" strike="noStrike" dirty="0">
                          <a:effectLst/>
                        </a:rPr>
                        <a:t>;</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r h="210607">
                <a:tc>
                  <a:txBody>
                    <a:bodyPr/>
                    <a:lstStyle/>
                    <a:p>
                      <a:pPr algn="l" rtl="0" fontAlgn="ctr"/>
                      <a:r>
                        <a:rPr lang="ru-RU" sz="1200" u="none" strike="noStrike" dirty="0" smtClean="0">
                          <a:effectLst/>
                        </a:rPr>
                        <a:t> </a:t>
                      </a:r>
                      <a:r>
                        <a:rPr lang="ru-RU" sz="1200" u="none" strike="noStrike" dirty="0">
                          <a:effectLst/>
                        </a:rPr>
                        <a:t>Головин, </a:t>
                      </a:r>
                      <a:r>
                        <a:rPr lang="ru-RU" sz="1200" u="none" strike="noStrike" dirty="0" err="1">
                          <a:effectLst/>
                        </a:rPr>
                        <a:t>Зейналов</a:t>
                      </a:r>
                      <a:r>
                        <a:rPr lang="ru-RU" sz="1200" u="none" strike="noStrike" dirty="0">
                          <a:effectLst/>
                        </a:rPr>
                        <a:t>, </a:t>
                      </a:r>
                      <a:r>
                        <a:rPr lang="ru-RU" sz="1200" u="none" strike="noStrike" dirty="0" err="1">
                          <a:effectLst/>
                        </a:rPr>
                        <a:t>Упадышев</a:t>
                      </a:r>
                      <a:r>
                        <a:rPr lang="ru-RU" sz="1200" u="none" strike="noStrike" dirty="0">
                          <a:effectLst/>
                        </a:rPr>
                        <a:t>, </a:t>
                      </a:r>
                      <a:r>
                        <a:rPr lang="ru-RU" sz="1200" u="none" strike="noStrike" dirty="0" err="1">
                          <a:effectLst/>
                        </a:rPr>
                        <a:t>Метлицкая</a:t>
                      </a:r>
                      <a:endParaRPr lang="ru-RU" sz="1200" b="0" i="0" u="none" strike="noStrike" dirty="0">
                        <a:solidFill>
                          <a:srgbClr val="000000"/>
                        </a:solidFill>
                        <a:effectLst/>
                        <a:latin typeface="Calibri" panose="020F0502020204030204" pitchFamily="34" charset="0"/>
                      </a:endParaRPr>
                    </a:p>
                  </a:txBody>
                  <a:tcPr marL="8424" marR="8424" marT="8424" marB="0" anchor="ctr">
                    <a:solidFill>
                      <a:schemeClr val="accent4">
                        <a:lumMod val="20000"/>
                        <a:lumOff val="80000"/>
                      </a:schemeClr>
                    </a:solidFill>
                  </a:tcPr>
                </a:tc>
              </a:tr>
            </a:tbl>
          </a:graphicData>
        </a:graphic>
      </p:graphicFrame>
      <p:cxnSp>
        <p:nvCxnSpPr>
          <p:cNvPr id="46" name="Прямая со стрелкой 45"/>
          <p:cNvCxnSpPr/>
          <p:nvPr/>
        </p:nvCxnSpPr>
        <p:spPr>
          <a:xfrm>
            <a:off x="5107787" y="5312766"/>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p:nvPr/>
        </p:nvCxnSpPr>
        <p:spPr>
          <a:xfrm>
            <a:off x="5107787" y="5592166"/>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p:cNvCxnSpPr/>
          <p:nvPr/>
        </p:nvCxnSpPr>
        <p:spPr>
          <a:xfrm>
            <a:off x="5107787" y="5890616"/>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9" name="Прямая со стрелкой 48"/>
          <p:cNvCxnSpPr/>
          <p:nvPr/>
        </p:nvCxnSpPr>
        <p:spPr>
          <a:xfrm>
            <a:off x="5107787" y="6201766"/>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Прямая со стрелкой 49"/>
          <p:cNvCxnSpPr/>
          <p:nvPr/>
        </p:nvCxnSpPr>
        <p:spPr>
          <a:xfrm>
            <a:off x="5107787" y="6487516"/>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1" name="Прямая со стрелкой 50"/>
          <p:cNvCxnSpPr/>
          <p:nvPr/>
        </p:nvCxnSpPr>
        <p:spPr>
          <a:xfrm>
            <a:off x="5107787" y="6690716"/>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p:nvPr/>
        </p:nvCxnSpPr>
        <p:spPr>
          <a:xfrm>
            <a:off x="5107787" y="6893916"/>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p:cNvCxnSpPr/>
          <p:nvPr/>
        </p:nvCxnSpPr>
        <p:spPr>
          <a:xfrm>
            <a:off x="5107787" y="7116166"/>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4" name="Прямая со стрелкой 53"/>
          <p:cNvCxnSpPr/>
          <p:nvPr/>
        </p:nvCxnSpPr>
        <p:spPr>
          <a:xfrm>
            <a:off x="5107787" y="7309206"/>
            <a:ext cx="6639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5" name="Стрелка вниз 54"/>
          <p:cNvSpPr/>
          <p:nvPr/>
        </p:nvSpPr>
        <p:spPr>
          <a:xfrm rot="17591424">
            <a:off x="3801572" y="1907788"/>
            <a:ext cx="156870" cy="1091049"/>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Стрелка вниз 55"/>
          <p:cNvSpPr/>
          <p:nvPr/>
        </p:nvSpPr>
        <p:spPr>
          <a:xfrm flipH="1">
            <a:off x="1894222" y="3178451"/>
            <a:ext cx="178153" cy="302803"/>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Стрелка вниз 56"/>
          <p:cNvSpPr/>
          <p:nvPr/>
        </p:nvSpPr>
        <p:spPr>
          <a:xfrm rot="17732959">
            <a:off x="5735349" y="2951438"/>
            <a:ext cx="145557" cy="649358"/>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8" name="Стрелка вниз 57"/>
          <p:cNvSpPr/>
          <p:nvPr/>
        </p:nvSpPr>
        <p:spPr>
          <a:xfrm>
            <a:off x="7540787" y="4038318"/>
            <a:ext cx="216186" cy="271172"/>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733481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Стрелка вниз 56"/>
          <p:cNvSpPr/>
          <p:nvPr/>
        </p:nvSpPr>
        <p:spPr>
          <a:xfrm rot="17178615">
            <a:off x="6584532" y="3178901"/>
            <a:ext cx="145557" cy="1747786"/>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5" name="Стрелка вниз 54"/>
          <p:cNvSpPr/>
          <p:nvPr/>
        </p:nvSpPr>
        <p:spPr>
          <a:xfrm rot="18750426">
            <a:off x="4042866" y="2628183"/>
            <a:ext cx="156870" cy="1385319"/>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519357" y="2317950"/>
            <a:ext cx="3158227" cy="954107"/>
          </a:xfrm>
          <a:prstGeom prst="rect">
            <a:avLst/>
          </a:prstGeom>
          <a:solidFill>
            <a:srgbClr val="EAEFF7"/>
          </a:solidFill>
          <a:ln w="19050">
            <a:solidFill>
              <a:srgbClr val="5B9BD5"/>
            </a:solidFill>
          </a:ln>
        </p:spPr>
        <p:txBody>
          <a:bodyPr wrap="square">
            <a:spAutoFit/>
          </a:bodyPr>
          <a:lstStyle/>
          <a:p>
            <a:pPr algn="ctr"/>
            <a:r>
              <a:rPr lang="ru-RU" sz="2800" b="1" dirty="0">
                <a:solidFill>
                  <a:schemeClr val="accent6">
                    <a:lumMod val="75000"/>
                  </a:schemeClr>
                </a:solidFill>
              </a:rPr>
              <a:t>Маточник </a:t>
            </a:r>
            <a:r>
              <a:rPr lang="ru-RU" sz="2800" b="1" dirty="0" smtClean="0">
                <a:solidFill>
                  <a:schemeClr val="accent6">
                    <a:lumMod val="75000"/>
                  </a:schemeClr>
                </a:solidFill>
              </a:rPr>
              <a:t>2 г. срок эксплуатации</a:t>
            </a:r>
            <a:endParaRPr lang="ru-RU" sz="2800" b="1" dirty="0">
              <a:solidFill>
                <a:schemeClr val="accent6">
                  <a:lumMod val="75000"/>
                </a:schemeClr>
              </a:solidFill>
            </a:endParaRPr>
          </a:p>
        </p:txBody>
      </p:sp>
      <p:sp>
        <p:nvSpPr>
          <p:cNvPr id="37" name="Стрелка вниз 36"/>
          <p:cNvSpPr/>
          <p:nvPr/>
        </p:nvSpPr>
        <p:spPr>
          <a:xfrm rot="2808825" flipH="1">
            <a:off x="4335839" y="1062751"/>
            <a:ext cx="165541" cy="1038934"/>
          </a:xfrm>
          <a:prstGeom prst="downArrow">
            <a:avLst>
              <a:gd name="adj1" fmla="val 50001"/>
              <a:gd name="adj2"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Стрелка вниз 37"/>
          <p:cNvSpPr/>
          <p:nvPr/>
        </p:nvSpPr>
        <p:spPr>
          <a:xfrm flipH="1">
            <a:off x="1689352" y="3284005"/>
            <a:ext cx="178153" cy="276976"/>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519357" y="3566770"/>
            <a:ext cx="2513403" cy="461665"/>
          </a:xfrm>
          <a:prstGeom prst="rect">
            <a:avLst/>
          </a:prstGeom>
          <a:solidFill>
            <a:srgbClr val="EAEFF7"/>
          </a:solidFill>
          <a:ln w="19050">
            <a:solidFill>
              <a:srgbClr val="5B9BD5"/>
            </a:solidFill>
          </a:ln>
        </p:spPr>
        <p:txBody>
          <a:bodyPr wrap="square">
            <a:spAutoFit/>
          </a:bodyPr>
          <a:lstStyle/>
          <a:p>
            <a:pPr algn="ctr"/>
            <a:r>
              <a:rPr lang="ru-RU" sz="2400" dirty="0" smtClean="0"/>
              <a:t>Розетки</a:t>
            </a:r>
            <a:endParaRPr lang="ru-RU" sz="2400" dirty="0"/>
          </a:p>
        </p:txBody>
      </p:sp>
      <p:sp>
        <p:nvSpPr>
          <p:cNvPr id="40" name="Прямоугольник 39"/>
          <p:cNvSpPr/>
          <p:nvPr/>
        </p:nvSpPr>
        <p:spPr>
          <a:xfrm>
            <a:off x="4663272" y="3560981"/>
            <a:ext cx="1247338" cy="461665"/>
          </a:xfrm>
          <a:prstGeom prst="rect">
            <a:avLst/>
          </a:prstGeom>
          <a:solidFill>
            <a:srgbClr val="EAEFF7"/>
          </a:solidFill>
          <a:ln w="19050">
            <a:solidFill>
              <a:srgbClr val="5B9BD5"/>
            </a:solidFill>
          </a:ln>
        </p:spPr>
        <p:txBody>
          <a:bodyPr wrap="square">
            <a:spAutoFit/>
          </a:bodyPr>
          <a:lstStyle/>
          <a:p>
            <a:pPr algn="ctr"/>
            <a:r>
              <a:rPr lang="ru-RU" sz="2400" b="1" dirty="0" smtClean="0"/>
              <a:t>Усы</a:t>
            </a:r>
            <a:endParaRPr lang="ru-RU" sz="2400" b="1" dirty="0"/>
          </a:p>
        </p:txBody>
      </p:sp>
      <p:sp>
        <p:nvSpPr>
          <p:cNvPr id="41" name="Прямоугольник 40"/>
          <p:cNvSpPr/>
          <p:nvPr/>
        </p:nvSpPr>
        <p:spPr>
          <a:xfrm>
            <a:off x="2190307" y="318977"/>
            <a:ext cx="5975498" cy="646331"/>
          </a:xfrm>
          <a:prstGeom prst="rect">
            <a:avLst/>
          </a:prstGeom>
          <a:noFill/>
          <a:ln w="19050">
            <a:noFill/>
          </a:ln>
        </p:spPr>
        <p:txBody>
          <a:bodyPr wrap="square">
            <a:spAutoFit/>
          </a:bodyPr>
          <a:lstStyle/>
          <a:p>
            <a:pPr algn="ctr"/>
            <a:r>
              <a:rPr lang="ru-RU" sz="1800" b="1" dirty="0" smtClean="0">
                <a:solidFill>
                  <a:srgbClr val="C00000"/>
                </a:solidFill>
              </a:rPr>
              <a:t>СХЕМА  РАЗМНОЖЕНИЯ  ОЗДОРОВЛЕННОГО ПОСАДОЧНОГО  МАТЕРИАЛА  ЗЕМЛЯНИКИ</a:t>
            </a:r>
            <a:endParaRPr lang="ru-RU" sz="1800" b="1" dirty="0">
              <a:solidFill>
                <a:srgbClr val="C00000"/>
              </a:solidFill>
            </a:endParaRPr>
          </a:p>
        </p:txBody>
      </p:sp>
      <p:sp>
        <p:nvSpPr>
          <p:cNvPr id="42" name="Прямоугольник 41"/>
          <p:cNvSpPr/>
          <p:nvPr/>
        </p:nvSpPr>
        <p:spPr>
          <a:xfrm>
            <a:off x="5922767" y="4362519"/>
            <a:ext cx="3848728" cy="830997"/>
          </a:xfrm>
          <a:prstGeom prst="rect">
            <a:avLst/>
          </a:prstGeom>
          <a:solidFill>
            <a:srgbClr val="EAEFF7"/>
          </a:solidFill>
          <a:ln w="19050">
            <a:solidFill>
              <a:srgbClr val="5B9BD5"/>
            </a:solidFill>
          </a:ln>
        </p:spPr>
        <p:txBody>
          <a:bodyPr wrap="square">
            <a:spAutoFit/>
          </a:bodyPr>
          <a:lstStyle/>
          <a:p>
            <a:pPr algn="ctr"/>
            <a:r>
              <a:rPr lang="ru-RU" sz="2400" dirty="0" smtClean="0"/>
              <a:t>Пикировка в защищенном грунте и выращивание ЗКС</a:t>
            </a:r>
            <a:endParaRPr lang="ru-RU" sz="2400" dirty="0"/>
          </a:p>
        </p:txBody>
      </p:sp>
      <p:sp>
        <p:nvSpPr>
          <p:cNvPr id="43" name="Прямоугольник 42"/>
          <p:cNvSpPr/>
          <p:nvPr/>
        </p:nvSpPr>
        <p:spPr>
          <a:xfrm>
            <a:off x="519357" y="4297736"/>
            <a:ext cx="2513403" cy="712183"/>
          </a:xfrm>
          <a:prstGeom prst="rect">
            <a:avLst/>
          </a:prstGeom>
          <a:solidFill>
            <a:srgbClr val="EAEFF7"/>
          </a:solidFill>
          <a:ln w="19050">
            <a:solidFill>
              <a:srgbClr val="5B9BD5"/>
            </a:solidFill>
          </a:ln>
        </p:spPr>
        <p:txBody>
          <a:bodyPr wrap="square">
            <a:spAutoFit/>
          </a:bodyPr>
          <a:lstStyle/>
          <a:p>
            <a:pPr algn="ctr">
              <a:lnSpc>
                <a:spcPts val="2400"/>
              </a:lnSpc>
            </a:pPr>
            <a:r>
              <a:rPr lang="ru-RU" sz="2400" dirty="0"/>
              <a:t>Первые пять розеток</a:t>
            </a:r>
          </a:p>
        </p:txBody>
      </p:sp>
      <p:sp>
        <p:nvSpPr>
          <p:cNvPr id="56" name="Стрелка вниз 55"/>
          <p:cNvSpPr/>
          <p:nvPr/>
        </p:nvSpPr>
        <p:spPr>
          <a:xfrm flipH="1">
            <a:off x="1692319" y="4048760"/>
            <a:ext cx="178153" cy="248976"/>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519357" y="5272542"/>
            <a:ext cx="2513403" cy="712183"/>
          </a:xfrm>
          <a:prstGeom prst="rect">
            <a:avLst/>
          </a:prstGeom>
          <a:solidFill>
            <a:srgbClr val="EAEFF7"/>
          </a:solidFill>
          <a:ln w="19050">
            <a:solidFill>
              <a:srgbClr val="5B9BD5"/>
            </a:solidFill>
          </a:ln>
        </p:spPr>
        <p:txBody>
          <a:bodyPr wrap="square">
            <a:spAutoFit/>
          </a:bodyPr>
          <a:lstStyle/>
          <a:p>
            <a:pPr algn="ctr">
              <a:lnSpc>
                <a:spcPts val="2400"/>
              </a:lnSpc>
            </a:pPr>
            <a:r>
              <a:rPr lang="ru-RU" sz="2400" dirty="0" smtClean="0"/>
              <a:t>Холодильник</a:t>
            </a:r>
          </a:p>
          <a:p>
            <a:pPr algn="ctr">
              <a:lnSpc>
                <a:spcPts val="2400"/>
              </a:lnSpc>
            </a:pPr>
            <a:r>
              <a:rPr lang="ru-RU" sz="2400" dirty="0" smtClean="0"/>
              <a:t>(</a:t>
            </a:r>
            <a:r>
              <a:rPr lang="ru-RU" sz="2400" dirty="0" err="1" smtClean="0"/>
              <a:t>фриго</a:t>
            </a:r>
            <a:r>
              <a:rPr lang="ru-RU" sz="2400" dirty="0" smtClean="0"/>
              <a:t>)</a:t>
            </a:r>
            <a:endParaRPr lang="ru-RU" sz="2400" dirty="0"/>
          </a:p>
        </p:txBody>
      </p:sp>
      <p:sp>
        <p:nvSpPr>
          <p:cNvPr id="21" name="Стрелка вниз 20"/>
          <p:cNvSpPr/>
          <p:nvPr/>
        </p:nvSpPr>
        <p:spPr>
          <a:xfrm flipH="1">
            <a:off x="1692320" y="5022850"/>
            <a:ext cx="178153" cy="249692"/>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3342462" y="5274209"/>
            <a:ext cx="3274880" cy="712183"/>
          </a:xfrm>
          <a:prstGeom prst="rect">
            <a:avLst/>
          </a:prstGeom>
          <a:solidFill>
            <a:srgbClr val="EAEFF7"/>
          </a:solidFill>
          <a:ln w="19050">
            <a:solidFill>
              <a:srgbClr val="5B9BD5"/>
            </a:solidFill>
          </a:ln>
        </p:spPr>
        <p:txBody>
          <a:bodyPr wrap="square">
            <a:spAutoFit/>
          </a:bodyPr>
          <a:lstStyle/>
          <a:p>
            <a:pPr algn="ctr">
              <a:lnSpc>
                <a:spcPts val="2400"/>
              </a:lnSpc>
            </a:pPr>
            <a:r>
              <a:rPr lang="ru-RU" sz="2400" dirty="0" err="1" smtClean="0"/>
              <a:t>Окоренение</a:t>
            </a:r>
            <a:r>
              <a:rPr lang="ru-RU" sz="2400" dirty="0" smtClean="0"/>
              <a:t> в условиях искусственного тумана</a:t>
            </a:r>
            <a:endParaRPr lang="ru-RU" sz="2400" dirty="0"/>
          </a:p>
        </p:txBody>
      </p:sp>
      <p:sp>
        <p:nvSpPr>
          <p:cNvPr id="25" name="Стрелка вниз 24"/>
          <p:cNvSpPr/>
          <p:nvPr/>
        </p:nvSpPr>
        <p:spPr>
          <a:xfrm flipH="1">
            <a:off x="5162805" y="4030525"/>
            <a:ext cx="145557" cy="1242017"/>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6" name="TextBox 25"/>
          <p:cNvSpPr txBox="1"/>
          <p:nvPr/>
        </p:nvSpPr>
        <p:spPr>
          <a:xfrm>
            <a:off x="170122" y="6687879"/>
            <a:ext cx="10281684" cy="724173"/>
          </a:xfrm>
          <a:prstGeom prst="rect">
            <a:avLst/>
          </a:prstGeom>
          <a:noFill/>
        </p:spPr>
        <p:txBody>
          <a:bodyPr wrap="square" rtlCol="0">
            <a:spAutoFit/>
          </a:bodyPr>
          <a:lstStyle/>
          <a:p>
            <a:pPr algn="ctr"/>
            <a:r>
              <a:rPr lang="ru-RU" dirty="0" smtClean="0"/>
              <a:t>Ответственные лица и акты аналогичны приведенным в схеме размножения посадочного материала малины</a:t>
            </a:r>
            <a:endParaRPr lang="ru-RU" dirty="0"/>
          </a:p>
        </p:txBody>
      </p:sp>
    </p:spTree>
    <p:extLst>
      <p:ext uri="{BB962C8B-B14F-4D97-AF65-F5344CB8AC3E}">
        <p14:creationId xmlns:p14="http://schemas.microsoft.com/office/powerpoint/2010/main" val="20281893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Стрелка вниз 27"/>
          <p:cNvSpPr/>
          <p:nvPr/>
        </p:nvSpPr>
        <p:spPr>
          <a:xfrm rot="18167591" flipH="1">
            <a:off x="3915456" y="3365346"/>
            <a:ext cx="178153" cy="861532"/>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Стрелка вниз 25"/>
          <p:cNvSpPr/>
          <p:nvPr/>
        </p:nvSpPr>
        <p:spPr>
          <a:xfrm rot="17034780">
            <a:off x="5204347" y="3018848"/>
            <a:ext cx="186729" cy="3470577"/>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Стрелка вниз 36"/>
          <p:cNvSpPr/>
          <p:nvPr/>
        </p:nvSpPr>
        <p:spPr>
          <a:xfrm rot="2808825" flipH="1">
            <a:off x="4087551" y="1151017"/>
            <a:ext cx="165541" cy="901006"/>
          </a:xfrm>
          <a:prstGeom prst="downArrow">
            <a:avLst>
              <a:gd name="adj1" fmla="val 50001"/>
              <a:gd name="adj2"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Стрелка вниз 56"/>
          <p:cNvSpPr/>
          <p:nvPr/>
        </p:nvSpPr>
        <p:spPr>
          <a:xfrm rot="17963797">
            <a:off x="3207178" y="4336685"/>
            <a:ext cx="186729" cy="1109581"/>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430280" y="2044808"/>
            <a:ext cx="3274880" cy="759182"/>
          </a:xfrm>
          <a:prstGeom prst="rect">
            <a:avLst/>
          </a:prstGeom>
          <a:solidFill>
            <a:srgbClr val="EAEFF7"/>
          </a:solidFill>
          <a:ln w="19050">
            <a:solidFill>
              <a:srgbClr val="5B9BD5"/>
            </a:solidFill>
          </a:ln>
        </p:spPr>
        <p:txBody>
          <a:bodyPr wrap="square">
            <a:spAutoFit/>
          </a:bodyPr>
          <a:lstStyle/>
          <a:p>
            <a:pPr algn="ctr">
              <a:lnSpc>
                <a:spcPts val="2600"/>
              </a:lnSpc>
            </a:pPr>
            <a:r>
              <a:rPr lang="ru-RU" sz="2800" b="1" dirty="0">
                <a:solidFill>
                  <a:schemeClr val="accent6">
                    <a:lumMod val="75000"/>
                  </a:schemeClr>
                </a:solidFill>
              </a:rPr>
              <a:t>Маточник </a:t>
            </a:r>
            <a:r>
              <a:rPr lang="ru-RU" sz="2800" b="1" dirty="0" smtClean="0">
                <a:solidFill>
                  <a:schemeClr val="accent6">
                    <a:lumMod val="75000"/>
                  </a:schemeClr>
                </a:solidFill>
              </a:rPr>
              <a:t>6 </a:t>
            </a:r>
            <a:r>
              <a:rPr lang="ru-RU" sz="2800" b="1" dirty="0">
                <a:solidFill>
                  <a:schemeClr val="accent6">
                    <a:lumMod val="75000"/>
                  </a:schemeClr>
                </a:solidFill>
              </a:rPr>
              <a:t>л</a:t>
            </a:r>
            <a:r>
              <a:rPr lang="ru-RU" sz="2800" b="1" dirty="0" smtClean="0">
                <a:solidFill>
                  <a:schemeClr val="accent6">
                    <a:lumMod val="75000"/>
                  </a:schemeClr>
                </a:solidFill>
              </a:rPr>
              <a:t>. срок эксплуатации</a:t>
            </a:r>
            <a:endParaRPr lang="ru-RU" sz="2800" b="1" dirty="0">
              <a:solidFill>
                <a:schemeClr val="accent6">
                  <a:lumMod val="75000"/>
                </a:schemeClr>
              </a:solidFill>
            </a:endParaRPr>
          </a:p>
        </p:txBody>
      </p:sp>
      <p:sp>
        <p:nvSpPr>
          <p:cNvPr id="38" name="Стрелка вниз 37"/>
          <p:cNvSpPr/>
          <p:nvPr/>
        </p:nvSpPr>
        <p:spPr>
          <a:xfrm flipH="1">
            <a:off x="1983291" y="2827660"/>
            <a:ext cx="178153" cy="336347"/>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430280" y="3164008"/>
            <a:ext cx="3274880" cy="461665"/>
          </a:xfrm>
          <a:prstGeom prst="rect">
            <a:avLst/>
          </a:prstGeom>
          <a:solidFill>
            <a:srgbClr val="EAEFF7"/>
          </a:solidFill>
          <a:ln w="19050">
            <a:solidFill>
              <a:srgbClr val="5B9BD5"/>
            </a:solidFill>
          </a:ln>
        </p:spPr>
        <p:txBody>
          <a:bodyPr wrap="square">
            <a:spAutoFit/>
          </a:bodyPr>
          <a:lstStyle/>
          <a:p>
            <a:pPr algn="ctr"/>
            <a:r>
              <a:rPr lang="ru-RU" sz="2400" dirty="0" smtClean="0"/>
              <a:t>Зеленые черенки</a:t>
            </a:r>
            <a:endParaRPr lang="ru-RU" sz="2400" dirty="0"/>
          </a:p>
        </p:txBody>
      </p:sp>
      <p:sp>
        <p:nvSpPr>
          <p:cNvPr id="41" name="Прямоугольник 40"/>
          <p:cNvSpPr/>
          <p:nvPr/>
        </p:nvSpPr>
        <p:spPr>
          <a:xfrm>
            <a:off x="3051544" y="340242"/>
            <a:ext cx="4869712" cy="646331"/>
          </a:xfrm>
          <a:prstGeom prst="rect">
            <a:avLst/>
          </a:prstGeom>
          <a:noFill/>
          <a:ln w="19050">
            <a:noFill/>
          </a:ln>
        </p:spPr>
        <p:txBody>
          <a:bodyPr wrap="square">
            <a:spAutoFit/>
          </a:bodyPr>
          <a:lstStyle/>
          <a:p>
            <a:pPr algn="ctr"/>
            <a:r>
              <a:rPr lang="ru-RU" sz="1800" b="1" dirty="0" smtClean="0">
                <a:solidFill>
                  <a:srgbClr val="C00000"/>
                </a:solidFill>
              </a:rPr>
              <a:t>СХЕМА   РАЗМНОЖЕНИЯ   ОЗДОРОВЛЕННОГО ПОСАДОЧНОГО   МАТЕРИАЛА   СМОРОДИНЫ</a:t>
            </a:r>
            <a:endParaRPr lang="ru-RU" sz="1800" b="1" dirty="0">
              <a:solidFill>
                <a:srgbClr val="C00000"/>
              </a:solidFill>
            </a:endParaRPr>
          </a:p>
        </p:txBody>
      </p:sp>
      <p:sp>
        <p:nvSpPr>
          <p:cNvPr id="42" name="Прямоугольник 41"/>
          <p:cNvSpPr/>
          <p:nvPr/>
        </p:nvSpPr>
        <p:spPr>
          <a:xfrm>
            <a:off x="468380" y="5182525"/>
            <a:ext cx="3036820" cy="830997"/>
          </a:xfrm>
          <a:prstGeom prst="rect">
            <a:avLst/>
          </a:prstGeom>
          <a:solidFill>
            <a:srgbClr val="EAEFF7"/>
          </a:solidFill>
          <a:ln w="19050">
            <a:solidFill>
              <a:srgbClr val="5B9BD5"/>
            </a:solidFill>
          </a:ln>
        </p:spPr>
        <p:txBody>
          <a:bodyPr wrap="square">
            <a:spAutoFit/>
          </a:bodyPr>
          <a:lstStyle/>
          <a:p>
            <a:pPr algn="ctr"/>
            <a:r>
              <a:rPr lang="ru-RU" sz="2400" dirty="0" smtClean="0"/>
              <a:t>1 срок для реализации</a:t>
            </a:r>
            <a:endParaRPr lang="ru-RU" sz="2400" dirty="0"/>
          </a:p>
        </p:txBody>
      </p:sp>
      <p:sp>
        <p:nvSpPr>
          <p:cNvPr id="43" name="Прямоугольник 42"/>
          <p:cNvSpPr/>
          <p:nvPr/>
        </p:nvSpPr>
        <p:spPr>
          <a:xfrm>
            <a:off x="468380" y="3952600"/>
            <a:ext cx="3274880" cy="712183"/>
          </a:xfrm>
          <a:prstGeom prst="rect">
            <a:avLst/>
          </a:prstGeom>
          <a:solidFill>
            <a:srgbClr val="EAEFF7"/>
          </a:solidFill>
          <a:ln w="19050">
            <a:solidFill>
              <a:srgbClr val="5B9BD5"/>
            </a:solidFill>
          </a:ln>
        </p:spPr>
        <p:txBody>
          <a:bodyPr wrap="square">
            <a:spAutoFit/>
          </a:bodyPr>
          <a:lstStyle/>
          <a:p>
            <a:pPr algn="ctr">
              <a:lnSpc>
                <a:spcPts val="2400"/>
              </a:lnSpc>
            </a:pPr>
            <a:r>
              <a:rPr lang="ru-RU" sz="2400" dirty="0" err="1" smtClean="0"/>
              <a:t>Окоренение</a:t>
            </a:r>
            <a:r>
              <a:rPr lang="ru-RU" sz="2400" dirty="0" smtClean="0"/>
              <a:t> в условиях искусственного тумана</a:t>
            </a:r>
            <a:endParaRPr lang="ru-RU" sz="2400" dirty="0"/>
          </a:p>
        </p:txBody>
      </p:sp>
      <p:sp>
        <p:nvSpPr>
          <p:cNvPr id="55" name="Стрелка вниз 54"/>
          <p:cNvSpPr/>
          <p:nvPr/>
        </p:nvSpPr>
        <p:spPr>
          <a:xfrm>
            <a:off x="2004573" y="4679518"/>
            <a:ext cx="176652" cy="498452"/>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Стрелка вниз 55"/>
          <p:cNvSpPr/>
          <p:nvPr/>
        </p:nvSpPr>
        <p:spPr>
          <a:xfrm flipH="1">
            <a:off x="1983290" y="3642460"/>
            <a:ext cx="178153" cy="304627"/>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3785743" y="5177970"/>
            <a:ext cx="2932557" cy="707886"/>
          </a:xfrm>
          <a:prstGeom prst="rect">
            <a:avLst/>
          </a:prstGeom>
          <a:solidFill>
            <a:srgbClr val="EAEFF7"/>
          </a:solidFill>
          <a:ln w="19050">
            <a:solidFill>
              <a:srgbClr val="5B9BD5"/>
            </a:solidFill>
          </a:ln>
        </p:spPr>
        <p:txBody>
          <a:bodyPr wrap="square">
            <a:spAutoFit/>
          </a:bodyPr>
          <a:lstStyle/>
          <a:p>
            <a:pPr algn="ctr">
              <a:lnSpc>
                <a:spcPts val="2400"/>
              </a:lnSpc>
            </a:pPr>
            <a:r>
              <a:rPr lang="ru-RU" sz="2400" dirty="0" smtClean="0"/>
              <a:t>2 срок </a:t>
            </a:r>
            <a:r>
              <a:rPr lang="ru-RU" sz="2400" dirty="0" err="1" smtClean="0"/>
              <a:t>доращивание</a:t>
            </a:r>
            <a:r>
              <a:rPr lang="ru-RU" sz="2400" dirty="0" smtClean="0"/>
              <a:t> в открытом грунте</a:t>
            </a:r>
            <a:endParaRPr lang="ru-RU" sz="2400" dirty="0"/>
          </a:p>
        </p:txBody>
      </p:sp>
      <p:sp>
        <p:nvSpPr>
          <p:cNvPr id="21" name="Прямоугольник 20"/>
          <p:cNvSpPr/>
          <p:nvPr/>
        </p:nvSpPr>
        <p:spPr>
          <a:xfrm>
            <a:off x="6984758" y="5187575"/>
            <a:ext cx="2932240" cy="1015663"/>
          </a:xfrm>
          <a:prstGeom prst="rect">
            <a:avLst/>
          </a:prstGeom>
          <a:solidFill>
            <a:srgbClr val="EAEFF7"/>
          </a:solidFill>
          <a:ln w="19050">
            <a:solidFill>
              <a:srgbClr val="5B9BD5"/>
            </a:solidFill>
          </a:ln>
        </p:spPr>
        <p:txBody>
          <a:bodyPr wrap="square">
            <a:spAutoFit/>
          </a:bodyPr>
          <a:lstStyle/>
          <a:p>
            <a:pPr algn="ctr">
              <a:lnSpc>
                <a:spcPts val="2400"/>
              </a:lnSpc>
            </a:pPr>
            <a:r>
              <a:rPr lang="ru-RU" sz="2400" dirty="0" smtClean="0"/>
              <a:t>3-5 сроки </a:t>
            </a:r>
            <a:r>
              <a:rPr lang="ru-RU" sz="2400" dirty="0" err="1" smtClean="0"/>
              <a:t>доращивание</a:t>
            </a:r>
            <a:r>
              <a:rPr lang="ru-RU" sz="2400" dirty="0" smtClean="0"/>
              <a:t> в теплице</a:t>
            </a:r>
            <a:endParaRPr lang="ru-RU" sz="2400" dirty="0"/>
          </a:p>
        </p:txBody>
      </p:sp>
      <p:sp>
        <p:nvSpPr>
          <p:cNvPr id="23" name="Прямоугольник 22"/>
          <p:cNvSpPr/>
          <p:nvPr/>
        </p:nvSpPr>
        <p:spPr>
          <a:xfrm>
            <a:off x="4397342" y="3675946"/>
            <a:ext cx="2320958" cy="712183"/>
          </a:xfrm>
          <a:prstGeom prst="rect">
            <a:avLst/>
          </a:prstGeom>
          <a:solidFill>
            <a:srgbClr val="EAEFF7"/>
          </a:solidFill>
          <a:ln w="19050">
            <a:solidFill>
              <a:srgbClr val="5B9BD5"/>
            </a:solidFill>
          </a:ln>
        </p:spPr>
        <p:txBody>
          <a:bodyPr wrap="square">
            <a:spAutoFit/>
          </a:bodyPr>
          <a:lstStyle/>
          <a:p>
            <a:pPr algn="ctr">
              <a:lnSpc>
                <a:spcPts val="2400"/>
              </a:lnSpc>
            </a:pPr>
            <a:r>
              <a:rPr lang="ru-RU" sz="2400" dirty="0" smtClean="0"/>
              <a:t>Одревесневшие черенки</a:t>
            </a:r>
            <a:endParaRPr lang="ru-RU" sz="2400" dirty="0"/>
          </a:p>
        </p:txBody>
      </p:sp>
      <p:sp>
        <p:nvSpPr>
          <p:cNvPr id="25" name="Прямоугольник 24"/>
          <p:cNvSpPr/>
          <p:nvPr/>
        </p:nvSpPr>
        <p:spPr>
          <a:xfrm>
            <a:off x="7560259" y="3680341"/>
            <a:ext cx="2320958" cy="712183"/>
          </a:xfrm>
          <a:prstGeom prst="rect">
            <a:avLst/>
          </a:prstGeom>
          <a:solidFill>
            <a:srgbClr val="EAEFF7"/>
          </a:solidFill>
          <a:ln w="19050">
            <a:solidFill>
              <a:srgbClr val="5B9BD5"/>
            </a:solidFill>
          </a:ln>
        </p:spPr>
        <p:txBody>
          <a:bodyPr wrap="square">
            <a:spAutoFit/>
          </a:bodyPr>
          <a:lstStyle/>
          <a:p>
            <a:pPr algn="ctr">
              <a:lnSpc>
                <a:spcPts val="2400"/>
              </a:lnSpc>
            </a:pPr>
            <a:r>
              <a:rPr lang="ru-RU" sz="2400" dirty="0" smtClean="0"/>
              <a:t>Открытый </a:t>
            </a:r>
          </a:p>
          <a:p>
            <a:pPr algn="ctr">
              <a:lnSpc>
                <a:spcPts val="2400"/>
              </a:lnSpc>
            </a:pPr>
            <a:r>
              <a:rPr lang="ru-RU" sz="2400" dirty="0" smtClean="0"/>
              <a:t>грунт</a:t>
            </a:r>
            <a:endParaRPr lang="ru-RU" sz="2400" dirty="0"/>
          </a:p>
        </p:txBody>
      </p:sp>
      <p:sp>
        <p:nvSpPr>
          <p:cNvPr id="27" name="Стрелка вниз 26"/>
          <p:cNvSpPr/>
          <p:nvPr/>
        </p:nvSpPr>
        <p:spPr>
          <a:xfrm rot="16200000" flipH="1">
            <a:off x="7050203" y="3634808"/>
            <a:ext cx="178153" cy="841959"/>
          </a:xfrm>
          <a:prstGeom prst="down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TextBox 28"/>
          <p:cNvSpPr txBox="1"/>
          <p:nvPr/>
        </p:nvSpPr>
        <p:spPr>
          <a:xfrm>
            <a:off x="244549" y="6517759"/>
            <a:ext cx="10069033" cy="724173"/>
          </a:xfrm>
          <a:prstGeom prst="rect">
            <a:avLst/>
          </a:prstGeom>
          <a:noFill/>
        </p:spPr>
        <p:txBody>
          <a:bodyPr wrap="square" rtlCol="0">
            <a:spAutoFit/>
          </a:bodyPr>
          <a:lstStyle/>
          <a:p>
            <a:pPr algn="ctr"/>
            <a:r>
              <a:rPr lang="ru-RU" dirty="0" smtClean="0"/>
              <a:t>Ответственные лица и акты аналогичны приведенным в схеме размножения посадочного материала малины</a:t>
            </a:r>
            <a:endParaRPr lang="ru-RU" dirty="0"/>
          </a:p>
        </p:txBody>
      </p:sp>
    </p:spTree>
    <p:extLst>
      <p:ext uri="{BB962C8B-B14F-4D97-AF65-F5344CB8AC3E}">
        <p14:creationId xmlns:p14="http://schemas.microsoft.com/office/powerpoint/2010/main" val="271396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5062" y="402484"/>
            <a:ext cx="9221689" cy="6030214"/>
          </a:xfrm>
        </p:spPr>
        <p:txBody>
          <a:bodyPr>
            <a:normAutofit/>
          </a:bodyPr>
          <a:lstStyle/>
          <a:p>
            <a:pPr algn="just"/>
            <a:r>
              <a:rPr lang="ru-RU" sz="3200" dirty="0" smtClean="0">
                <a:latin typeface="Times New Roman" pitchFamily="18" charset="0"/>
                <a:cs typeface="Times New Roman" pitchFamily="18" charset="0"/>
              </a:rPr>
              <a:t>На основе многолетних исследований по фундаментальным вопросам вегетативного и генеративного размножения плодовых и ягодных растений, с учётом сортовой специфики разработана вся нормативная документация. Национальные и Межгосударственные стандарты, регламентирующие процессы получения посадочного материала высших категорий качества </a:t>
            </a:r>
            <a:endParaRPr lang="ru-RU" sz="32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2" descr="C:\Documents and Settings\Т А\Мои документы\Мои рисунки\стандарты\стандарты.jpg"/>
          <p:cNvPicPr>
            <a:picLocks noChangeAspect="1" noChangeArrowheads="1"/>
          </p:cNvPicPr>
          <p:nvPr/>
        </p:nvPicPr>
        <p:blipFill>
          <a:blip r:embed="rId2" cstate="print">
            <a:lum bright="-40000" contrast="60000"/>
          </a:blip>
          <a:srcRect/>
          <a:stretch>
            <a:fillRect/>
          </a:stretch>
        </p:blipFill>
        <p:spPr bwMode="auto">
          <a:xfrm>
            <a:off x="0" y="0"/>
            <a:ext cx="3175989" cy="4206819"/>
          </a:xfrm>
          <a:prstGeom prst="rect">
            <a:avLst/>
          </a:prstGeom>
          <a:ln>
            <a:noFill/>
          </a:ln>
          <a:effectLst>
            <a:outerShdw blurRad="292100" dist="139700" dir="2700000" algn="tl" rotWithShape="0">
              <a:srgbClr val="333333">
                <a:alpha val="65000"/>
              </a:srgbClr>
            </a:outerShdw>
          </a:effectLst>
        </p:spPr>
      </p:pic>
      <p:pic>
        <p:nvPicPr>
          <p:cNvPr id="10245" name="Picture 5" descr="C:\Documents and Settings\Т А\Рабочий стол\1.jpg"/>
          <p:cNvPicPr>
            <a:picLocks noChangeAspect="1" noChangeArrowheads="1"/>
          </p:cNvPicPr>
          <p:nvPr/>
        </p:nvPicPr>
        <p:blipFill>
          <a:blip r:embed="rId3" cstate="print">
            <a:lum bright="-16000" contrast="32000"/>
          </a:blip>
          <a:srcRect/>
          <a:stretch>
            <a:fillRect/>
          </a:stretch>
        </p:blipFill>
        <p:spPr bwMode="auto">
          <a:xfrm>
            <a:off x="7647616" y="1"/>
            <a:ext cx="3044197" cy="3876084"/>
          </a:xfrm>
          <a:prstGeom prst="rect">
            <a:avLst/>
          </a:prstGeom>
          <a:ln>
            <a:noFill/>
          </a:ln>
          <a:effectLst>
            <a:outerShdw blurRad="292100" dist="139700" dir="2700000" algn="tl" rotWithShape="0">
              <a:srgbClr val="333333">
                <a:alpha val="65000"/>
              </a:srgbClr>
            </a:outerShdw>
          </a:effectLst>
        </p:spPr>
      </p:pic>
      <p:sp>
        <p:nvSpPr>
          <p:cNvPr id="6" name="Прямоугольник с двумя скругленными противолежащими углами 5"/>
          <p:cNvSpPr>
            <a:spLocks noChangeArrowheads="1"/>
          </p:cNvSpPr>
          <p:nvPr/>
        </p:nvSpPr>
        <p:spPr bwMode="auto">
          <a:xfrm>
            <a:off x="3157427" y="552893"/>
            <a:ext cx="4503184" cy="6928036"/>
          </a:xfrm>
          <a:prstGeom prst="rect">
            <a:avLst/>
          </a:prstGeom>
          <a:solidFill>
            <a:schemeClr val="accent2">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lIns="104287" tIns="52144" rIns="104287" bIns="52144" anchor="ctr"/>
          <a:lstStyle/>
          <a:p>
            <a:pPr algn="ctr">
              <a:defRPr/>
            </a:pPr>
            <a:r>
              <a:rPr lang="ru-RU" sz="2400" b="1" u="sng" dirty="0">
                <a:solidFill>
                  <a:schemeClr val="tx1"/>
                </a:solidFill>
                <a:latin typeface="Times New Roman" pitchFamily="18" charset="0"/>
                <a:cs typeface="Times New Roman" pitchFamily="18" charset="0"/>
              </a:rPr>
              <a:t>Нормативная документация: </a:t>
            </a:r>
          </a:p>
          <a:p>
            <a:pPr>
              <a:defRPr/>
            </a:pPr>
            <a:endParaRPr lang="ru-RU" sz="2400" b="1" dirty="0">
              <a:latin typeface="Times New Roman" pitchFamily="18" charset="0"/>
              <a:cs typeface="Times New Roman" pitchFamily="18" charset="0"/>
            </a:endParaRPr>
          </a:p>
          <a:p>
            <a:pPr algn="ctr">
              <a:defRPr/>
            </a:pPr>
            <a:r>
              <a:rPr lang="ru-RU" sz="2400" b="1" dirty="0">
                <a:latin typeface="Times New Roman" pitchFamily="18" charset="0"/>
                <a:cs typeface="Times New Roman" pitchFamily="18" charset="0"/>
              </a:rPr>
              <a:t>Разработаны «</a:t>
            </a:r>
            <a:r>
              <a:rPr lang="ru-RU" sz="2400" dirty="0">
                <a:latin typeface="Times New Roman" pitchFamily="18" charset="0"/>
                <a:cs typeface="Times New Roman" pitchFamily="18" charset="0"/>
              </a:rPr>
              <a:t>Национальные стандарты </a:t>
            </a:r>
            <a:r>
              <a:rPr lang="ru-RU" sz="2400" b="1" dirty="0">
                <a:latin typeface="Times New Roman" pitchFamily="18" charset="0"/>
                <a:cs typeface="Times New Roman" pitchFamily="18" charset="0"/>
              </a:rPr>
              <a:t>Российской Федерации: </a:t>
            </a:r>
          </a:p>
          <a:p>
            <a:pPr algn="ctr">
              <a:defRPr/>
            </a:pPr>
            <a:endParaRPr lang="ru-RU" sz="2400" b="1" dirty="0">
              <a:latin typeface="Times New Roman" pitchFamily="18" charset="0"/>
              <a:cs typeface="Times New Roman" pitchFamily="18" charset="0"/>
            </a:endParaRPr>
          </a:p>
          <a:p>
            <a:pPr algn="ctr">
              <a:defRPr/>
            </a:pPr>
            <a:r>
              <a:rPr lang="ru-RU" sz="2400" b="1" dirty="0">
                <a:latin typeface="Times New Roman" pitchFamily="18" charset="0"/>
                <a:cs typeface="Times New Roman" pitchFamily="18" charset="0"/>
              </a:rPr>
              <a:t>- </a:t>
            </a:r>
            <a:r>
              <a:rPr lang="ru-RU" sz="2400" b="1" dirty="0">
                <a:solidFill>
                  <a:srgbClr val="C00000"/>
                </a:solidFill>
                <a:latin typeface="Times New Roman" pitchFamily="18" charset="0"/>
                <a:cs typeface="Times New Roman" pitchFamily="18" charset="0"/>
              </a:rPr>
              <a:t>ГОСТ Р 53044-2008 </a:t>
            </a:r>
            <a:r>
              <a:rPr lang="ru-RU" sz="2400" b="1" dirty="0">
                <a:latin typeface="Times New Roman" pitchFamily="18" charset="0"/>
                <a:cs typeface="Times New Roman" pitchFamily="18" charset="0"/>
              </a:rPr>
              <a:t>«Материал плодовых и ягодных культур посадочный. Термины и определения»,</a:t>
            </a:r>
          </a:p>
          <a:p>
            <a:pPr algn="ctr">
              <a:buFontTx/>
              <a:buChar char="-"/>
              <a:defRPr/>
            </a:pPr>
            <a:r>
              <a:rPr lang="ru-RU" sz="2400" b="1" dirty="0">
                <a:latin typeface="Times New Roman" pitchFamily="18" charset="0"/>
                <a:cs typeface="Times New Roman" pitchFamily="18" charset="0"/>
              </a:rPr>
              <a:t> </a:t>
            </a:r>
            <a:r>
              <a:rPr lang="ru-RU" sz="2400" b="1" dirty="0">
                <a:solidFill>
                  <a:srgbClr val="C00000"/>
                </a:solidFill>
                <a:latin typeface="Times New Roman" pitchFamily="18" charset="0"/>
                <a:cs typeface="Times New Roman" pitchFamily="18" charset="0"/>
              </a:rPr>
              <a:t>ГОСТ Р 53135-2008 </a:t>
            </a:r>
            <a:r>
              <a:rPr lang="ru-RU" sz="2400" b="1" dirty="0">
                <a:latin typeface="Times New Roman" pitchFamily="18" charset="0"/>
                <a:cs typeface="Times New Roman" pitchFamily="18" charset="0"/>
              </a:rPr>
              <a:t>«Посадочный материал плодовых, ягодных, субтропических, орехоплодных, цитрусовых культур и чая».</a:t>
            </a:r>
          </a:p>
          <a:p>
            <a:pPr algn="ctr">
              <a:buFontTx/>
              <a:buChar char="-"/>
              <a:defRPr/>
            </a:pPr>
            <a:r>
              <a:rPr lang="ru-RU" sz="2400" b="1" dirty="0">
                <a:latin typeface="Times New Roman" pitchFamily="18" charset="0"/>
                <a:cs typeface="Times New Roman" pitchFamily="18" charset="0"/>
              </a:rPr>
              <a:t> </a:t>
            </a:r>
            <a:r>
              <a:rPr lang="ru-RU" sz="2400" b="1" dirty="0">
                <a:solidFill>
                  <a:srgbClr val="C00000"/>
                </a:solidFill>
                <a:latin typeface="Times New Roman" pitchFamily="18" charset="0"/>
                <a:cs typeface="Times New Roman" pitchFamily="18" charset="0"/>
              </a:rPr>
              <a:t>ГОСТ Р 54051-2010 </a:t>
            </a:r>
            <a:r>
              <a:rPr lang="ru-RU" sz="2400" b="1" dirty="0">
                <a:latin typeface="Times New Roman" pitchFamily="18" charset="0"/>
                <a:cs typeface="Times New Roman" pitchFamily="18" charset="0"/>
              </a:rPr>
              <a:t>«Плодовые и ягодные культуры и адаптированные </a:t>
            </a:r>
            <a:r>
              <a:rPr lang="ru-RU" sz="2400" b="1" dirty="0" err="1">
                <a:latin typeface="Times New Roman" pitchFamily="18" charset="0"/>
                <a:cs typeface="Times New Roman" pitchFamily="18" charset="0"/>
              </a:rPr>
              <a:t>микрорастения</a:t>
            </a:r>
            <a:r>
              <a:rPr lang="ru-RU" sz="2400" b="1" dirty="0" smtClean="0">
                <a:latin typeface="Times New Roman" pitchFamily="18" charset="0"/>
                <a:cs typeface="Times New Roman" pitchFamily="18" charset="0"/>
              </a:rPr>
              <a:t>» и др.</a:t>
            </a:r>
            <a:endParaRPr lang="ru-RU" sz="2400" b="1" dirty="0">
              <a:latin typeface="Times New Roman" pitchFamily="18" charset="0"/>
              <a:cs typeface="Times New Roman" pitchFamily="18" charset="0"/>
            </a:endParaRPr>
          </a:p>
          <a:p>
            <a:pPr algn="ctr">
              <a:defRPr/>
            </a:pPr>
            <a:r>
              <a:rPr lang="ru-RU" sz="2400" b="1" dirty="0">
                <a:solidFill>
                  <a:srgbClr val="FFFFFF"/>
                </a:solidFill>
                <a:latin typeface="Times New Roman" pitchFamily="18" charset="0"/>
                <a:cs typeface="Times New Roman" pitchFamily="18" charset="0"/>
              </a:rPr>
              <a:t> </a:t>
            </a:r>
            <a:endParaRPr lang="ru-RU" sz="2400" b="1" i="1" dirty="0">
              <a:solidFill>
                <a:srgbClr val="CC0000"/>
              </a:solidFill>
              <a:latin typeface="Times New Roman" pitchFamily="18" charset="0"/>
              <a:cs typeface="Times New Roman" pitchFamily="18" charset="0"/>
            </a:endParaRPr>
          </a:p>
          <a:p>
            <a:pPr algn="ctr">
              <a:defRPr/>
            </a:pPr>
            <a:endParaRPr lang="ru-RU" sz="1600" dirty="0">
              <a:solidFill>
                <a:srgbClr val="CC0000"/>
              </a:solidFill>
              <a:latin typeface="Constantia" pitchFamily="18" charset="0"/>
            </a:endParaRPr>
          </a:p>
        </p:txBody>
      </p:sp>
      <p:pic>
        <p:nvPicPr>
          <p:cNvPr id="7" name="Picture 2" descr="\\Server\нтиплрид\Т.А\Стандарт.jpg"/>
          <p:cNvPicPr>
            <a:picLocks noChangeAspect="1" noChangeArrowheads="1"/>
          </p:cNvPicPr>
          <p:nvPr/>
        </p:nvPicPr>
        <p:blipFill>
          <a:blip r:embed="rId4" cstate="print"/>
          <a:srcRect l="4417"/>
          <a:stretch>
            <a:fillRect/>
          </a:stretch>
        </p:blipFill>
        <p:spPr bwMode="auto">
          <a:xfrm>
            <a:off x="167059" y="3179614"/>
            <a:ext cx="3090603" cy="4380061"/>
          </a:xfrm>
          <a:prstGeom prst="rect">
            <a:avLst/>
          </a:prstGeom>
          <a:ln>
            <a:noFill/>
          </a:ln>
          <a:effectLst>
            <a:outerShdw blurRad="292100" dist="139700" dir="2700000" algn="tl" rotWithShape="0">
              <a:srgbClr val="333333">
                <a:alpha val="65000"/>
              </a:srgbClr>
            </a:outerShdw>
          </a:effectLst>
        </p:spPr>
      </p:pic>
      <p:pic>
        <p:nvPicPr>
          <p:cNvPr id="10243" name="Содержимое 6" descr="стандарты1.jpg"/>
          <p:cNvPicPr>
            <a:picLocks noChangeAspect="1" noChangeArrowheads="1"/>
          </p:cNvPicPr>
          <p:nvPr/>
        </p:nvPicPr>
        <p:blipFill>
          <a:blip r:embed="rId5" cstate="print">
            <a:lum bright="-32000" contrast="54000"/>
          </a:blip>
          <a:srcRect/>
          <a:stretch>
            <a:fillRect/>
          </a:stretch>
        </p:blipFill>
        <p:spPr bwMode="auto">
          <a:xfrm>
            <a:off x="7532531" y="3303858"/>
            <a:ext cx="3242813" cy="425581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023" y="212651"/>
            <a:ext cx="10524790" cy="7347050"/>
          </a:xfrm>
        </p:spPr>
        <p:txBody>
          <a:bodyPr anchor="t">
            <a:normAutofit fontScale="90000"/>
          </a:bodyPr>
          <a:lstStyle/>
          <a:p>
            <a:r>
              <a:rPr lang="ru-RU" sz="3500" b="1" dirty="0" smtClean="0">
                <a:latin typeface="Times New Roman" pitchFamily="18" charset="0"/>
                <a:cs typeface="Times New Roman" pitchFamily="18" charset="0"/>
              </a:rPr>
              <a:t>Имея всю необходимую нормативную документацию, патенты, сорта и инновационные технологии </a:t>
            </a:r>
            <a:r>
              <a:rPr lang="ru-RU" sz="3500" b="1" dirty="0" err="1" smtClean="0">
                <a:latin typeface="Times New Roman" pitchFamily="18" charset="0"/>
                <a:cs typeface="Times New Roman" pitchFamily="18" charset="0"/>
              </a:rPr>
              <a:t>питомниководы</a:t>
            </a:r>
            <a:r>
              <a:rPr lang="ru-RU" sz="3500" b="1" dirty="0" smtClean="0">
                <a:latin typeface="Times New Roman" pitchFamily="18" charset="0"/>
                <a:cs typeface="Times New Roman" pitchFamily="18" charset="0"/>
              </a:rPr>
              <a:t> её </a:t>
            </a:r>
            <a:r>
              <a:rPr lang="ru-RU" sz="4600" b="1" dirty="0" smtClean="0">
                <a:solidFill>
                  <a:schemeClr val="accent3">
                    <a:lumMod val="75000"/>
                  </a:schemeClr>
                </a:solidFill>
              </a:rPr>
              <a:t/>
            </a:r>
            <a:br>
              <a:rPr lang="ru-RU" sz="4600" b="1" dirty="0" smtClean="0">
                <a:solidFill>
                  <a:schemeClr val="accent3">
                    <a:lumMod val="75000"/>
                  </a:schemeClr>
                </a:solidFill>
              </a:rPr>
            </a:br>
            <a:r>
              <a:rPr lang="ru-RU" sz="6000" b="1" dirty="0" smtClean="0">
                <a:solidFill>
                  <a:srgbClr val="FF0000"/>
                </a:solidFill>
                <a:latin typeface="Times New Roman" pitchFamily="18" charset="0"/>
                <a:cs typeface="Times New Roman" pitchFamily="18" charset="0"/>
              </a:rPr>
              <a:t>практически не используют</a:t>
            </a:r>
            <a:br>
              <a:rPr lang="ru-RU" sz="6000" b="1" dirty="0" smtClean="0">
                <a:solidFill>
                  <a:srgbClr val="FF0000"/>
                </a:solidFill>
                <a:latin typeface="Times New Roman" pitchFamily="18" charset="0"/>
                <a:cs typeface="Times New Roman" pitchFamily="18" charset="0"/>
              </a:rPr>
            </a:br>
            <a:r>
              <a:rPr lang="ru-RU" sz="4600" b="1" dirty="0" smtClean="0">
                <a:solidFill>
                  <a:schemeClr val="accent3">
                    <a:lumMod val="75000"/>
                  </a:schemeClr>
                </a:solidFill>
                <a:latin typeface="Times New Roman" pitchFamily="18" charset="0"/>
                <a:cs typeface="Times New Roman" pitchFamily="18" charset="0"/>
              </a:rPr>
              <a:t> </a:t>
            </a:r>
            <a:r>
              <a:rPr lang="ru-RU" sz="4100" b="1" dirty="0" smtClean="0">
                <a:latin typeface="Times New Roman" pitchFamily="18" charset="0"/>
                <a:cs typeface="Times New Roman" pitchFamily="18" charset="0"/>
              </a:rPr>
              <a:t>по следующим причинам:</a:t>
            </a:r>
            <a:br>
              <a:rPr lang="ru-RU" sz="4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1. Наукоемкая специфика </a:t>
            </a:r>
            <a:r>
              <a:rPr lang="ru-RU" sz="3100" b="1" dirty="0" err="1" smtClean="0">
                <a:latin typeface="Times New Roman" pitchFamily="18" charset="0"/>
                <a:cs typeface="Times New Roman" pitchFamily="18" charset="0"/>
              </a:rPr>
              <a:t>подотрасли</a:t>
            </a:r>
            <a:r>
              <a:rPr lang="ru-RU" sz="3100" b="1" dirty="0" smtClean="0">
                <a:latin typeface="Times New Roman" pitchFamily="18" charset="0"/>
                <a:cs typeface="Times New Roman" pitchFamily="18" charset="0"/>
              </a:rPr>
              <a:t>;</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2. Межведомственная разобщенность;</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3. Недостаточно развитая материальная база </a:t>
            </a:r>
            <a:r>
              <a:rPr lang="ru-RU" sz="3100" b="1" dirty="0" err="1" smtClean="0">
                <a:latin typeface="Times New Roman" pitchFamily="18" charset="0"/>
                <a:cs typeface="Times New Roman" pitchFamily="18" charset="0"/>
              </a:rPr>
              <a:t>питомниководства</a:t>
            </a:r>
            <a:r>
              <a:rPr lang="ru-RU" sz="3100" b="1" dirty="0" smtClean="0">
                <a:latin typeface="Times New Roman" pitchFamily="18" charset="0"/>
                <a:cs typeface="Times New Roman" pitchFamily="18" charset="0"/>
              </a:rPr>
              <a:t> России;</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4. Моральная и материальная недооценка роли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интеллектуальной собственности;</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5. Недоработки в области совершенствования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отечественных технологий производства             </a:t>
            </a:r>
            <a:r>
              <a:rPr lang="ru-RU" sz="3100" b="1" dirty="0" smtClean="0">
                <a:solidFill>
                  <a:srgbClr val="FF0000"/>
                </a:solidFill>
                <a:latin typeface="Times New Roman" pitchFamily="18" charset="0"/>
                <a:cs typeface="Times New Roman" pitchFamily="18" charset="0"/>
              </a:rPr>
              <a:t>сертифицированного</a:t>
            </a:r>
            <a:r>
              <a:rPr lang="ru-RU" sz="3100" b="1" dirty="0" smtClean="0">
                <a:solidFill>
                  <a:srgbClr val="00B0F0"/>
                </a:solidFill>
                <a:latin typeface="Times New Roman" pitchFamily="18" charset="0"/>
                <a:cs typeface="Times New Roman" pitchFamily="18" charset="0"/>
              </a:rPr>
              <a:t> </a:t>
            </a:r>
            <a:r>
              <a:rPr lang="ru-RU" sz="3100" b="1" dirty="0" smtClean="0">
                <a:latin typeface="Times New Roman" pitchFamily="18" charset="0"/>
                <a:cs typeface="Times New Roman" pitchFamily="18" charset="0"/>
              </a:rPr>
              <a:t>посадочного материала плодов и ягод</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6. Результатом является бессистемное производство отечественного посадочного материала и возрастание импорта </a:t>
            </a:r>
            <a:r>
              <a:rPr lang="ru-RU" sz="3100" b="1" dirty="0" err="1" smtClean="0">
                <a:latin typeface="Times New Roman" pitchFamily="18" charset="0"/>
                <a:cs typeface="Times New Roman" pitchFamily="18" charset="0"/>
              </a:rPr>
              <a:t>низкокачесвтенных</a:t>
            </a:r>
            <a:r>
              <a:rPr lang="ru-RU" sz="3100" b="1" dirty="0" smtClean="0">
                <a:latin typeface="Times New Roman" pitchFamily="18" charset="0"/>
                <a:cs typeface="Times New Roman" pitchFamily="18" charset="0"/>
              </a:rPr>
              <a:t> саженцев.   </a:t>
            </a:r>
            <a:r>
              <a:rPr lang="ru-RU" sz="2700" b="1" dirty="0" smtClean="0"/>
              <a:t/>
            </a:r>
            <a:br>
              <a:rPr lang="ru-RU" sz="2700" b="1" dirty="0" smtClean="0"/>
            </a:br>
            <a:r>
              <a:rPr lang="ru-RU" sz="2700" b="1" dirty="0" smtClean="0">
                <a:solidFill>
                  <a:schemeClr val="accent3">
                    <a:lumMod val="50000"/>
                  </a:schemeClr>
                </a:solidFill>
              </a:rPr>
              <a:t/>
            </a:r>
            <a:br>
              <a:rPr lang="ru-RU" sz="2700" b="1" dirty="0" smtClean="0">
                <a:solidFill>
                  <a:schemeClr val="accent3">
                    <a:lumMod val="50000"/>
                  </a:schemeClr>
                </a:solidFill>
              </a:rPr>
            </a:br>
            <a:endParaRPr lang="ru-RU" sz="27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3" name="Picture 7" descr="осты2"/>
          <p:cNvPicPr>
            <a:picLocks noGrp="1" noChangeAspect="1" noChangeArrowheads="1"/>
          </p:cNvPicPr>
          <p:nvPr>
            <p:ph sz="half" idx="1"/>
          </p:nvPr>
        </p:nvPicPr>
        <p:blipFill>
          <a:blip r:embed="rId2" cstate="print"/>
          <a:srcRect/>
          <a:stretch>
            <a:fillRect/>
          </a:stretch>
        </p:blipFill>
        <p:spPr>
          <a:xfrm>
            <a:off x="4011918" y="2721934"/>
            <a:ext cx="3509450" cy="4582633"/>
          </a:xfrm>
          <a:noFill/>
          <a:ln w="28575">
            <a:solidFill>
              <a:schemeClr val="tx1"/>
            </a:solidFill>
          </a:ln>
        </p:spPr>
      </p:pic>
      <p:sp>
        <p:nvSpPr>
          <p:cNvPr id="4" name="Прямоугольник 3"/>
          <p:cNvSpPr/>
          <p:nvPr/>
        </p:nvSpPr>
        <p:spPr>
          <a:xfrm>
            <a:off x="723014" y="318977"/>
            <a:ext cx="8750595" cy="2308324"/>
          </a:xfrm>
          <a:prstGeom prst="rect">
            <a:avLst/>
          </a:prstGeom>
        </p:spPr>
        <p:txBody>
          <a:bodyPr wrap="square">
            <a:spAutoFit/>
          </a:bodyPr>
          <a:lstStyle/>
          <a:p>
            <a:pPr algn="just"/>
            <a:r>
              <a:rPr lang="ru-RU" sz="2400" dirty="0" smtClean="0">
                <a:latin typeface="Times New Roman" pitchFamily="18" charset="0"/>
                <a:cs typeface="Times New Roman" pitchFamily="18" charset="0"/>
              </a:rPr>
              <a:t> С этой целью в ФГБНУ ВСТИСП создана научно обоснованная система ведения </a:t>
            </a:r>
            <a:r>
              <a:rPr lang="ru-RU" sz="2400" dirty="0" err="1" smtClean="0">
                <a:latin typeface="Times New Roman" pitchFamily="18" charset="0"/>
                <a:cs typeface="Times New Roman" pitchFamily="18" charset="0"/>
              </a:rPr>
              <a:t>питомниководства</a:t>
            </a:r>
            <a:r>
              <a:rPr lang="ru-RU" sz="2400" dirty="0" smtClean="0">
                <a:latin typeface="Times New Roman" pitchFamily="18" charset="0"/>
                <a:cs typeface="Times New Roman" pitchFamily="18" charset="0"/>
              </a:rPr>
              <a:t>, опубликованная в 1999 году. В ней приведена схема производства сертифицированного посадочного материала  максимально приближенная к лучшим мировым стандартам,  которая до сих пор не нашла своего применения на практике.</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0"/>
            <a:ext cx="210675" cy="421227"/>
          </a:xfrm>
          <a:prstGeom prst="rect">
            <a:avLst/>
          </a:prstGeom>
          <a:noFill/>
          <a:ln w="9525">
            <a:noFill/>
            <a:miter lim="800000"/>
            <a:headEnd/>
            <a:tailEnd/>
          </a:ln>
          <a:effectLst/>
        </p:spPr>
        <p:txBody>
          <a:bodyPr vert="horz" wrap="none" lIns="104287" tIns="52144" rIns="104287" bIns="52144" numCol="1" anchor="ctr" anchorCtr="0" compatLnSpc="1">
            <a:prstTxWarp prst="textNoShape">
              <a:avLst/>
            </a:prstTxWarp>
            <a:spAutoFit/>
          </a:bodyPr>
          <a:lstStyle/>
          <a:p>
            <a:endParaRPr lang="ru-RU"/>
          </a:p>
        </p:txBody>
      </p:sp>
      <p:graphicFrame>
        <p:nvGraphicFramePr>
          <p:cNvPr id="28673" name="Object 1"/>
          <p:cNvGraphicFramePr>
            <a:graphicFrameLocks noChangeAspect="1"/>
          </p:cNvGraphicFramePr>
          <p:nvPr/>
        </p:nvGraphicFramePr>
        <p:xfrm>
          <a:off x="110250" y="78721"/>
          <a:ext cx="10498071" cy="7386682"/>
        </p:xfrm>
        <a:graphic>
          <a:graphicData uri="http://schemas.openxmlformats.org/presentationml/2006/ole">
            <mc:AlternateContent xmlns:mc="http://schemas.openxmlformats.org/markup-compatibility/2006">
              <mc:Choice xmlns:v="urn:schemas-microsoft-com:vml" Requires="v">
                <p:oleObj spid="_x0000_s1027" name="Слайд" r:id="rId4" imgW="4570530" imgH="3427618" progId="PowerPoint.Slide.12">
                  <p:embed/>
                </p:oleObj>
              </mc:Choice>
              <mc:Fallback>
                <p:oleObj name="Слайд" r:id="rId4" imgW="4570530" imgH="3427618" progId="PowerPoint.Slide.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250" y="78721"/>
                        <a:ext cx="10498071" cy="73866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Италия_стенд.tif"/>
          <p:cNvPicPr>
            <a:picLocks noGrp="1" noChangeAspect="1"/>
          </p:cNvPicPr>
          <p:nvPr>
            <p:ph sz="half" idx="1"/>
          </p:nvPr>
        </p:nvPicPr>
        <p:blipFill>
          <a:blip r:embed="rId2" cstate="print"/>
          <a:stretch>
            <a:fillRect/>
          </a:stretch>
        </p:blipFill>
        <p:spPr>
          <a:xfrm>
            <a:off x="751736" y="1"/>
            <a:ext cx="3631272" cy="7559675"/>
          </a:xfrm>
        </p:spPr>
      </p:pic>
      <p:pic>
        <p:nvPicPr>
          <p:cNvPr id="6" name="Содержимое 5" descr="Россия_стенд.tif"/>
          <p:cNvPicPr>
            <a:picLocks noGrp="1" noChangeAspect="1"/>
          </p:cNvPicPr>
          <p:nvPr>
            <p:ph sz="half" idx="2"/>
          </p:nvPr>
        </p:nvPicPr>
        <p:blipFill>
          <a:blip r:embed="rId3"/>
          <a:stretch>
            <a:fillRect/>
          </a:stretch>
        </p:blipFill>
        <p:spPr>
          <a:xfrm>
            <a:off x="5429437" y="-30378"/>
            <a:ext cx="4510640" cy="7636677"/>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35062" y="606056"/>
            <a:ext cx="9221689" cy="6202902"/>
          </a:xfrm>
        </p:spPr>
        <p:txBody>
          <a:bodyPr/>
          <a:lstStyle/>
          <a:p>
            <a:pPr algn="ctr">
              <a:buNone/>
            </a:pPr>
            <a:r>
              <a:rPr lang="ru-RU" sz="2800" dirty="0" smtClean="0">
                <a:latin typeface="Times New Roman" pitchFamily="18" charset="0"/>
                <a:cs typeface="Times New Roman" pitchFamily="18" charset="0"/>
              </a:rPr>
              <a:t>Для успешного внедрения схемы в настоящее время ФГБНУ ВСТИСП и ФГБУ «</a:t>
            </a:r>
            <a:r>
              <a:rPr lang="ru-RU" sz="2800" dirty="0" err="1" smtClean="0">
                <a:latin typeface="Times New Roman" pitchFamily="18" charset="0"/>
                <a:cs typeface="Times New Roman" pitchFamily="18" charset="0"/>
              </a:rPr>
              <a:t>Россельхозцентр</a:t>
            </a:r>
            <a:r>
              <a:rPr lang="ru-RU" sz="2800" dirty="0" smtClean="0">
                <a:latin typeface="Times New Roman" pitchFamily="18" charset="0"/>
                <a:cs typeface="Times New Roman" pitchFamily="18" charset="0"/>
              </a:rPr>
              <a:t>» подготовлена первая редакция Межгосударственного стандарта </a:t>
            </a:r>
          </a:p>
          <a:p>
            <a:pPr algn="ctr">
              <a:buNone/>
            </a:pPr>
            <a:r>
              <a:rPr lang="ru-RU" sz="2800" b="1" dirty="0" smtClean="0">
                <a:latin typeface="Times New Roman" pitchFamily="18" charset="0"/>
                <a:cs typeface="Times New Roman" pitchFamily="18" charset="0"/>
              </a:rPr>
              <a:t>«МАТЕРИАЛ   ПОСАДОЧНЫЙ    ПЛОДОВЫХ И  ЯГОДНЫХ КУЛЬТУР» Общие технические условия</a:t>
            </a:r>
            <a:endParaRPr lang="ru-RU" sz="2800" dirty="0" smtClean="0">
              <a:latin typeface="Times New Roman" pitchFamily="18" charset="0"/>
              <a:cs typeface="Times New Roman" pitchFamily="18" charset="0"/>
            </a:endParaRPr>
          </a:p>
          <a:p>
            <a:pPr algn="ctr">
              <a:buNone/>
            </a:pPr>
            <a:r>
              <a:rPr lang="en-US" sz="2800" dirty="0" smtClean="0">
                <a:latin typeface="Times New Roman" pitchFamily="18" charset="0"/>
                <a:cs typeface="Times New Roman" pitchFamily="18" charset="0"/>
              </a:rPr>
              <a:t>Planting  material of fruit and berry cultures.</a:t>
            </a:r>
            <a:endParaRPr lang="ru-RU" sz="2800" dirty="0" smtClean="0">
              <a:latin typeface="Times New Roman" pitchFamily="18" charset="0"/>
              <a:cs typeface="Times New Roman" pitchFamily="18" charset="0"/>
            </a:endParaRPr>
          </a:p>
          <a:p>
            <a:pPr algn="ctr">
              <a:buNone/>
            </a:pPr>
            <a:r>
              <a:rPr lang="en-US" sz="2800" dirty="0" smtClean="0">
                <a:latin typeface="Times New Roman" pitchFamily="18" charset="0"/>
                <a:cs typeface="Times New Roman" pitchFamily="18" charset="0"/>
              </a:rPr>
              <a:t>General specifications</a:t>
            </a:r>
            <a:r>
              <a:rPr lang="ru-RU" sz="2800" dirty="0" smtClean="0">
                <a:latin typeface="Times New Roman" pitchFamily="18" charset="0"/>
                <a:cs typeface="Times New Roman" pitchFamily="18" charset="0"/>
              </a:rPr>
              <a:t>,</a:t>
            </a:r>
          </a:p>
          <a:p>
            <a:pPr algn="ctr">
              <a:buNone/>
            </a:pPr>
            <a:r>
              <a:rPr lang="ru-RU" sz="2800" dirty="0" smtClean="0">
                <a:latin typeface="Times New Roman" pitchFamily="18" charset="0"/>
                <a:cs typeface="Times New Roman" pitchFamily="18" charset="0"/>
              </a:rPr>
              <a:t>который максимально приближен к лучшим европейским и мировым стандартам и его первая редакция будет размещена сети </a:t>
            </a:r>
            <a:r>
              <a:rPr lang="en-US" sz="2800" dirty="0" smtClean="0">
                <a:latin typeface="Times New Roman" pitchFamily="18" charset="0"/>
                <a:cs typeface="Times New Roman" pitchFamily="18" charset="0"/>
              </a:rPr>
              <a:t>INTERNET</a:t>
            </a:r>
            <a:r>
              <a:rPr lang="ru-RU" sz="2800" dirty="0" smtClean="0">
                <a:latin typeface="Times New Roman" pitchFamily="18" charset="0"/>
                <a:cs typeface="Times New Roman" pitchFamily="18" charset="0"/>
              </a:rPr>
              <a:t> для обсуждения, в котором примут участие высококвалифицированные специалисты. После принятия стандарта изложенный материал будет использоваться в течение 10 лет.</a:t>
            </a:r>
          </a:p>
          <a:p>
            <a:pPr>
              <a:buNone/>
            </a:pP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84675" y="1023687"/>
            <a:ext cx="9622632" cy="4989036"/>
          </a:xfrm>
        </p:spPr>
        <p:txBody>
          <a:bodyPr>
            <a:normAutofit fontScale="92500"/>
          </a:bodyPr>
          <a:lstStyle/>
          <a:p>
            <a:pPr algn="ctr">
              <a:buNone/>
            </a:pPr>
            <a:r>
              <a:rPr lang="ru-RU" sz="4000" b="1" dirty="0" smtClean="0">
                <a:latin typeface="Times New Roman" pitchFamily="18" charset="0"/>
                <a:cs typeface="Times New Roman" pitchFamily="18" charset="0"/>
              </a:rPr>
              <a:t>Вопросы проверки качества посадочного материала в промышленных питомниках, производящих сертифицированный посадочный материал, упростятся в разы, появится прозрачность в сборе роялти и исчезнет бесцельная бумажная волокита, связанная с оформлением каждой партии посадочного материала, поскольку будут использоваться следующие документы.</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Times New Roman" pitchFamily="18" charset="0"/>
                <a:cs typeface="Times New Roman" pitchFamily="18" charset="0"/>
              </a:rPr>
              <a:t>Сертификаты ЕАЭС</a:t>
            </a:r>
            <a:endParaRPr lang="ru-RU" dirty="0">
              <a:latin typeface="Times New Roman" pitchFamily="18" charset="0"/>
              <a:cs typeface="Times New Roman" pitchFamily="18" charset="0"/>
            </a:endParaRPr>
          </a:p>
        </p:txBody>
      </p:sp>
      <p:pic>
        <p:nvPicPr>
          <p:cNvPr id="5" name="Содержимое 4" descr="аттестат на базисное растение.jpg"/>
          <p:cNvPicPr>
            <a:picLocks noGrp="1" noChangeAspect="1"/>
          </p:cNvPicPr>
          <p:nvPr>
            <p:ph sz="half" idx="1"/>
          </p:nvPr>
        </p:nvPicPr>
        <p:blipFill>
          <a:blip r:embed="rId2" cstate="print"/>
          <a:stretch>
            <a:fillRect/>
          </a:stretch>
        </p:blipFill>
        <p:spPr>
          <a:xfrm>
            <a:off x="97874" y="2204894"/>
            <a:ext cx="3361407" cy="4482493"/>
          </a:xfrm>
          <a:ln cmpd="sng">
            <a:solidFill>
              <a:schemeClr val="tx1"/>
            </a:solidFill>
          </a:ln>
          <a:effectLst>
            <a:outerShdw dist="50800" sx="40000" sy="40000" algn="ctr" rotWithShape="0">
              <a:schemeClr val="bg1">
                <a:lumMod val="50000"/>
              </a:schemeClr>
            </a:outerShdw>
          </a:effectLst>
        </p:spPr>
      </p:pic>
      <p:pic>
        <p:nvPicPr>
          <p:cNvPr id="6" name="Содержимое 5" descr="аттестат на исходное растение.jpg"/>
          <p:cNvPicPr>
            <a:picLocks noGrp="1" noChangeAspect="1"/>
          </p:cNvPicPr>
          <p:nvPr>
            <p:ph sz="half" idx="2"/>
          </p:nvPr>
        </p:nvPicPr>
        <p:blipFill>
          <a:blip r:embed="rId3" cstate="print"/>
          <a:stretch>
            <a:fillRect/>
          </a:stretch>
        </p:blipFill>
        <p:spPr>
          <a:xfrm>
            <a:off x="3591769" y="2237919"/>
            <a:ext cx="3341215" cy="4455564"/>
          </a:xfrm>
          <a:ln cmpd="sng">
            <a:solidFill>
              <a:schemeClr val="bg1">
                <a:lumMod val="50000"/>
              </a:schemeClr>
            </a:solidFill>
          </a:ln>
          <a:effectLst>
            <a:outerShdw blurRad="50800" dist="38100" dir="1440000" sx="1000" sy="1000" rotWithShape="0">
              <a:prstClr val="black"/>
            </a:outerShdw>
          </a:effectLst>
        </p:spPr>
      </p:pic>
      <p:pic>
        <p:nvPicPr>
          <p:cNvPr id="1026" name="Picture 2" descr="C:\Documents and Settings\Павел\Мои документы\БОРИСОВА\сертификация\аттестат на сертифицированное  растение.jpg"/>
          <p:cNvPicPr>
            <a:picLocks noChangeAspect="1" noChangeArrowheads="1"/>
          </p:cNvPicPr>
          <p:nvPr/>
        </p:nvPicPr>
        <p:blipFill>
          <a:blip r:embed="rId4" cstate="print"/>
          <a:srcRect/>
          <a:stretch>
            <a:fillRect/>
          </a:stretch>
        </p:blipFill>
        <p:spPr bwMode="auto">
          <a:xfrm>
            <a:off x="7016514" y="2271156"/>
            <a:ext cx="3316744" cy="4422327"/>
          </a:xfrm>
          <a:prstGeom prst="rect">
            <a:avLst/>
          </a:prstGeom>
          <a:noFill/>
          <a:ln cmpd="sng">
            <a:solidFill>
              <a:schemeClr val="bg1">
                <a:lumMod val="50000"/>
              </a:schemeClr>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DSC_3011.JPG"/>
          <p:cNvPicPr>
            <a:picLocks noGrp="1" noChangeAspect="1"/>
          </p:cNvPicPr>
          <p:nvPr>
            <p:ph idx="1"/>
          </p:nvPr>
        </p:nvPicPr>
        <p:blipFill>
          <a:blip r:embed="rId2" cstate="print"/>
          <a:stretch>
            <a:fillRect/>
          </a:stretch>
        </p:blipFill>
        <p:spPr>
          <a:xfrm>
            <a:off x="0" y="0"/>
            <a:ext cx="10738028" cy="7559675"/>
          </a:xfrm>
        </p:spPr>
      </p:pic>
      <p:sp>
        <p:nvSpPr>
          <p:cNvPr id="3" name="Заголовок 1"/>
          <p:cNvSpPr>
            <a:spLocks noGrp="1"/>
          </p:cNvSpPr>
          <p:nvPr>
            <p:ph type="title"/>
          </p:nvPr>
        </p:nvSpPr>
        <p:spPr>
          <a:xfrm>
            <a:off x="735062" y="402484"/>
            <a:ext cx="9221689" cy="1461188"/>
          </a:xfrm>
        </p:spPr>
        <p:txBody>
          <a:bodyPr/>
          <a:lstStyle/>
          <a:p>
            <a:endParaRPr lang="ru-RU" dirty="0"/>
          </a:p>
        </p:txBody>
      </p:sp>
    </p:spTree>
    <p:extLst>
      <p:ext uri="{BB962C8B-B14F-4D97-AF65-F5344CB8AC3E}">
        <p14:creationId xmlns:p14="http://schemas.microsoft.com/office/powerpoint/2010/main" val="4007393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Рисунок 9"/>
          <p:cNvPicPr>
            <a:picLocks noChangeAspect="1"/>
          </p:cNvPicPr>
          <p:nvPr/>
        </p:nvPicPr>
        <p:blipFill>
          <a:blip r:embed="rId3"/>
          <a:srcRect/>
          <a:stretch>
            <a:fillRect/>
          </a:stretch>
        </p:blipFill>
        <p:spPr bwMode="auto">
          <a:xfrm>
            <a:off x="3742135" y="2047412"/>
            <a:ext cx="5637333" cy="3986329"/>
          </a:xfrm>
          <a:prstGeom prst="rect">
            <a:avLst/>
          </a:prstGeom>
          <a:noFill/>
          <a:ln w="9525">
            <a:noFill/>
            <a:miter lim="800000"/>
            <a:headEnd/>
            <a:tailEnd/>
          </a:ln>
        </p:spPr>
      </p:pic>
      <p:sp>
        <p:nvSpPr>
          <p:cNvPr id="9" name="Прямоугольник 8"/>
          <p:cNvSpPr/>
          <p:nvPr/>
        </p:nvSpPr>
        <p:spPr>
          <a:xfrm>
            <a:off x="-11137" y="2057912"/>
            <a:ext cx="4221630" cy="3958330"/>
          </a:xfrm>
          <a:prstGeom prst="rect">
            <a:avLst/>
          </a:prstGeom>
          <a:solidFill>
            <a:srgbClr val="6A9C23"/>
          </a:solidFill>
          <a:ln>
            <a:noFill/>
          </a:ln>
        </p:spPr>
        <p:style>
          <a:lnRef idx="2">
            <a:schemeClr val="accent1">
              <a:shade val="50000"/>
            </a:schemeClr>
          </a:lnRef>
          <a:fillRef idx="1">
            <a:schemeClr val="accent1"/>
          </a:fillRef>
          <a:effectRef idx="0">
            <a:schemeClr val="accent1"/>
          </a:effectRef>
          <a:fontRef idx="minor">
            <a:schemeClr val="lt1"/>
          </a:fontRef>
        </p:style>
        <p:txBody>
          <a:bodyPr lIns="104287" tIns="52144" rIns="104287" bIns="52144" anchor="ctr"/>
          <a:lstStyle/>
          <a:p>
            <a:pPr algn="ctr">
              <a:defRPr/>
            </a:pPr>
            <a:endParaRPr lang="ru-RU"/>
          </a:p>
        </p:txBody>
      </p:sp>
      <p:sp>
        <p:nvSpPr>
          <p:cNvPr id="39940" name="Заголовок 1"/>
          <p:cNvSpPr>
            <a:spLocks noGrp="1"/>
          </p:cNvSpPr>
          <p:nvPr>
            <p:ph type="title"/>
          </p:nvPr>
        </p:nvSpPr>
        <p:spPr>
          <a:xfrm>
            <a:off x="155922" y="3424603"/>
            <a:ext cx="3200119" cy="958959"/>
          </a:xfrm>
        </p:spPr>
        <p:txBody>
          <a:bodyPr>
            <a:noAutofit/>
          </a:bodyPr>
          <a:lstStyle/>
          <a:p>
            <a:pPr eaLnBrk="1" hangingPunct="1"/>
            <a:r>
              <a:rPr lang="ru-RU" altLang="ru-RU" sz="2800" b="1" dirty="0" smtClean="0">
                <a:solidFill>
                  <a:schemeClr val="bg1"/>
                </a:solidFill>
                <a:latin typeface="Times New Roman" pitchFamily="18" charset="0"/>
                <a:cs typeface="Times New Roman" pitchFamily="18" charset="0"/>
              </a:rPr>
              <a:t>ФГБНУ ВСТИСП </a:t>
            </a:r>
            <a:r>
              <a:rPr lang="ru-RU" altLang="ru-RU" sz="2800" b="1" i="1" dirty="0" smtClean="0">
                <a:solidFill>
                  <a:schemeClr val="bg1"/>
                </a:solidFill>
                <a:latin typeface="Times New Roman" pitchFamily="18" charset="0"/>
                <a:cs typeface="Times New Roman" pitchFamily="18" charset="0"/>
              </a:rPr>
              <a:t/>
            </a:r>
            <a:br>
              <a:rPr lang="ru-RU" altLang="ru-RU" sz="2800" b="1" i="1" dirty="0" smtClean="0">
                <a:solidFill>
                  <a:schemeClr val="bg1"/>
                </a:solidFill>
                <a:latin typeface="Times New Roman" pitchFamily="18" charset="0"/>
                <a:cs typeface="Times New Roman" pitchFamily="18" charset="0"/>
              </a:rPr>
            </a:br>
            <a:r>
              <a:rPr lang="en-US" altLang="ru-RU" sz="2800" b="1" i="1" dirty="0" smtClean="0">
                <a:solidFill>
                  <a:schemeClr val="bg1"/>
                </a:solidFill>
                <a:latin typeface="Times New Roman" pitchFamily="18" charset="0"/>
                <a:cs typeface="Times New Roman" pitchFamily="18" charset="0"/>
              </a:rPr>
              <a:t>Web-site: www.vstisp.org</a:t>
            </a:r>
            <a:br>
              <a:rPr lang="en-US" altLang="ru-RU" sz="2800" b="1" i="1" dirty="0" smtClean="0">
                <a:solidFill>
                  <a:schemeClr val="bg1"/>
                </a:solidFill>
                <a:latin typeface="Times New Roman" pitchFamily="18" charset="0"/>
                <a:cs typeface="Times New Roman" pitchFamily="18" charset="0"/>
              </a:rPr>
            </a:br>
            <a:r>
              <a:rPr lang="en-US" altLang="ru-RU" sz="2800" b="1" i="1" dirty="0" smtClean="0">
                <a:solidFill>
                  <a:schemeClr val="bg1"/>
                </a:solidFill>
                <a:latin typeface="Times New Roman" pitchFamily="18" charset="0"/>
                <a:cs typeface="Times New Roman" pitchFamily="18" charset="0"/>
              </a:rPr>
              <a:t>E-mail: vstisp@vstisp.org</a:t>
            </a:r>
            <a:endParaRPr lang="ru-RU" altLang="ru-RU" sz="2800" b="1" i="1" dirty="0" smtClean="0">
              <a:solidFill>
                <a:schemeClr val="bg1"/>
              </a:solidFill>
              <a:latin typeface="Times New Roman" pitchFamily="18" charset="0"/>
              <a:cs typeface="Times New Roman" pitchFamily="18" charset="0"/>
            </a:endParaRPr>
          </a:p>
        </p:txBody>
      </p:sp>
      <p:sp>
        <p:nvSpPr>
          <p:cNvPr id="39941" name="TextBox 23"/>
          <p:cNvSpPr txBox="1">
            <a:spLocks noChangeArrowheads="1"/>
          </p:cNvSpPr>
          <p:nvPr/>
        </p:nvSpPr>
        <p:spPr bwMode="auto">
          <a:xfrm>
            <a:off x="10045849" y="7092446"/>
            <a:ext cx="497466" cy="351528"/>
          </a:xfrm>
          <a:prstGeom prst="rect">
            <a:avLst/>
          </a:prstGeom>
          <a:noFill/>
          <a:ln w="9525">
            <a:noFill/>
            <a:miter lim="800000"/>
            <a:headEnd/>
            <a:tailEnd/>
          </a:ln>
        </p:spPr>
        <p:txBody>
          <a:bodyPr lIns="104287" tIns="52144" rIns="104287" bIns="52144">
            <a:spAutoFit/>
          </a:bodyPr>
          <a:lstStyle/>
          <a:p>
            <a:pPr algn="r" eaLnBrk="1" hangingPunct="1"/>
            <a:r>
              <a:rPr lang="ru-RU" altLang="ru-RU" sz="1600" dirty="0">
                <a:solidFill>
                  <a:schemeClr val="bg1"/>
                </a:solidFill>
                <a:cs typeface="Arial" charset="0"/>
              </a:rPr>
              <a:t>38</a:t>
            </a:r>
          </a:p>
        </p:txBody>
      </p:sp>
      <p:sp>
        <p:nvSpPr>
          <p:cNvPr id="39942" name="TextBox 2"/>
          <p:cNvSpPr txBox="1">
            <a:spLocks noChangeArrowheads="1"/>
          </p:cNvSpPr>
          <p:nvPr/>
        </p:nvSpPr>
        <p:spPr bwMode="auto">
          <a:xfrm>
            <a:off x="98380" y="1021956"/>
            <a:ext cx="8926550" cy="874748"/>
          </a:xfrm>
          <a:prstGeom prst="rect">
            <a:avLst/>
          </a:prstGeom>
          <a:noFill/>
          <a:ln w="9525">
            <a:noFill/>
            <a:miter lim="800000"/>
            <a:headEnd/>
            <a:tailEnd/>
          </a:ln>
        </p:spPr>
        <p:txBody>
          <a:bodyPr lIns="104287" tIns="52144" rIns="104287" bIns="52144">
            <a:spAutoFit/>
          </a:bodyPr>
          <a:lstStyle/>
          <a:p>
            <a:pPr algn="ctr" eaLnBrk="1" hangingPunct="1"/>
            <a:r>
              <a:rPr lang="ru-RU" altLang="ru-RU" sz="5000" b="1" i="1" dirty="0">
                <a:solidFill>
                  <a:srgbClr val="C00000"/>
                </a:solidFill>
                <a:cs typeface="Arial" charset="0"/>
              </a:rPr>
              <a:t>СПАСИБО ЗА ВНИМАНИЕ!</a:t>
            </a:r>
            <a:endParaRPr lang="ru-RU" altLang="ru-RU" sz="5000" i="1" dirty="0">
              <a:solidFill>
                <a:srgbClr val="C00000"/>
              </a:solidFill>
              <a:cs typeface="Arial" charset="0"/>
            </a:endParaRPr>
          </a:p>
        </p:txBody>
      </p:sp>
    </p:spTree>
    <p:custDataLst>
      <p:tags r:id="rId1"/>
    </p:custDataLst>
  </p:cSld>
  <p:clrMapOvr>
    <a:masterClrMapping/>
  </p:clrMapOvr>
  <p:transition spd="slow" advTm="5154"/>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
</p:tagLst>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2796</TotalTime>
  <Words>1180</Words>
  <Application>Microsoft Office PowerPoint</Application>
  <PresentationFormat>Произвольный</PresentationFormat>
  <Paragraphs>157</Paragraphs>
  <Slides>25</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25</vt:i4>
      </vt:variant>
    </vt:vector>
  </HeadingPairs>
  <TitlesOfParts>
    <vt:vector size="32" baseType="lpstr">
      <vt:lpstr>Arial</vt:lpstr>
      <vt:lpstr>Calibri</vt:lpstr>
      <vt:lpstr>Calibri Light</vt:lpstr>
      <vt:lpstr>Constantia</vt:lpstr>
      <vt:lpstr>Times New Roman</vt:lpstr>
      <vt:lpstr>Тема Office</vt:lpstr>
      <vt:lpstr>Слайд</vt:lpstr>
      <vt:lpstr>   ФЕДЕРАЛЬНОЕ ГОСУДАРСТВЕННОЕ БЮДЖЕТНОЕ НАУЧНОЕ УЧРЕЖДЕНИЕ Всероссийский селекционно-технологический институт садоводства и питомниководства </vt:lpstr>
      <vt:lpstr>Презентация PowerPoint</vt:lpstr>
      <vt:lpstr>Презентация PowerPoint</vt:lpstr>
      <vt:lpstr>Потомство базисных растений (семена, почки, черенки, укорененные отводки клоновых подвоев) тиражируется в питомниках, производящих сертифицированный посадочный материал. В этих питомниках оздоровленные привои необходимо тиражировать  используя  только семенные (для семечковых ) и сертифицированные клоновые подвои.</vt:lpstr>
      <vt:lpstr>Специфика размножения сертифицированного посадочного материала яблони</vt:lpstr>
      <vt:lpstr>Презентация PowerPoint</vt:lpstr>
      <vt:lpstr>Презентация PowerPoint</vt:lpstr>
      <vt:lpstr>В отличии от яблони для груши схема получения сертифицированного посадочного материала упрощается, поскольку многие сорта могут размножаться путем окоренения зеленых черенков в условиях искусственного тумана, что предотвращает процесс инфицирования вирусами. Оздоровленных клоновых подвоев  груши в настоящее время в России нет, но ФГБНУ ВСТИСП выделен гибрид, который будет с успехом использоваться для интенсивного получения семенных подвоев груши (семена груши свободны от вредоносной вирусной инфекции).</vt:lpstr>
      <vt:lpstr>Презентация PowerPoint</vt:lpstr>
      <vt:lpstr>Для косточковых культур, у которых с пыльцой могут передаваться вирусы, актуальным является вопрос создания оздоровленных маточно-семенных садов. В ФГБНУ ВСТИСП получен клоновый подвой ПН (подвой Измайловский), который хорошо размножается методом зеленого черенкования, имеет семена, пригодные в высокотехнологичном производстве свободного от вредоносных вирусов семенного подвоя для вишни и черешни. Данный подвой районирован во всех регионах России.   Схема размножения оздоровленного посадочного материала черешни, черенки которой не обладают ризогенной способностью, аналогична размножению оздоровленного посадочного материала яблони.   Для вишни (черенки многих сортов, как и у груши, обладают ризогенной способностью) схема размножения оздоровленного посадочного материала аналогична размножению оздоровленного посадочного материала груши.</vt:lpstr>
      <vt:lpstr>Для ягодных культур, обладающих более высокой регенерационной активностью различных органов (усы, отводки, корневые и стеблевые черенки и т.д.) схемы размножения являются более упрощенными, по сравнению с плодовыми  культурами.  ФГБНУ ВСТИСП разработаны схемы размножения посадочного материала ягодных культур с указанием ответственных лиц за каждый этап.</vt:lpstr>
      <vt:lpstr>Презентация PowerPoint</vt:lpstr>
      <vt:lpstr>Презентация PowerPoint</vt:lpstr>
      <vt:lpstr>Презентация PowerPoint</vt:lpstr>
      <vt:lpstr>На основе многолетних исследований по фундаментальным вопросам вегетативного и генеративного размножения плодовых и ягодных растений, с учётом сортовой специфики разработана вся нормативная документация. Национальные и Межгосударственные стандарты, регламентирующие процессы получения посадочного материала высших категорий качества </vt:lpstr>
      <vt:lpstr>Презентация PowerPoint</vt:lpstr>
      <vt:lpstr>Имея всю необходимую нормативную документацию, патенты, сорта и инновационные технологии питомниководы её  практически не используют  по следующим причинам: 1. Наукоемкая специфика подотрасли; 2. Межведомственная разобщенность; 3. Недостаточно развитая материальная база питомниководства России; 4. Моральная и материальная недооценка роли      интеллектуальной собственности; 5. Недоработки в области совершенствования         отечественных технологий производства             сертифицированного посадочного материала плодов и ягод 6. Результатом является бессистемное производство отечественного посадочного материала и возрастание импорта низкокачесвтенных саженцев.     </vt:lpstr>
      <vt:lpstr>Презентация PowerPoint</vt:lpstr>
      <vt:lpstr>Презентация PowerPoint</vt:lpstr>
      <vt:lpstr>Презентация PowerPoint</vt:lpstr>
      <vt:lpstr>Презентация PowerPoint</vt:lpstr>
      <vt:lpstr>Презентация PowerPoint</vt:lpstr>
      <vt:lpstr>Сертификаты ЕАЭС</vt:lpstr>
      <vt:lpstr>Презентация PowerPoint</vt:lpstr>
      <vt:lpstr>ФГБНУ ВСТИСП  Web-site: www.vstisp.org E-mail: vstisp@vstisp.org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Татьяна</cp:lastModifiedBy>
  <cp:revision>156</cp:revision>
  <cp:lastPrinted>2020-02-27T06:04:08Z</cp:lastPrinted>
  <dcterms:created xsi:type="dcterms:W3CDTF">2020-02-14T07:41:06Z</dcterms:created>
  <dcterms:modified xsi:type="dcterms:W3CDTF">2020-02-27T06:07:50Z</dcterms:modified>
</cp:coreProperties>
</file>