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742" r:id="rId2"/>
    <p:sldId id="711" r:id="rId3"/>
    <p:sldId id="712" r:id="rId4"/>
    <p:sldId id="713" r:id="rId5"/>
    <p:sldId id="679" r:id="rId6"/>
    <p:sldId id="702" r:id="rId7"/>
    <p:sldId id="701" r:id="rId8"/>
    <p:sldId id="680" r:id="rId9"/>
    <p:sldId id="729" r:id="rId10"/>
    <p:sldId id="726" r:id="rId11"/>
    <p:sldId id="743" r:id="rId12"/>
    <p:sldId id="744" r:id="rId13"/>
    <p:sldId id="727" r:id="rId14"/>
    <p:sldId id="718" r:id="rId15"/>
    <p:sldId id="719" r:id="rId16"/>
    <p:sldId id="720" r:id="rId17"/>
    <p:sldId id="730" r:id="rId18"/>
    <p:sldId id="653" r:id="rId19"/>
    <p:sldId id="733" r:id="rId20"/>
    <p:sldId id="617" r:id="rId21"/>
    <p:sldId id="620" r:id="rId22"/>
    <p:sldId id="736" r:id="rId23"/>
    <p:sldId id="738" r:id="rId24"/>
    <p:sldId id="734" r:id="rId25"/>
    <p:sldId id="677" r:id="rId26"/>
    <p:sldId id="683" r:id="rId27"/>
    <p:sldId id="690" r:id="rId28"/>
    <p:sldId id="692" r:id="rId29"/>
    <p:sldId id="737" r:id="rId30"/>
    <p:sldId id="685" r:id="rId31"/>
    <p:sldId id="684" r:id="rId32"/>
    <p:sldId id="694" r:id="rId33"/>
    <p:sldId id="715" r:id="rId34"/>
    <p:sldId id="674" r:id="rId35"/>
    <p:sldId id="514" r:id="rId36"/>
    <p:sldId id="515" r:id="rId37"/>
    <p:sldId id="739" r:id="rId38"/>
    <p:sldId id="707" r:id="rId39"/>
    <p:sldId id="420" r:id="rId40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6A9C23"/>
    <a:srgbClr val="F38711"/>
    <a:srgbClr val="F2F7B7"/>
    <a:srgbClr val="CD9815"/>
    <a:srgbClr val="FFCC00"/>
    <a:srgbClr val="00823B"/>
    <a:srgbClr val="CDE923"/>
    <a:srgbClr val="339933"/>
    <a:srgbClr val="336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36" autoAdjust="0"/>
    <p:restoredTop sz="85055" autoAdjust="0"/>
  </p:normalViewPr>
  <p:slideViewPr>
    <p:cSldViewPr>
      <p:cViewPr varScale="1">
        <p:scale>
          <a:sx n="95" d="100"/>
          <a:sy n="95" d="100"/>
        </p:scale>
        <p:origin x="217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280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0532C8-BBAF-4D4C-B203-8E659D987E36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7A0155-61FC-4622-B6CA-560D4DBA64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705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43784-76D2-4031-A567-BFEADFA69D7D}" type="datetimeFigureOut">
              <a:rPr lang="ru-RU" smtClean="0"/>
              <a:pPr/>
              <a:t>27.02.2020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3015A-D7D0-4C75-9F77-EF23D0B318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089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3015A-D7D0-4C75-9F77-EF23D0B3189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692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3015A-D7D0-4C75-9F77-EF23D0B3189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725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DC766E-9DC0-41C7-B9AA-8484FF2904E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9AEE91-64F9-4A45-ABAF-A9B0EAA62D8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C3FB97-411F-49EC-904E-5F65E71CE41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2A391A-E0EB-4ACA-9B2A-393C567B487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419818-AAD5-4B9D-AD0F-09042947C7F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EE3C4-0C10-4316-BB15-B36FB6AC1DA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026AEA-1127-429F-AE73-29E25FE4577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A71D6-AFAF-4BB7-B5F0-6999646CD6F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AE944D-8DD5-44EC-8AE8-491F50BAF61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F56A24-B4CD-4019-A93C-29D1B8078EB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98D04-0CDB-45F6-B606-C313D7B3C58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D1B969-3AD3-4161-93FC-36C39A453C6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362A88-E6A3-4555-9AB6-703BB4B3CD7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3CB69-ECE8-4AEF-B982-2BE63C5056B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5A481-2443-4623-BACE-0458552219E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7601AF-BF0C-49DA-B70D-0DA9EDA32F7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255F9-0A5D-4E07-8DEB-580DE1AF78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434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F0E78B6-FB24-4FCA-824A-7548AD8B1B5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Содержимое 11" descr="Рисунок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969918"/>
            <a:ext cx="8001056" cy="5888082"/>
          </a:xfrm>
        </p:spPr>
      </p:pic>
      <p:sp useBgFill="1">
        <p:nvSpPr>
          <p:cNvPr id="4" name="Заголовок 3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2808742"/>
            <a:ext cx="8001024" cy="3046988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dirty="0" smtClean="0"/>
              <a:t>Роль полевых </a:t>
            </a:r>
            <a:r>
              <a:rPr lang="ru-RU" sz="3200" dirty="0" err="1" smtClean="0"/>
              <a:t>репозиториев</a:t>
            </a:r>
            <a:r>
              <a:rPr lang="ru-RU" sz="3200" dirty="0" smtClean="0"/>
              <a:t> плодовых, ягодных культур и подвоев в инновационном развитии отечественного садоводства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403648" y="4571761"/>
            <a:ext cx="763284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altLang="ru-RU" b="1" dirty="0" smtClean="0"/>
          </a:p>
          <a:p>
            <a:r>
              <a:rPr lang="ru-RU" altLang="ru-RU" b="1" dirty="0" smtClean="0"/>
              <a:t>И. М. Куликов, доктор экономических наук, академик РАН</a:t>
            </a:r>
          </a:p>
          <a:p>
            <a:r>
              <a:rPr lang="ru-RU" altLang="ru-RU" b="1" dirty="0" smtClean="0"/>
              <a:t>А. А. Борисова, доктор сельскохозяйственных наук</a:t>
            </a:r>
          </a:p>
          <a:p>
            <a:r>
              <a:rPr lang="ru-RU" altLang="ru-RU" b="1" dirty="0" smtClean="0"/>
              <a:t>Т. А. Тумаева, канд. сельскохозяйственных наук</a:t>
            </a:r>
          </a:p>
          <a:p>
            <a:endParaRPr lang="ru-RU" altLang="ru-RU" b="1" dirty="0"/>
          </a:p>
        </p:txBody>
      </p:sp>
      <p:sp useBgFill="1">
        <p:nvSpPr>
          <p:cNvPr id="9" name="Прямоугольник 8"/>
          <p:cNvSpPr/>
          <p:nvPr/>
        </p:nvSpPr>
        <p:spPr>
          <a:xfrm>
            <a:off x="0" y="518678"/>
            <a:ext cx="80010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ФЕДЕРАЛЬНОЕ ГОСУДАРСТВЕННОЕ БЮДЖЕТНОЕ НАУЧНОЕ УЧРЕЖДЕНИЕ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 useBgFill="1">
        <p:nvSpPr>
          <p:cNvPr id="10" name="Прямоугольник 9"/>
          <p:cNvSpPr/>
          <p:nvPr/>
        </p:nvSpPr>
        <p:spPr>
          <a:xfrm>
            <a:off x="142844" y="785794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Всероссийский селекционно-технологический институт садоводства и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питомниководства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7786742" cy="5268931"/>
          </a:xfrm>
        </p:spPr>
        <p:txBody>
          <a:bodyPr/>
          <a:lstStyle/>
          <a:p>
            <a:pPr algn="just">
              <a:buNone/>
            </a:pPr>
            <a:r>
              <a:rPr lang="ru-RU" sz="2000" dirty="0" smtClean="0"/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 исполнение Указа Президента Российской Федерации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 21 июля 2016 г. № 350 «О мерах по реализации государственной научно-технической политики в интересах развития сельского хозяйства» и Федеральной научно-технической программы развития сельского хозяйства на 2017-2025 годы, утвержденной постановлением Правительства Российской Федерации 25 августа 2017 года № 996, советом по реализации Федеральной научно-технической программы развития сельского хозяйства на 2017-2025 годы принято решение о разработке проекта подпрограммы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«Развитие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питомниководства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и садоводства в Российской Федерации».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7472386" cy="5411807"/>
          </a:xfrm>
        </p:spPr>
        <p:txBody>
          <a:bodyPr/>
          <a:lstStyle/>
          <a:p>
            <a:pPr algn="just">
              <a:buNone/>
            </a:pPr>
            <a:r>
              <a:rPr lang="ru-RU" sz="2000" dirty="0" smtClean="0"/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Подпрограмма «Развитие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питомниководства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садоводства в Российской Федерации» направлена на СОВЕРШЕНСТВОВАНИЕ И ВНЕДРЕНИЕ НАУЧНО ОБОСНОВАННОЙ СИСТЕМЫ ВЕДЕНИЯ ПИТОМНИКОВОДСТВА, КОТОРАЯ БУДЕТ ЯВЛЯТЬСЯ БАЗОЙ ДЛЯ ИНТЕНСИФИКАЦИИ ВСЕЙ ПОДОТРАСЛИ САДОВОДСТВА. 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Научно-обоснованная система ведения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питомниководства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предусматривает создание высокотехнологичных и конкурентоспособных отечественных разработок, обеспечивающих увеличение производства свободного от вредоносных вирусов посадочного материала плодовых  ягодных растений на основе выполнения проектов, включающих элементы комплексного научно-технического проекта полного цикла с целью сокращения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импортозависимости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обеспечения продовольственной безопасности Российской Федерации.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7329510" cy="4714908"/>
          </a:xfrm>
        </p:spPr>
        <p:txBody>
          <a:bodyPr/>
          <a:lstStyle/>
          <a:p>
            <a:pPr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современном производстве посадочного материала семечковых культур, в том числе яблони, преобладают сорта иностранной селекции: Гала,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Айдаред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Голден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Делишес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Спартан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Гренни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Смит, Флорина,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Делишес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Лобо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Лигол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и др.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7499176" cy="5554683"/>
          </a:xfrm>
        </p:spPr>
        <p:txBody>
          <a:bodyPr/>
          <a:lstStyle/>
          <a:p>
            <a:pPr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 связи с усилением внимания мировой общественности к здоровому образу жизни значение роли  фруктов в сбалансированном питании трудно переоценить и оценка биохимических показателей импортных плодов свидетельствует о высокой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пестицидной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нагрузке в процессе их производства и низкой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актиоксидантной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активности.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7786742" cy="5697559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/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Сравнительное изучение содержания важнейших биологически активных веществ основной культуры – яблони (отечественных сортов и  селекции ФГБНУ ВСТИСП с широко известными в мире коммерческими сортами) показало, что содержание растворимых сухих веществ, органических кислот и  антиоксидантов в плодах яблони селекции ФГБНУ ВСТИСП (гибрид №1, Маяк Загорья, Подарок Графскому, Марат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Бусурин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Легенда) выше, чем у импортных сортов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Голден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Делишес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Грени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Смит) на 3-5%.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001024" cy="939784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Сравнительная оценка биохимического состава отечественных и импортных плодов яблони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71472" y="1428737"/>
          <a:ext cx="7715303" cy="3663372"/>
        </p:xfrm>
        <a:graphic>
          <a:graphicData uri="http://schemas.openxmlformats.org/drawingml/2006/table">
            <a:tbl>
              <a:tblPr/>
              <a:tblGrid>
                <a:gridCol w="1953135"/>
                <a:gridCol w="1410299"/>
                <a:gridCol w="1450111"/>
                <a:gridCol w="1450879"/>
                <a:gridCol w="1450879"/>
              </a:tblGrid>
              <a:tr h="8005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Вид анализа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latin typeface="Calibri"/>
                          <a:ea typeface="Times New Roman"/>
                          <a:cs typeface="Times New Roman"/>
                        </a:rPr>
                        <a:t>Образцы плодов яблони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9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Антоновка обыкновенная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Гибрид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ФГБНУ ВСТИСП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Calibri"/>
                          <a:ea typeface="Times New Roman"/>
                          <a:cs typeface="Times New Roman"/>
                        </a:rPr>
                        <a:t>Сорт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Calibri"/>
                          <a:ea typeface="Times New Roman"/>
                          <a:cs typeface="Times New Roman"/>
                        </a:rPr>
                        <a:t>ФГБНУ ВСТИСП Маяк Загорья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Calibri"/>
                          <a:ea typeface="Times New Roman"/>
                          <a:cs typeface="Times New Roman"/>
                        </a:rPr>
                        <a:t>Гренни</a:t>
                      </a:r>
                      <a:r>
                        <a:rPr lang="ru-RU" sz="1800" b="1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Смит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</a:tr>
              <a:tr h="80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latin typeface="Calibri"/>
                          <a:ea typeface="Times New Roman"/>
                          <a:cs typeface="Times New Roman"/>
                        </a:rPr>
                        <a:t>Сухие вещества, %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latin typeface="Calibri"/>
                          <a:ea typeface="Times New Roman"/>
                          <a:cs typeface="Times New Roman"/>
                        </a:rPr>
                        <a:t>12,62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15,21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12,03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latin typeface="Calibri"/>
                          <a:ea typeface="Times New Roman"/>
                          <a:cs typeface="Times New Roman"/>
                        </a:rPr>
                        <a:t>11,89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80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latin typeface="Calibri"/>
                          <a:ea typeface="Times New Roman"/>
                          <a:cs typeface="Times New Roman"/>
                        </a:rPr>
                        <a:t>АК, мг/100 г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latin typeface="Calibri"/>
                          <a:ea typeface="Times New Roman"/>
                          <a:cs typeface="Times New Roman"/>
                        </a:rPr>
                        <a:t>9,87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latin typeface="Calibri"/>
                          <a:ea typeface="Times New Roman"/>
                          <a:cs typeface="Times New Roman"/>
                        </a:rPr>
                        <a:t>9,96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9,51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Calibri"/>
                          <a:ea typeface="Times New Roman"/>
                          <a:cs typeface="Times New Roman"/>
                        </a:rPr>
                        <a:t>8,55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5143512"/>
            <a:ext cx="88582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плодах гибрида  селекции ФГБНУ ВСТИСП: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Si  - 0,32, P – 15,91,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Na – 0,17, Fe – 0,07,  Se – 0,105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что значительно превосходит все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прооанализированные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плоды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плодах сорта Маяк Загорья: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0,87,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Cr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- 0,04,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0,15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Вышеназванные сорта, по сравнению с импортными, для получения товарных плодов не нуждаются 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пестицидной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нагрузке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143116"/>
            <a:ext cx="9144000" cy="450059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008080"/>
                </a:solidFill>
              </a:rPr>
              <a:t>	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Плодовые культуры: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яблоня – 424, груша – 153, айва -  19, вишня  -  96,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слива – 122, алыча -  25, черешня – 78, персик -  57,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абрикос  -  65;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клоновые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подвои: семечковых – 55, косточковых – 35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/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/>
              <a:t>	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Ягодные культуры: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малина – 86, земляника – 100, смородина чёрная – 190,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смородина красная – 41, смородина белая – 10,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крыжовник – 48, жимолость – 115,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другие ягодные культуры – 277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	     </a:t>
            </a:r>
            <a:r>
              <a:rPr lang="ru-RU" sz="2400" b="1" dirty="0" smtClean="0">
                <a:solidFill>
                  <a:schemeClr val="accent2"/>
                </a:solidFill>
              </a:rPr>
              <a:t/>
            </a:r>
            <a:br>
              <a:rPr lang="ru-RU" sz="2400" b="1" dirty="0" smtClean="0">
                <a:solidFill>
                  <a:schemeClr val="accent2"/>
                </a:solidFill>
              </a:rPr>
            </a:br>
            <a:r>
              <a:rPr lang="ru-RU" sz="2400" b="1" dirty="0" smtClean="0">
                <a:solidFill>
                  <a:schemeClr val="accent2"/>
                </a:solidFill>
              </a:rPr>
              <a:t/>
            </a:r>
            <a:br>
              <a:rPr lang="ru-RU" sz="2400" b="1" dirty="0" smtClean="0">
                <a:solidFill>
                  <a:schemeClr val="accent2"/>
                </a:solidFill>
              </a:rPr>
            </a:br>
            <a:endParaRPr lang="ru-RU" sz="2400" b="1" dirty="0" smtClean="0">
              <a:solidFill>
                <a:schemeClr val="accent2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001024" cy="2214554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Россия обладает огромным и малоизученным генетическим богатством.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Госреестре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селекционных достижений по состоянию на 2019 г. зарегистрировано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1996  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сортов плодовых и ягодных культур: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143116"/>
            <a:ext cx="9144000" cy="450059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008080"/>
                </a:solidFill>
              </a:rPr>
              <a:t>	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	     </a:t>
            </a:r>
            <a:r>
              <a:rPr lang="ru-RU" sz="2400" b="1" dirty="0" smtClean="0">
                <a:solidFill>
                  <a:schemeClr val="accent2"/>
                </a:solidFill>
              </a:rPr>
              <a:t/>
            </a:r>
            <a:br>
              <a:rPr lang="ru-RU" sz="2400" b="1" dirty="0" smtClean="0">
                <a:solidFill>
                  <a:schemeClr val="accent2"/>
                </a:solidFill>
              </a:rPr>
            </a:br>
            <a:r>
              <a:rPr lang="ru-RU" sz="2400" b="1" dirty="0" smtClean="0">
                <a:solidFill>
                  <a:schemeClr val="accent2"/>
                </a:solidFill>
              </a:rPr>
              <a:t/>
            </a:r>
            <a:br>
              <a:rPr lang="ru-RU" sz="2400" b="1" dirty="0" smtClean="0">
                <a:solidFill>
                  <a:schemeClr val="accent2"/>
                </a:solidFill>
              </a:rPr>
            </a:br>
            <a:endParaRPr lang="ru-RU" sz="2400" b="1" dirty="0" smtClean="0">
              <a:solidFill>
                <a:schemeClr val="accent2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5728"/>
            <a:ext cx="8001024" cy="6072230"/>
          </a:xfrm>
        </p:spPr>
        <p:txBody>
          <a:bodyPr/>
          <a:lstStyle/>
          <a:p>
            <a:pPr algn="l" eaLnBrk="1" hangingPunct="1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Подавляющее большинство сортов из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Госреестра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(более 85%) отечественной селекции.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Их конкурентное преимущество: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- высокая зимостойкость;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- эффективность реализации потенциала  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продуктивности в различных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почвенно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      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климатических условиях;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-  богатый биохимический состав плодов.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В то же время отечественные сорта крайне слабо изучены из-за недоработок научных учреждений, передающих на испытание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неоздоровленные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растения, устаревшей методики самих  испытаний и слабой материальной базы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госсортоучастков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7615262" cy="555468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Многие ценные сорта плодовых и ягодных культур недооценены в следствие инфицированности вредоносными вирусами посадочного материала, недоработок с формированием кроны растений в питомнике и саду , отсутствия современного биохимического анализа плодов и ягод.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15262" cy="5654692"/>
          </a:xfrm>
        </p:spPr>
        <p:txBody>
          <a:bodyPr/>
          <a:lstStyle/>
          <a:p>
            <a:pPr algn="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Примером важности сохранения генофонда в стабильном состоянии является недооцененный в производстве отечественный  сорт груши Ноябрьская.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500043"/>
            <a:ext cx="57864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Сорт решает успех дела!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(И. В.Мичурин)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с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1506" y="2204864"/>
            <a:ext cx="2782631" cy="4277397"/>
          </a:xfrm>
        </p:spPr>
      </p:pic>
      <p:sp>
        <p:nvSpPr>
          <p:cNvPr id="921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-142900"/>
            <a:ext cx="8001024" cy="2071702"/>
          </a:xfrm>
        </p:spPr>
        <p:txBody>
          <a:bodyPr/>
          <a:lstStyle/>
          <a:p>
            <a:pPr algn="just" eaLnBrk="1" hangingPunct="1"/>
            <a:r>
              <a:rPr lang="ru-RU" sz="2600" b="1" dirty="0" smtClean="0">
                <a:solidFill>
                  <a:schemeClr val="tx1"/>
                </a:solidFill>
              </a:rPr>
              <a:t/>
            </a:r>
            <a:br>
              <a:rPr lang="ru-RU" sz="26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Отечественный сорт груши Ноябрьская 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(введен в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Госреестр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1974 г.) до настоящего времени  используется в интенсивных садах Европы, потому что огромный потенциал раскрылся после освобождения посадочного материала от вредоносных вирусов и применения инновационных технологий формировки кроны в питомнике и  в промышленных насаждениях интенсивного типа.</a:t>
            </a:r>
          </a:p>
        </p:txBody>
      </p:sp>
      <p:pic>
        <p:nvPicPr>
          <p:cNvPr id="9220" name="Picture 4" descr="с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32039" y="2196624"/>
            <a:ext cx="2387923" cy="4304210"/>
          </a:xfrm>
        </p:spPr>
      </p:pic>
    </p:spTree>
    <p:extLst>
      <p:ext uri="{BB962C8B-B14F-4D97-AF65-F5344CB8AC3E}">
        <p14:creationId xmlns:p14="http://schemas.microsoft.com/office/powerpoint/2010/main" val="1970170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14621"/>
            <a:ext cx="7615262" cy="271464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ФГБНУ ВСТИСП имеет все возможности для производства и испытания новых сортов и гибридов на инновационной основе, в соответствии со следующей схемой.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9613" y="2627229"/>
            <a:ext cx="4014937" cy="2780907"/>
          </a:xfrm>
          <a:prstGeom prst="rect">
            <a:avLst/>
          </a:prstGeom>
          <a:solidFill>
            <a:srgbClr val="5B9BD5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157806" tIns="157806" rIns="157806" bIns="157806" rtlCol="0">
            <a:spAutoFit/>
          </a:bodyPr>
          <a:lstStyle/>
          <a:p>
            <a:pPr algn="just" defTabSz="627685"/>
            <a:r>
              <a:rPr lang="ru-RU" sz="1600" dirty="0" smtClean="0">
                <a:solidFill>
                  <a:schemeClr val="bg1"/>
                </a:solidFill>
              </a:rPr>
              <a:t>1</a:t>
            </a:r>
            <a:r>
              <a:rPr lang="ru-RU" sz="1600" dirty="0">
                <a:solidFill>
                  <a:schemeClr val="bg1"/>
                </a:solidFill>
              </a:rPr>
              <a:t>. Отбор по помологическим признакам отдельных растений каждого сорта</a:t>
            </a:r>
          </a:p>
          <a:p>
            <a:pPr algn="just" defTabSz="627685"/>
            <a:r>
              <a:rPr lang="ru-RU" sz="1600" dirty="0">
                <a:solidFill>
                  <a:schemeClr val="bg1"/>
                </a:solidFill>
              </a:rPr>
              <a:t>2. Индивидуальная оценка отобранных растений на типичность сортовых признаков, урожайность, энергию роста и зараженность вредными </a:t>
            </a:r>
            <a:r>
              <a:rPr lang="ru-RU" sz="1600" dirty="0" smtClean="0">
                <a:solidFill>
                  <a:schemeClr val="bg1"/>
                </a:solidFill>
              </a:rPr>
              <a:t>организмами, включая тестирование на вирусы методами ИФА, ПЦР на индикаторах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613" y="850912"/>
            <a:ext cx="4014937" cy="1358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80165" tIns="40083" rIns="80165" bIns="40083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Акты</a:t>
            </a:r>
          </a:p>
          <a:p>
            <a:r>
              <a:rPr lang="ru-RU" sz="1200" dirty="0" smtClean="0"/>
              <a:t>Журнал </a:t>
            </a:r>
            <a:r>
              <a:rPr lang="ru-RU" sz="1200" dirty="0"/>
              <a:t>отбора </a:t>
            </a:r>
            <a:r>
              <a:rPr lang="ru-RU" sz="1200" dirty="0" smtClean="0"/>
              <a:t>растений</a:t>
            </a:r>
          </a:p>
          <a:p>
            <a:r>
              <a:rPr lang="ru-RU" sz="1200" dirty="0"/>
              <a:t>План посадок с указанием выделенных растений</a:t>
            </a:r>
          </a:p>
          <a:p>
            <a:pPr>
              <a:spcAft>
                <a:spcPts val="526"/>
              </a:spcAft>
            </a:pPr>
            <a:r>
              <a:rPr lang="ru-RU" sz="1200" dirty="0"/>
              <a:t>Акт </a:t>
            </a:r>
            <a:r>
              <a:rPr lang="ru-RU" sz="1200" dirty="0" smtClean="0"/>
              <a:t>апробации</a:t>
            </a:r>
          </a:p>
          <a:p>
            <a:r>
              <a:rPr lang="ru-RU" sz="1200" b="1" dirty="0">
                <a:solidFill>
                  <a:srgbClr val="C00000"/>
                </a:solidFill>
              </a:rPr>
              <a:t>Акт </a:t>
            </a:r>
            <a:r>
              <a:rPr lang="ru-RU" sz="1200" b="1" dirty="0" smtClean="0">
                <a:solidFill>
                  <a:srgbClr val="C00000"/>
                </a:solidFill>
              </a:rPr>
              <a:t>вирусологической, энтомологической </a:t>
            </a:r>
            <a:r>
              <a:rPr lang="ru-RU" sz="1200" b="1" dirty="0">
                <a:solidFill>
                  <a:srgbClr val="C00000"/>
                </a:solidFill>
              </a:rPr>
              <a:t>и фитопатологической </a:t>
            </a:r>
            <a:r>
              <a:rPr lang="ru-RU" sz="1200" b="1" dirty="0" smtClean="0">
                <a:solidFill>
                  <a:srgbClr val="C00000"/>
                </a:solidFill>
              </a:rPr>
              <a:t>оценки</a:t>
            </a:r>
            <a:r>
              <a:rPr lang="en-US" sz="1200" b="1" dirty="0" smtClean="0">
                <a:solidFill>
                  <a:srgbClr val="C00000"/>
                </a:solidFill>
              </a:rPr>
              <a:t>*</a:t>
            </a:r>
            <a:endParaRPr lang="ru-RU" sz="1200" b="1" dirty="0" smtClean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9613" y="5400489"/>
            <a:ext cx="4031061" cy="1481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80165" tIns="40083" rIns="80165" bIns="40083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</a:rPr>
              <a:t>Ф.И.О. ответственных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en-US" sz="1400" dirty="0" smtClean="0"/>
              <a:t>C</a:t>
            </a:r>
            <a:r>
              <a:rPr lang="ru-RU" sz="1400" dirty="0" err="1"/>
              <a:t>елекционеры-апробаторы</a:t>
            </a:r>
            <a:r>
              <a:rPr lang="ru-RU" sz="1400" dirty="0"/>
              <a:t> в соответствии с перечнем; молекулярные биологи Князева, Янковская, Афанасьев;  </a:t>
            </a:r>
            <a:r>
              <a:rPr lang="ru-RU" sz="1400" dirty="0" err="1"/>
              <a:t>питомниководы</a:t>
            </a:r>
            <a:r>
              <a:rPr lang="ru-RU" sz="1400" dirty="0"/>
              <a:t> </a:t>
            </a:r>
            <a:r>
              <a:rPr lang="ru-RU" sz="1400" dirty="0" smtClean="0"/>
              <a:t>Борисова</a:t>
            </a:r>
            <a:endParaRPr lang="en-US" sz="1400" dirty="0" smtClean="0"/>
          </a:p>
          <a:p>
            <a:pPr>
              <a:spcBef>
                <a:spcPts val="526"/>
              </a:spcBef>
            </a:pPr>
            <a:r>
              <a:rPr lang="en-US" sz="1400" dirty="0" smtClean="0">
                <a:solidFill>
                  <a:srgbClr val="C00000"/>
                </a:solidFill>
              </a:rPr>
              <a:t>*</a:t>
            </a:r>
            <a:r>
              <a:rPr lang="ru-RU" sz="1400" dirty="0" err="1" smtClean="0">
                <a:solidFill>
                  <a:srgbClr val="C00000"/>
                </a:solidFill>
              </a:rPr>
              <a:t>Зейналов</a:t>
            </a:r>
            <a:r>
              <a:rPr lang="ru-RU" sz="1400" dirty="0">
                <a:solidFill>
                  <a:srgbClr val="C00000"/>
                </a:solidFill>
              </a:rPr>
              <a:t>, Головин, </a:t>
            </a:r>
            <a:r>
              <a:rPr lang="ru-RU" sz="1400" dirty="0" err="1" smtClean="0">
                <a:solidFill>
                  <a:srgbClr val="C00000"/>
                </a:solidFill>
              </a:rPr>
              <a:t>Упадышев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8926" y="5400488"/>
            <a:ext cx="3626823" cy="5426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80165" tIns="40083" rIns="80165" bIns="40083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</a:rPr>
              <a:t>Ф.И.О. ответственных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r>
              <a:rPr lang="ru-RU" sz="1400" dirty="0" err="1"/>
              <a:t>Упадышев</a:t>
            </a:r>
            <a:r>
              <a:rPr lang="ru-RU" sz="1400" dirty="0"/>
              <a:t>, </a:t>
            </a:r>
            <a:r>
              <a:rPr lang="ru-RU" sz="1400" dirty="0" smtClean="0"/>
              <a:t>Борисова, </a:t>
            </a:r>
            <a:r>
              <a:rPr lang="ru-RU" sz="1400" dirty="0" err="1" smtClean="0"/>
              <a:t>Бурменко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4878926" y="2922834"/>
            <a:ext cx="3626824" cy="1767809"/>
          </a:xfrm>
          <a:prstGeom prst="rect">
            <a:avLst/>
          </a:prstGeom>
          <a:solidFill>
            <a:srgbClr val="5B9BD5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157806" tIns="157806" rIns="157806" bIns="157806" rtlCol="0">
            <a:spAutoFit/>
          </a:bodyPr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just">
              <a:spcAft>
                <a:spcPts val="526"/>
              </a:spcAft>
            </a:pPr>
            <a:r>
              <a:rPr lang="ru-RU" dirty="0" smtClean="0">
                <a:solidFill>
                  <a:schemeClr val="bg1"/>
                </a:solidFill>
              </a:rPr>
              <a:t>3</a:t>
            </a:r>
            <a:r>
              <a:rPr lang="ru-RU" dirty="0">
                <a:solidFill>
                  <a:schemeClr val="bg1"/>
                </a:solidFill>
              </a:rPr>
              <a:t>. Выделение </a:t>
            </a:r>
            <a:r>
              <a:rPr lang="ru-RU" dirty="0" err="1">
                <a:solidFill>
                  <a:schemeClr val="bg1"/>
                </a:solidFill>
              </a:rPr>
              <a:t>сортообразца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– </a:t>
            </a:r>
            <a:r>
              <a:rPr lang="ru-RU" dirty="0">
                <a:solidFill>
                  <a:schemeClr val="bg1"/>
                </a:solidFill>
              </a:rPr>
              <a:t>растения категории </a:t>
            </a:r>
            <a:r>
              <a:rPr lang="ru-RU" dirty="0" smtClean="0">
                <a:solidFill>
                  <a:schemeClr val="bg1"/>
                </a:solidFill>
              </a:rPr>
              <a:t>«кандидат </a:t>
            </a:r>
            <a:r>
              <a:rPr lang="ru-RU" dirty="0">
                <a:solidFill>
                  <a:schemeClr val="bg1"/>
                </a:solidFill>
              </a:rPr>
              <a:t>в исходное </a:t>
            </a:r>
            <a:r>
              <a:rPr lang="ru-RU" dirty="0" smtClean="0">
                <a:solidFill>
                  <a:schemeClr val="bg1"/>
                </a:solidFill>
              </a:rPr>
              <a:t>растение»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8926" y="1507055"/>
            <a:ext cx="3626823" cy="696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80165" tIns="40083" rIns="80165" bIns="40083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Акты</a:t>
            </a:r>
          </a:p>
          <a:p>
            <a:r>
              <a:rPr lang="ru-RU" sz="1200" dirty="0"/>
              <a:t>АКТ о выделении </a:t>
            </a:r>
            <a:r>
              <a:rPr lang="ru-RU" sz="1200" dirty="0" err="1"/>
              <a:t>сортообразца</a:t>
            </a:r>
            <a:r>
              <a:rPr lang="ru-RU" sz="1200" dirty="0"/>
              <a:t> </a:t>
            </a:r>
            <a:r>
              <a:rPr lang="ru-RU" sz="1200" dirty="0" smtClean="0"/>
              <a:t>– </a:t>
            </a:r>
            <a:r>
              <a:rPr lang="ru-RU" sz="1200" dirty="0"/>
              <a:t>растения категории </a:t>
            </a:r>
            <a:r>
              <a:rPr lang="ru-RU" sz="1200" dirty="0" smtClean="0"/>
              <a:t>«кандидат </a:t>
            </a:r>
            <a:r>
              <a:rPr lang="ru-RU" sz="1200" dirty="0"/>
              <a:t>в исходное </a:t>
            </a:r>
            <a:r>
              <a:rPr lang="ru-RU" sz="1200" dirty="0" smtClean="0"/>
              <a:t>растение»</a:t>
            </a:r>
            <a:endParaRPr lang="ru-RU" sz="12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4240674" y="3497690"/>
            <a:ext cx="638251" cy="55587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104211" y="4955785"/>
            <a:ext cx="241866" cy="444703"/>
          </a:xfrm>
          <a:prstGeom prst="down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flipV="1">
            <a:off x="2104211" y="2232998"/>
            <a:ext cx="241866" cy="390518"/>
          </a:xfrm>
          <a:prstGeom prst="down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394308" y="4729155"/>
            <a:ext cx="241866" cy="671333"/>
          </a:xfrm>
          <a:prstGeom prst="down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flipV="1">
            <a:off x="7394308" y="2232252"/>
            <a:ext cx="241866" cy="699131"/>
          </a:xfrm>
          <a:prstGeom prst="down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8505749" y="3497690"/>
            <a:ext cx="581819" cy="55587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9613" y="138938"/>
            <a:ext cx="8690970" cy="634947"/>
          </a:xfrm>
          <a:prstGeom prst="rect">
            <a:avLst/>
          </a:prstGeom>
        </p:spPr>
        <p:txBody>
          <a:bodyPr wrap="square" lIns="80165" tIns="40083" rIns="80165" bIns="40083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ПРОИЗВОДСТВА СЕРТИФИЦИРОВАННОГО ПОСАДОЧНОГО МАТЕРИАЛА ПЛОДОВЫХ И ЯГОДНЫХ КУЛЬТУР</a:t>
            </a:r>
            <a:endParaRPr lang="ru-RU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85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976276" y="435963"/>
            <a:ext cx="5048231" cy="977233"/>
          </a:xfrm>
          <a:prstGeom prst="rect">
            <a:avLst/>
          </a:prstGeom>
          <a:solidFill>
            <a:srgbClr val="5B9BD5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80165" tIns="40083" rIns="80165" bIns="40083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Кандидаты в исходные растения (НИУ, НЦ)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299" y="2208954"/>
            <a:ext cx="7897156" cy="3451102"/>
          </a:xfrm>
          <a:prstGeom prst="rect">
            <a:avLst/>
          </a:prstGeom>
          <a:solidFill>
            <a:srgbClr val="EAEFF7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80165" tIns="40083" rIns="80165" bIns="40083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5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Свободные от </a:t>
            </a:r>
            <a:r>
              <a:rPr lang="ru-RU" sz="53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вирусов и других вредных организмов </a:t>
            </a:r>
            <a:r>
              <a:rPr lang="ru-RU" sz="5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растения</a:t>
            </a:r>
            <a:endParaRPr lang="ru-RU" sz="5300" b="1" dirty="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4340876" y="1413196"/>
            <a:ext cx="319030" cy="795758"/>
          </a:xfrm>
          <a:prstGeom prst="down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8289454" y="3229343"/>
            <a:ext cx="854545" cy="55587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57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1539866" y="785794"/>
            <a:ext cx="6514194" cy="4774541"/>
          </a:xfrm>
          <a:prstGeom prst="rect">
            <a:avLst/>
          </a:prstGeom>
          <a:solidFill>
            <a:srgbClr val="5B9BD5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80165" tIns="40083" rIns="80165" bIns="40083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Исходные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растения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(НИУ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НЦ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Свободные от вредоносных вирусов  клоны и сорта, проверенные на</a:t>
            </a:r>
            <a:r>
              <a:rPr lang="ru-RU" sz="5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продуктивность и генетическую стабильность</a:t>
            </a: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Стрелка вправо 34"/>
          <p:cNvSpPr/>
          <p:nvPr/>
        </p:nvSpPr>
        <p:spPr>
          <a:xfrm>
            <a:off x="0" y="3024325"/>
            <a:ext cx="1539866" cy="55587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34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гибридные сеянцы груши 2008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2366963"/>
            <a:ext cx="4643437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51226">
            <a:off x="5445125" y="1430338"/>
            <a:ext cx="2622550" cy="3697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20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590904">
            <a:off x="5487988" y="2811463"/>
            <a:ext cx="2930525" cy="4117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224676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Ежегодно в институте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пополняется гибридный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фонд плодовых и ягодных культур в объёме свыше 15 тыс. сеянцев; 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Выделяется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10 новых сортов плодовых, ягодных и овощных культур; Передаётся к освоению не менее 5 научных разработок по направлениям проводимых исследований. 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Значимость результатов ВСТИСП подтверждена патентами на сорта и изобретения. В настоящее время институт поддерживает более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патентов, из которых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получены за последние 5 лет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2" name="Picture 10" descr="медок 385-342 от свободного опыления КВ103"/>
          <p:cNvPicPr>
            <a:picLocks noChangeAspect="1" noChangeArrowheads="1"/>
          </p:cNvPicPr>
          <p:nvPr/>
        </p:nvPicPr>
        <p:blipFill>
          <a:blip r:embed="rId5"/>
          <a:srcRect t="13895" b="12006"/>
          <a:stretch>
            <a:fillRect/>
          </a:stretch>
        </p:blipFill>
        <p:spPr bwMode="auto">
          <a:xfrm>
            <a:off x="2428875" y="4286250"/>
            <a:ext cx="2087563" cy="2205038"/>
          </a:xfrm>
          <a:prstGeom prst="rect">
            <a:avLst/>
          </a:prstGeom>
          <a:noFill/>
          <a:ln w="31750">
            <a:solidFill>
              <a:srgbClr val="FACD29"/>
            </a:solidFill>
            <a:miter lim="800000"/>
            <a:headEnd/>
            <a:tailEnd/>
          </a:ln>
        </p:spPr>
      </p:pic>
      <p:pic>
        <p:nvPicPr>
          <p:cNvPr id="19463" name="Picture 2" descr="C:\Users\Ерлан\Desktop\Альбом_для_ФАНО\Макет\Селекция\54.Киржач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75" y="4572000"/>
            <a:ext cx="2268538" cy="2138363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</p:pic>
      <p:pic>
        <p:nvPicPr>
          <p:cNvPr id="29" name="Picture 4" descr="C:\Documents and Settings\Т А\Мои документы\Мои рисунки\свидетельство на БД.jpg"/>
          <p:cNvPicPr>
            <a:picLocks noChangeAspect="1" noChangeArrowheads="1"/>
          </p:cNvPicPr>
          <p:nvPr/>
        </p:nvPicPr>
        <p:blipFill>
          <a:blip r:embed="rId7">
            <a:lum bright="-12000"/>
          </a:blip>
          <a:srcRect/>
          <a:stretch>
            <a:fillRect/>
          </a:stretch>
        </p:blipFill>
        <p:spPr bwMode="auto">
          <a:xfrm>
            <a:off x="7581900" y="4697413"/>
            <a:ext cx="1562100" cy="216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18" name="Picture 2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9291075">
            <a:off x="4476750" y="2678113"/>
            <a:ext cx="2632075" cy="3679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26" name="Picture 9"/>
          <p:cNvPicPr>
            <a:picLocks noChangeAspect="1" noChangeArrowheads="1"/>
          </p:cNvPicPr>
          <p:nvPr/>
        </p:nvPicPr>
        <p:blipFill>
          <a:blip r:embed="rId9">
            <a:lum bright="-12000"/>
          </a:blip>
          <a:srcRect/>
          <a:stretch>
            <a:fillRect/>
          </a:stretch>
        </p:blipFill>
        <p:spPr bwMode="auto">
          <a:xfrm>
            <a:off x="5867400" y="4697413"/>
            <a:ext cx="1562100" cy="216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15762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143116"/>
            <a:ext cx="9144000" cy="450059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008080"/>
                </a:solidFill>
              </a:rPr>
              <a:t>	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	     </a:t>
            </a:r>
            <a:r>
              <a:rPr lang="ru-RU" sz="2400" b="1" dirty="0" smtClean="0">
                <a:solidFill>
                  <a:schemeClr val="accent2"/>
                </a:solidFill>
              </a:rPr>
              <a:t/>
            </a:r>
            <a:br>
              <a:rPr lang="ru-RU" sz="2400" b="1" dirty="0" smtClean="0">
                <a:solidFill>
                  <a:schemeClr val="accent2"/>
                </a:solidFill>
              </a:rPr>
            </a:br>
            <a:r>
              <a:rPr lang="ru-RU" sz="2400" b="1" dirty="0" smtClean="0">
                <a:solidFill>
                  <a:schemeClr val="accent2"/>
                </a:solidFill>
              </a:rPr>
              <a:t/>
            </a:r>
            <a:br>
              <a:rPr lang="ru-RU" sz="2400" b="1" dirty="0" smtClean="0">
                <a:solidFill>
                  <a:schemeClr val="accent2"/>
                </a:solidFill>
              </a:rPr>
            </a:br>
            <a:endParaRPr lang="ru-RU" sz="2400" b="1" dirty="0" smtClean="0">
              <a:solidFill>
                <a:schemeClr val="accent2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1480"/>
            <a:ext cx="7884368" cy="5143536"/>
          </a:xfrm>
        </p:spPr>
        <p:txBody>
          <a:bodyPr/>
          <a:lstStyle/>
          <a:p>
            <a:pPr algn="just" eaLnBrk="1" hangingPunct="1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отличии от стран с развитым садоводством бессистемное размножение посадочного материала мало изученных в разрезе фитосанитарного состояния и инновационных технологий производства не позволяет объективно сравнить сорта и подвои отечественного и зарубежного сортимента.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Необходимость коммерциализации результатов исследований с применением цифровых технологий ставит перед исследователями задачу объективно выделить из существующего богатого сортимента и создать новые отечественные сорта и подвои с более ценными хозяйственными признаками, по сравнению с зарубежными.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1214422"/>
            <a:ext cx="8143932" cy="4911741"/>
          </a:xfrm>
        </p:spPr>
        <p:txBody>
          <a:bodyPr/>
          <a:lstStyle/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Главным критерием выбора наиболее ценного сорта является его устойчивость к вредоносным вирусным заболеваниям, которая в конечном счете обеспечивают лучшую борьбу с вирусными  болезнями. Одним из препятствий к более  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полному использованию генов устойчивости к этим вирусам является отсутствие точности в их идентификации. Пока вирусологи и генетики не достигнут уровня точности, необходимого для выведения устойчивых сортов, до тех пор получение клонов, свободных от определенных опасных вирусов, размножение и распространение этих клонов садоводами по хорошо разработанным программам сертификации, по-видимому, будет наиболее надежным средством для снижения потерь урожая. Объективной оценке качества плодов и продуктивности растений будет способствовать создание полевых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репозиториев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которые будут являться важнейшим подразделением селекционно-семеноводческого центра.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4005" y="1357298"/>
            <a:ext cx="8947151" cy="5500702"/>
          </a:xfrm>
        </p:spPr>
        <p:txBody>
          <a:bodyPr lIns="92075" tIns="46038" rIns="92075" bIns="46038">
            <a:noAutofit/>
          </a:bodyPr>
          <a:lstStyle/>
          <a:p>
            <a:pPr>
              <a:lnSpc>
                <a:spcPct val="80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1.  Создание Центров по производству оздоровленного посадочного материала  для обеспечения базовых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питомников с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репозиториями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 Создание базовых питомников имеющих современную материальную базу и оздоровленные маточные насаждения.</a:t>
            </a:r>
          </a:p>
          <a:p>
            <a:pPr>
              <a:lnSpc>
                <a:spcPct val="80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Создание сети производственных питомников, производящих сертифицированный посадочный материал, координируемых 5 научными центрами и базовыми питомниками.</a:t>
            </a:r>
          </a:p>
          <a:p>
            <a:pPr>
              <a:lnSpc>
                <a:spcPct val="80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Разработка прецизионных технологий выращивания сертифицированного посадочного материала в соответствии с национальными стандартами.</a:t>
            </a:r>
          </a:p>
          <a:p>
            <a:pPr>
              <a:lnSpc>
                <a:spcPct val="80000"/>
              </a:lnSpc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Разработка организационно-экономических и правовых условий, обеспечивающих производство сертифицированных саженцев садовых культур.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0" y="260648"/>
            <a:ext cx="914400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ru-RU" sz="2400" b="1" dirty="0">
                <a:latin typeface="Times New Roman" pitchFamily="18" charset="0"/>
                <a:cs typeface="Times New Roman" pitchFamily="18" charset="0"/>
              </a:rPr>
              <a:t>Этапы реализации </a:t>
            </a:r>
            <a:r>
              <a:rPr kumimoji="1" lang="ru-RU" sz="2400" b="1" dirty="0" smtClean="0">
                <a:latin typeface="Times New Roman" pitchFamily="18" charset="0"/>
                <a:cs typeface="Times New Roman" pitchFamily="18" charset="0"/>
              </a:rPr>
              <a:t>программы развития </a:t>
            </a:r>
          </a:p>
          <a:p>
            <a:pPr algn="ctr"/>
            <a:r>
              <a:rPr kumimoji="1" lang="ru-RU" sz="2400" b="1" dirty="0" smtClean="0">
                <a:latin typeface="Times New Roman" pitchFamily="18" charset="0"/>
                <a:cs typeface="Times New Roman" pitchFamily="18" charset="0"/>
              </a:rPr>
              <a:t>селекционно-семеноводческих центров в </a:t>
            </a:r>
            <a:r>
              <a:rPr kumimoji="1" lang="ru-RU" sz="2400" b="1" dirty="0">
                <a:latin typeface="Times New Roman" pitchFamily="18" charset="0"/>
                <a:cs typeface="Times New Roman" pitchFamily="18" charset="0"/>
              </a:rPr>
              <a:t>РФ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4"/>
          <p:cNvSpPr>
            <a:spLocks noChangeArrowheads="1"/>
          </p:cNvSpPr>
          <p:nvPr/>
        </p:nvSpPr>
        <p:spPr bwMode="auto">
          <a:xfrm>
            <a:off x="214282" y="357166"/>
            <a:ext cx="4786312" cy="286232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репозиториях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должны проводить комплексные исследования селекционеры, генетики, вирусологи, биотехнологии, физиологи и другие высококвалифицированные специалисты. Именно здесь будут создавать перспективные гибриды и сорта, проверять их на генетическую стабильность и продуктивность. </a:t>
            </a:r>
          </a:p>
        </p:txBody>
      </p:sp>
      <p:pic>
        <p:nvPicPr>
          <p:cNvPr id="79874" name="Picture 2" descr="ÐÐ°ÑÑÐ¸Ð½ÐºÐ¸ Ð¿Ð¾ Ð·Ð°Ð¿ÑÐ¾ÑÑ Ð¼Ð¾Ð»Ð¾Ð´ÑÐµ ÑÑÐµÐ½ÑÐµ Ð² Ð»Ð°Ð±Ð¾ÑÐ°ÑÐ¾ÑÐ¸Ð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13" y="3143250"/>
            <a:ext cx="5500687" cy="3594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13"/>
          <p:cNvPicPr>
            <a:picLocks noChangeAspect="1"/>
          </p:cNvPicPr>
          <p:nvPr/>
        </p:nvPicPr>
        <p:blipFill>
          <a:blip r:embed="rId3"/>
          <a:srcRect t="3300" b="3693"/>
          <a:stretch>
            <a:fillRect/>
          </a:stretch>
        </p:blipFill>
        <p:spPr bwMode="auto">
          <a:xfrm>
            <a:off x="4929188" y="142875"/>
            <a:ext cx="4214812" cy="2938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4"/>
          <p:cNvPicPr>
            <a:picLocks noChangeAspect="1"/>
          </p:cNvPicPr>
          <p:nvPr/>
        </p:nvPicPr>
        <p:blipFill>
          <a:blip r:embed="rId4"/>
          <a:srcRect l="35826" t="10928" r="5431" b="17342"/>
          <a:stretch>
            <a:fillRect/>
          </a:stretch>
        </p:blipFill>
        <p:spPr bwMode="auto">
          <a:xfrm>
            <a:off x="171450" y="3308350"/>
            <a:ext cx="3328988" cy="3346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репозиториев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оговорено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Международной конвенцией по биологическому разнообразию, принятой в 1992 г.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4572032" cy="4525963"/>
          </a:xfrm>
        </p:spPr>
        <p:txBody>
          <a:bodyPr/>
          <a:lstStyle/>
          <a:p>
            <a:pPr algn="just">
              <a:buNone/>
            </a:pPr>
            <a:r>
              <a:rPr lang="ru-RU" sz="2000" dirty="0" smtClean="0"/>
              <a:t>	В 2015 году разработаны Стандарты на создание полевых </a:t>
            </a:r>
            <a:r>
              <a:rPr lang="ru-RU" sz="2000" dirty="0" err="1" smtClean="0"/>
              <a:t>репозиториев</a:t>
            </a:r>
            <a:r>
              <a:rPr lang="ru-RU" sz="2000" dirty="0" smtClean="0"/>
              <a:t>. Для полевых </a:t>
            </a:r>
            <a:r>
              <a:rPr lang="ru-RU" sz="2000" dirty="0" err="1" smtClean="0"/>
              <a:t>репозиториев</a:t>
            </a:r>
            <a:r>
              <a:rPr lang="ru-RU" sz="2000" dirty="0" smtClean="0"/>
              <a:t> очень важно избегать вредителей, болезней и насекомых-переносчиков. По мере возможности полевой </a:t>
            </a:r>
            <a:r>
              <a:rPr lang="ru-RU" sz="2000" dirty="0" err="1" smtClean="0"/>
              <a:t>репозиторий</a:t>
            </a:r>
            <a:r>
              <a:rPr lang="ru-RU" sz="2000" dirty="0" smtClean="0"/>
              <a:t> должен быть расположен на участке свободном от болезней и вредителей, где не распространены грибные и вирусные инфекции, чтобы снизить риск и расходы на мероприятия, связанные с защитой растений.</a:t>
            </a:r>
          </a:p>
          <a:p>
            <a:endParaRPr lang="ru-RU" dirty="0"/>
          </a:p>
        </p:txBody>
      </p:sp>
      <p:pic>
        <p:nvPicPr>
          <p:cNvPr id="88066" name="Picture 2" descr="C:\Users\Антонина\YandexDisk\Скриншоты\2020-02-26_12-21-1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571612"/>
            <a:ext cx="3259686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857496"/>
            <a:ext cx="9001156" cy="3500462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chemeClr val="tx1"/>
                </a:solidFill>
              </a:rPr>
              <a:t>Внедрение и применение стандарта поможет эффективнее сотрудничать с продовольственной и сельскохозяйственной организацией ООН – ФАО, основными направлениями деятельности которой является развитие агропродовольственного сектора экономики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фао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42852"/>
            <a:ext cx="4452640" cy="2500329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857232"/>
            <a:ext cx="7858180" cy="5268931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настоящему времени Конвенция ратифицирована 188 странами. Россия подписала эту Конвенцию в 1995 г.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Она предусматривает и создание полевых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репозиториев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ex-situ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in-situ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Сохранение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in-situ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означает сохранение экосистем и естественных мест обитания, а также поддержание и восстановление жизнеспособных популяций видов в их естественной среде, а применительно к одомашненным или культивируемым видам – в той среде, в которой они приобрели свои отличительные признаки.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Сохранение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ex-situ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означает сохранение компонентов биологического разнообразия вне их естественных мест обитания.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001024" cy="1214446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Сохранение «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ex-situ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может осуществляться в различных формах: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8929718" cy="5072098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	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в контролируемых условиях;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- в неконтролируемых условиях;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- при низкотемпературном хранении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(+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4°С;-10°С или -18°С);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- при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криоконсервации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(глубоком   замораживании);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- в коллекциях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 vitro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или искусственных питательных средах;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- в полевых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репозиториях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куда входят и коллекции в теплицах;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- в лабораторных условиях (например, хранение семян)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7499176" cy="4411675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/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Поэтому основной задачей интенсификации отечественного садоводства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создании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полевых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репозиториев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отбор самых ценных оздоровленных сортов и клонов для каждого региона России,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ускоренная оценка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плодов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биохимическое содержание ценных нутриентов, способствующих укреплению здоровья нации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размножение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необходимых объемах, без нарушения продуктивности и генетической стабильности, как это выполняется в ведущих лабораториях мира (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CAV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Италия).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387" name="Picture 2" descr="\\CAVSRV01\Users\PierLuigiLucchi\Desktop\foto per presentazione\foto nuove\cella term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1428750"/>
            <a:ext cx="3398838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2388" name="CasellaDiTesto 8"/>
          <p:cNvSpPr txBox="1">
            <a:spLocks noChangeArrowheads="1"/>
          </p:cNvSpPr>
          <p:nvPr/>
        </p:nvSpPr>
        <p:spPr bwMode="auto">
          <a:xfrm>
            <a:off x="785786" y="333374"/>
            <a:ext cx="435771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it-IT" sz="2400" b="1" dirty="0" smtClean="0">
                <a:latin typeface="Times New Roman" pitchFamily="18" charset="0"/>
                <a:cs typeface="Times New Roman" pitchFamily="18" charset="0"/>
              </a:rPr>
              <a:t>Чтобы избежать нарушения генетической стабильности при оздоровлении от вирусной инфекции в мире широко применяется термотерапия </a:t>
            </a:r>
            <a:endParaRPr lang="en-US" altLang="it-IT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altLang="it-IT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it-IT" sz="2400" b="1" dirty="0" smtClean="0">
                <a:latin typeface="Times New Roman" pitchFamily="18" charset="0"/>
                <a:cs typeface="Times New Roman" pitchFamily="18" charset="0"/>
              </a:rPr>
              <a:t>лаборатория </a:t>
            </a:r>
            <a:r>
              <a:rPr lang="en-US" altLang="it-IT" sz="2400" b="1" dirty="0" smtClean="0">
                <a:latin typeface="Times New Roman" pitchFamily="18" charset="0"/>
                <a:cs typeface="Times New Roman" pitchFamily="18" charset="0"/>
              </a:rPr>
              <a:t>CAV, </a:t>
            </a:r>
            <a:r>
              <a:rPr lang="ru-RU" altLang="it-IT" sz="2400" b="1" dirty="0" smtClean="0">
                <a:latin typeface="Times New Roman" pitchFamily="18" charset="0"/>
                <a:cs typeface="Times New Roman" pitchFamily="18" charset="0"/>
              </a:rPr>
              <a:t>Италия</a:t>
            </a:r>
            <a:r>
              <a:rPr lang="en-US" altLang="it-IT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it-IT" altLang="it-IT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2389" name="CasellaDiTesto 9"/>
          <p:cNvSpPr txBox="1">
            <a:spLocks noChangeArrowheads="1"/>
          </p:cNvSpPr>
          <p:nvPr/>
        </p:nvSpPr>
        <p:spPr bwMode="auto">
          <a:xfrm>
            <a:off x="971550" y="3357562"/>
            <a:ext cx="3529013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it-IT" sz="2000" dirty="0" smtClean="0">
                <a:latin typeface="Century Schoolbook" pitchFamily="18" charset="0"/>
              </a:rPr>
              <a:t>Контролируемые условия температуры и влажности </a:t>
            </a:r>
            <a:r>
              <a:rPr lang="it-IT" altLang="it-IT" sz="2000" dirty="0" smtClean="0">
                <a:latin typeface="Century Schoolbook" pitchFamily="18" charset="0"/>
              </a:rPr>
              <a:t>(</a:t>
            </a:r>
            <a:r>
              <a:rPr lang="ru-RU" altLang="it-IT" sz="2000" dirty="0" smtClean="0">
                <a:latin typeface="Century Schoolbook" pitchFamily="18" charset="0"/>
              </a:rPr>
              <a:t>+</a:t>
            </a:r>
            <a:r>
              <a:rPr lang="it-IT" altLang="it-IT" sz="2000" dirty="0" smtClean="0">
                <a:latin typeface="Century Schoolbook" pitchFamily="18" charset="0"/>
              </a:rPr>
              <a:t>38°C</a:t>
            </a:r>
            <a:r>
              <a:rPr lang="it-IT" altLang="it-IT" sz="2000" dirty="0">
                <a:latin typeface="Century Schoolbook" pitchFamily="18" charset="0"/>
              </a:rPr>
              <a:t>, 98%) </a:t>
            </a:r>
            <a:r>
              <a:rPr lang="ru-RU" altLang="it-IT" sz="2000" dirty="0" smtClean="0">
                <a:latin typeface="Century Schoolbook" pitchFamily="18" charset="0"/>
              </a:rPr>
              <a:t>допускают рост растений и тормозят размножение </a:t>
            </a:r>
            <a:r>
              <a:rPr lang="ru-RU" altLang="it-IT" sz="2000" dirty="0" smtClean="0">
                <a:latin typeface="Century Schoolbook" pitchFamily="18" charset="0"/>
              </a:rPr>
              <a:t>вирусов</a:t>
            </a:r>
            <a:endParaRPr lang="it-IT" altLang="it-IT" sz="2000" dirty="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altLang="it-IT" smtClean="0"/>
          </a:p>
        </p:txBody>
      </p:sp>
      <p:sp>
        <p:nvSpPr>
          <p:cNvPr id="27443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altLang="it-IT" smtClean="0"/>
          </a:p>
        </p:txBody>
      </p:sp>
      <p:pic>
        <p:nvPicPr>
          <p:cNvPr id="274436" name="Picture 4" descr="DSCF00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80513" cy="688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4437" name="Text Box 5"/>
          <p:cNvSpPr txBox="1">
            <a:spLocks noChangeArrowheads="1"/>
          </p:cNvSpPr>
          <p:nvPr/>
        </p:nvSpPr>
        <p:spPr bwMode="auto">
          <a:xfrm>
            <a:off x="1042988" y="404813"/>
            <a:ext cx="7129462" cy="1200329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it-IT" sz="2400" b="1" dirty="0" smtClean="0">
                <a:solidFill>
                  <a:srgbClr val="FFFF00"/>
                </a:solidFill>
              </a:rPr>
              <a:t>Прививка</a:t>
            </a:r>
            <a:r>
              <a:rPr lang="en-US" altLang="it-IT" sz="2400" b="1" dirty="0" smtClean="0">
                <a:solidFill>
                  <a:srgbClr val="FFFF00"/>
                </a:solidFill>
              </a:rPr>
              <a:t> </a:t>
            </a:r>
            <a:r>
              <a:rPr lang="ru-RU" altLang="it-IT" sz="2400" b="1" dirty="0" smtClean="0">
                <a:solidFill>
                  <a:srgbClr val="FFFF00"/>
                </a:solidFill>
              </a:rPr>
              <a:t>черенка после термотерапии на семенной подвой</a:t>
            </a:r>
            <a:r>
              <a:rPr lang="it-IT" altLang="it-IT" sz="2400" b="1" dirty="0" smtClean="0">
                <a:solidFill>
                  <a:srgbClr val="FFFF00"/>
                </a:solidFill>
              </a:rPr>
              <a:t>:</a:t>
            </a:r>
            <a:r>
              <a:rPr lang="ru-RU" altLang="it-IT" sz="2400" b="1" dirty="0" smtClean="0">
                <a:solidFill>
                  <a:srgbClr val="FFFF00"/>
                </a:solidFill>
              </a:rPr>
              <a:t>сорт</a:t>
            </a:r>
            <a:r>
              <a:rPr lang="it-IT" altLang="it-IT" sz="2400" b="1" dirty="0" smtClean="0">
                <a:solidFill>
                  <a:srgbClr val="FFFF00"/>
                </a:solidFill>
              </a:rPr>
              <a:t> </a:t>
            </a:r>
            <a:r>
              <a:rPr lang="it-IT" altLang="it-IT" sz="2400" b="1" dirty="0">
                <a:solidFill>
                  <a:srgbClr val="FFFF00"/>
                </a:solidFill>
              </a:rPr>
              <a:t>GRAFT </a:t>
            </a:r>
            <a:r>
              <a:rPr lang="ru-RU" altLang="it-IT" sz="2400" b="1" dirty="0" smtClean="0">
                <a:solidFill>
                  <a:srgbClr val="FFFF00"/>
                </a:solidFill>
              </a:rPr>
              <a:t>на</a:t>
            </a:r>
            <a:r>
              <a:rPr lang="it-IT" altLang="it-IT" sz="2400" b="1" dirty="0" smtClean="0">
                <a:solidFill>
                  <a:srgbClr val="FFFF00"/>
                </a:solidFill>
              </a:rPr>
              <a:t> </a:t>
            </a:r>
            <a:r>
              <a:rPr lang="it-IT" altLang="it-IT" sz="2400" b="1" dirty="0">
                <a:solidFill>
                  <a:srgbClr val="FFFF00"/>
                </a:solidFill>
              </a:rPr>
              <a:t>V.F. </a:t>
            </a:r>
            <a:r>
              <a:rPr lang="ru-RU" altLang="it-IT" sz="2400" b="1" dirty="0" smtClean="0">
                <a:solidFill>
                  <a:srgbClr val="FFFF00"/>
                </a:solidFill>
              </a:rPr>
              <a:t>Сеянец (лаборатория </a:t>
            </a:r>
            <a:r>
              <a:rPr lang="en-US" altLang="it-IT" sz="2400" b="1" dirty="0" smtClean="0">
                <a:solidFill>
                  <a:srgbClr val="FFFF00"/>
                </a:solidFill>
              </a:rPr>
              <a:t>CAV, </a:t>
            </a:r>
            <a:r>
              <a:rPr lang="ru-RU" altLang="it-IT" sz="2400" b="1" dirty="0" smtClean="0">
                <a:solidFill>
                  <a:srgbClr val="FFFF00"/>
                </a:solidFill>
              </a:rPr>
              <a:t>Италия)</a:t>
            </a:r>
            <a:endParaRPr lang="it-IT" altLang="it-IT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7472386" cy="584043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эти дорогостоящие операции проводятся при освобождении от вирусной инфекции, избегая культуры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in vitro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которая может нарушить генетическую стабильность.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применения культуры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in vitro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необходима длительная и дорогостоящая проверка на продуктивность и генетическую стабильность. В результате исходному растению присваивается наименование «КЛОН»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71546"/>
            <a:ext cx="7929618" cy="5054617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/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Данные последних отечественных исследований убедительно подтверждают наличие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сомаклональной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изменчивости в генетике растений после применения культуры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in vitro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При изучении размера генома методом проточной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цитометрии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из 15 соматических клонов, полученной путем индукции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геммогенеза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каллусной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культуры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микропобегов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чая выявили изменчивость на уровне кариотипа у 3 из 14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самоклонов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Размер их генома значительно отличался в сравнении с контрольным генотипом. Уровень полиморфизма составил от 43 до 67 %.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Дендрограмма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показала наличие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точковых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мутаций в ДНК, с генетическими дистанциями от 10 до 200 ед.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8001024" cy="5340369"/>
          </a:xfrm>
        </p:spPr>
        <p:txBody>
          <a:bodyPr/>
          <a:lstStyle/>
          <a:p>
            <a:pPr algn="just">
              <a:buNone/>
            </a:pPr>
            <a:r>
              <a:rPr lang="ru-RU" sz="2800" dirty="0" smtClean="0"/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Поэтому, технология ускоренного размножения и оздоровления, включающая культуру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in vitro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неприемлема в создании полевого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Первостепенной задачей научных центров является поиск здоровых урожайных клонов плодовых и ягодных культур, в случае отсутствия таковых, оздоровление, получение исходных растений и при использовании методов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in vitro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поверки их на продуктивность и генетическую стабильность.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нашем институте в 2014 году был создан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репозиторий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DSC_03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000108"/>
            <a:ext cx="4699033" cy="2643206"/>
          </a:xfrm>
        </p:spPr>
      </p:pic>
      <p:pic>
        <p:nvPicPr>
          <p:cNvPr id="50179" name="Picture 3" descr="C:\Documents and Settings\Павел\Мои документы\ооо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1000108"/>
            <a:ext cx="2997764" cy="5337196"/>
          </a:xfrm>
          <a:prstGeom prst="rect">
            <a:avLst/>
          </a:prstGeom>
          <a:noFill/>
        </p:spPr>
      </p:pic>
      <p:pic>
        <p:nvPicPr>
          <p:cNvPr id="29699" name="Picture 3" descr="C:\Documents and Settings\Павел\Мои документы\Загрузки\image-0-02-04-b3ca57ee26e2edbba191073f623aff863b42f281b3760a8655cbd933f2c08732-V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948" y="10429924"/>
            <a:ext cx="12192000" cy="6858000"/>
          </a:xfrm>
          <a:prstGeom prst="rect">
            <a:avLst/>
          </a:prstGeom>
          <a:noFill/>
        </p:spPr>
      </p:pic>
      <p:pic>
        <p:nvPicPr>
          <p:cNvPr id="59394" name="Picture 2" descr="C:\Users\User2013001\Desktop\image-0-02-04-b3ca57ee26e2edbba191073f623aff863b42f281b3760a8655cbd933f2c08732-V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786189"/>
            <a:ext cx="4786346" cy="2692319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00430" y="6143644"/>
            <a:ext cx="164307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январь, 2018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15140" y="6072206"/>
            <a:ext cx="185738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сентябрь, 2016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14678" y="3244334"/>
            <a:ext cx="185738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сентябрь, 2014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714752"/>
            <a:ext cx="8501122" cy="64293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chemeClr val="tx1"/>
                </a:solidFill>
              </a:rPr>
              <a:t>Репозиторий</a:t>
            </a:r>
            <a:r>
              <a:rPr lang="ru-RU" sz="2400" b="1" dirty="0" smtClean="0">
                <a:solidFill>
                  <a:schemeClr val="tx1"/>
                </a:solidFill>
              </a:rPr>
              <a:t> плодовых и ягодных культур в ФГБНУ ВСТИСП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844" y="142852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Создание Селекционно-семеноводческого центра и базового питомника должно начинаться с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72320" cy="296842"/>
          </a:xfrm>
        </p:spPr>
        <p:txBody>
          <a:bodyPr/>
          <a:lstStyle/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Репозиторий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2019 год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49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85794"/>
            <a:ext cx="33944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 descr="C:\Users\Антонина\Desktop\докл-реп\2019-09-06 10-52-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1214422"/>
            <a:ext cx="2206551" cy="516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2857496"/>
            <a:ext cx="2826550" cy="3768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епоз табл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306" y="214290"/>
            <a:ext cx="8253597" cy="6500858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Схема </a:t>
            </a:r>
            <a:r>
              <a:rPr lang="ru-RU" b="1" dirty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тиражирования </a:t>
            </a:r>
            <a:r>
              <a:rPr lang="ru-RU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исходных растений предназначенных для закладки </a:t>
            </a:r>
            <a:r>
              <a:rPr lang="ru-RU" b="1" dirty="0" err="1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репозитория</a:t>
            </a:r>
            <a:endParaRPr lang="ru-RU" b="1" dirty="0">
              <a:solidFill>
                <a:schemeClr val="accent1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3" y="2071688"/>
            <a:ext cx="1428750" cy="857250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Базисные растения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57438" y="5857875"/>
            <a:ext cx="3214687" cy="857250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Дальневосточный ФО</a:t>
            </a:r>
          </a:p>
          <a:p>
            <a:pPr algn="ctr">
              <a:defRPr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Южный ФО</a:t>
            </a:r>
          </a:p>
          <a:p>
            <a:pPr algn="ctr">
              <a:defRPr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Северо-Кавказский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ФО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86438" y="5786438"/>
            <a:ext cx="2786062" cy="928687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Центральный ФО</a:t>
            </a:r>
          </a:p>
          <a:p>
            <a:pPr algn="ctr"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Приволжский ФО</a:t>
            </a:r>
          </a:p>
          <a:p>
            <a:pPr algn="ctr"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Северо-Западный ФО</a:t>
            </a:r>
          </a:p>
          <a:p>
            <a:pPr algn="ctr"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Уральский ФО</a:t>
            </a:r>
          </a:p>
          <a:p>
            <a:pPr algn="ctr"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Сибирский ФО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1571625" y="4929188"/>
            <a:ext cx="3286125" cy="5715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1-летние саженцы (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1 год)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5572125" y="4929188"/>
            <a:ext cx="3357563" cy="42862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2-летние саженцы (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года)</a:t>
            </a:r>
            <a:endParaRPr lang="ru-RU" sz="1600" dirty="0"/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0" y="3214688"/>
            <a:ext cx="1785938" cy="857250"/>
          </a:xfrm>
          <a:prstGeom prst="flowChartAlternateProcess">
            <a:avLst/>
          </a:prstGeo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выращивание здорового подвоя (1 год)</a:t>
            </a:r>
          </a:p>
        </p:txBody>
      </p:sp>
      <p:sp>
        <p:nvSpPr>
          <p:cNvPr id="19" name="Стрелка вниз 18"/>
          <p:cNvSpPr/>
          <p:nvPr/>
        </p:nvSpPr>
        <p:spPr>
          <a:xfrm>
            <a:off x="5143500" y="3643313"/>
            <a:ext cx="142875" cy="285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2500313" y="5572125"/>
            <a:ext cx="142875" cy="428625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6072188" y="5429250"/>
            <a:ext cx="142875" cy="428625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4" name="Прямая соединительная линия 23"/>
          <p:cNvCxnSpPr>
            <a:stCxn id="5" idx="2"/>
          </p:cNvCxnSpPr>
          <p:nvPr/>
        </p:nvCxnSpPr>
        <p:spPr>
          <a:xfrm rot="5400000">
            <a:off x="785019" y="3071019"/>
            <a:ext cx="28575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346" name="Picture 2" descr="G:\Татьяна Александровна\Татьяна Александровна\издательство\2014\Книп-боом\иллюстр. к книге\схема к рис.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63" y="714375"/>
            <a:ext cx="6715125" cy="391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Стрелка вправо 22"/>
          <p:cNvSpPr/>
          <p:nvPr/>
        </p:nvSpPr>
        <p:spPr>
          <a:xfrm>
            <a:off x="4929188" y="5143500"/>
            <a:ext cx="642937" cy="14287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1643063" y="3000375"/>
            <a:ext cx="642937" cy="14287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4000500" y="4500563"/>
            <a:ext cx="142875" cy="428625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Павел\Мои документы\Мои рисунки\патент бор сал.jpg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2852"/>
            <a:ext cx="4662849" cy="6654452"/>
          </a:xfrm>
          <a:prstGeom prst="rect">
            <a:avLst/>
          </a:prstGeo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A28190-FB86-4D90-B43B-2B6E3184599B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43966" cy="6583362"/>
          </a:xfrm>
        </p:spPr>
        <p:txBody>
          <a:bodyPr anchor="t">
            <a:normAutofit fontScale="90000"/>
          </a:bodyPr>
          <a:lstStyle/>
          <a:p>
            <a:pPr algn="l"/>
            <a:r>
              <a:rPr lang="ru-RU" sz="3600" b="1" dirty="0" smtClean="0">
                <a:solidFill>
                  <a:srgbClr val="FF0000"/>
                </a:solidFill>
              </a:rPr>
              <a:t>          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Кадры решают всё!</a:t>
            </a: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Страна на 2-м этапе развития питомниководства остро нуждается в высококвалифицированных кадрах, поскольку слепое копирование зарубежных разработок в условиях российской действительности может привести к заведомому отставанию. Современные специалисты  должны обладать универсальными знаниями, отсутствием  инертности и инновационной безграмотности, поскольку слепое копирование даже  самых инновационных зарубежных разработок в условиях российской действительности может привести к отрицательным результатам. Это можно хорошо видеть на примере с фитосанитарным состоянием питомниководства, а значит и садоводства России. 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sz="2700" b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Выводы: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Обладая исходными растениями  перспективных сортов  и гибридов или их клонами (если в селекционном процессе использовали биотехнологические методы 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криохранение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питомниководы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Селекционно-семеноводческих центрах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имея запатентованные отечественные разработки и  полевые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репозитории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кратчайшие сроки в условиях современного защищённого грунта смогут размножить ценные формы без нарушения генетической стабильности.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В комплексных исследованиях, проводимых селекционерами,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биотехнологами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вирусологами, специалистами по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фитосанитарии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питомниководами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полевых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репозиториях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будут рождаться не только цифровые технологии, но и маточные насаждения высших категорий качества.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1857375"/>
            <a:ext cx="4821238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-9525" y="1866900"/>
            <a:ext cx="3214688" cy="3590925"/>
          </a:xfrm>
          <a:prstGeom prst="rect">
            <a:avLst/>
          </a:prstGeom>
          <a:solidFill>
            <a:srgbClr val="6A9C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940" name="Заголовок 1"/>
          <p:cNvSpPr>
            <a:spLocks noGrp="1"/>
          </p:cNvSpPr>
          <p:nvPr>
            <p:ph type="title"/>
          </p:nvPr>
        </p:nvSpPr>
        <p:spPr>
          <a:xfrm>
            <a:off x="133350" y="3106738"/>
            <a:ext cx="2736850" cy="869950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chemeClr val="bg1"/>
                </a:solidFill>
                <a:cs typeface="Arial" charset="0"/>
              </a:rPr>
              <a:t>ФГБНУ ВСТИСП </a:t>
            </a:r>
            <a:r>
              <a:rPr lang="ru-RU" altLang="ru-RU" sz="2000" b="1" i="1" dirty="0" smtClean="0">
                <a:solidFill>
                  <a:schemeClr val="bg1"/>
                </a:solidFill>
                <a:cs typeface="Arial" charset="0"/>
              </a:rPr>
              <a:t/>
            </a:r>
            <a:br>
              <a:rPr lang="ru-RU" altLang="ru-RU" sz="2000" b="1" i="1" dirty="0" smtClean="0">
                <a:solidFill>
                  <a:schemeClr val="bg1"/>
                </a:solidFill>
                <a:cs typeface="Arial" charset="0"/>
              </a:rPr>
            </a:br>
            <a:r>
              <a:rPr lang="en-US" altLang="ru-RU" sz="2000" b="1" i="1" dirty="0" smtClean="0">
                <a:solidFill>
                  <a:schemeClr val="bg1"/>
                </a:solidFill>
                <a:cs typeface="Arial" charset="0"/>
              </a:rPr>
              <a:t>Web-site: www.vstisp.org</a:t>
            </a:r>
            <a:br>
              <a:rPr lang="en-US" altLang="ru-RU" sz="2000" b="1" i="1" dirty="0" smtClean="0">
                <a:solidFill>
                  <a:schemeClr val="bg1"/>
                </a:solidFill>
                <a:cs typeface="Arial" charset="0"/>
              </a:rPr>
            </a:br>
            <a:r>
              <a:rPr lang="en-US" altLang="ru-RU" sz="2000" b="1" i="1" dirty="0" smtClean="0">
                <a:solidFill>
                  <a:schemeClr val="bg1"/>
                </a:solidFill>
                <a:cs typeface="Arial" charset="0"/>
              </a:rPr>
              <a:t>E-mail: vstisp@vstisp.org</a:t>
            </a:r>
            <a:endParaRPr lang="ru-RU" altLang="ru-RU" sz="2000" b="1" i="1" dirty="0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9941" name="TextBox 23"/>
          <p:cNvSpPr txBox="1">
            <a:spLocks noChangeArrowheads="1"/>
          </p:cNvSpPr>
          <p:nvPr/>
        </p:nvSpPr>
        <p:spPr bwMode="auto">
          <a:xfrm>
            <a:off x="8591550" y="6434138"/>
            <a:ext cx="425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ru-RU" altLang="ru-RU" sz="1400">
                <a:solidFill>
                  <a:schemeClr val="bg1"/>
                </a:solidFill>
                <a:cs typeface="Arial" charset="0"/>
              </a:rPr>
              <a:t>38</a:t>
            </a:r>
          </a:p>
        </p:txBody>
      </p:sp>
      <p:sp>
        <p:nvSpPr>
          <p:cNvPr id="39942" name="TextBox 2"/>
          <p:cNvSpPr txBox="1">
            <a:spLocks noChangeArrowheads="1"/>
          </p:cNvSpPr>
          <p:nvPr/>
        </p:nvSpPr>
        <p:spPr bwMode="auto">
          <a:xfrm>
            <a:off x="84138" y="927100"/>
            <a:ext cx="76342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4400" b="1" i="1" dirty="0">
                <a:solidFill>
                  <a:srgbClr val="C00000"/>
                </a:solidFill>
                <a:cs typeface="Arial" charset="0"/>
              </a:rPr>
              <a:t>СПАСИБО ЗА ВНИМАНИЕ!</a:t>
            </a:r>
            <a:endParaRPr lang="ru-RU" altLang="ru-RU" sz="4400" i="1" dirty="0">
              <a:solidFill>
                <a:srgbClr val="C00000"/>
              </a:solidFill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5154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8963</TotalTime>
  <Words>937</Words>
  <Application>Microsoft Office PowerPoint</Application>
  <PresentationFormat>Экран (4:3)</PresentationFormat>
  <Paragraphs>149</Paragraphs>
  <Slides>39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Calibri</vt:lpstr>
      <vt:lpstr>Century Schoolbook</vt:lpstr>
      <vt:lpstr>Times New Roman</vt:lpstr>
      <vt:lpstr>Оформление по умолчанию</vt:lpstr>
      <vt:lpstr>Роль полевых репозиториев плодовых, ягодных культур и подвоев в инновационном развитии отечественного садоводства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Сравнительная оценка биохимического состава отечественных и импортных плодов яблони</vt:lpstr>
      <vt:lpstr>Россия обладает огромным и малоизученным генетическим богатством.  В Госреестре селекционных достижений по состоянию на 2019 г. зарегистрировано  1996   сортов плодовых и ягодных культур:</vt:lpstr>
      <vt:lpstr>Подавляющее большинство сортов из Госреестра  (более 85%) отечественной селекции.  Их конкурентное преимущество:    - высокая зимостойкость;    - эффективность реализации потенциала          продуктивности в различных почвенно-                  климатических условиях;    -  богатый биохимический состав плодов.  В то же время отечественные сорта крайне слабо изучены из-за недоработок научных учреждений, передающих на испытание неоздоровленные растения, устаревшей методики самих  испытаний и слабой материальной базы госсортоучастков.</vt:lpstr>
      <vt:lpstr>Презентация PowerPoint</vt:lpstr>
      <vt:lpstr>   Примером важности сохранения генофонда в стабильном состоянии является недооцененный в производстве отечественный  сорт груши Ноябрьская. </vt:lpstr>
      <vt:lpstr> Отечественный сорт груши Ноябрьская  (введен в Госреестр в 1974 г.) до настоящего времени  используется в интенсивных садах Европы, потому что огромный потенциал раскрылся после освобождения посадочного материала от вредоносных вирусов и применения инновационных технологий формировки кроны в питомнике и  в промышленных насаждениях интенсивного типа.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отличии от стран с развитым садоводством бессистемное размножение посадочного материала мало изученных в разрезе фитосанитарного состояния и инновационных технологий производства не позволяет объективно сравнить сорта и подвои отечественного и зарубежного сортимента. Необходимость коммерциализации результатов исследований с применением цифровых технологий ставит перед исследователями задачу объективно выделить из существующего богатого сортимента и создать новые отечественные сорта и подвои с более ценными хозяйственными признаками, по сравнению с зарубежными.</vt:lpstr>
      <vt:lpstr>Презентация PowerPoint</vt:lpstr>
      <vt:lpstr>Презентация PowerPoint</vt:lpstr>
      <vt:lpstr>Презентация PowerPoint</vt:lpstr>
      <vt:lpstr>Создание репозиториев оговорено Международной конвенцией по биологическому разнообразию, принятой в 1992 г.</vt:lpstr>
      <vt:lpstr>Внедрение и применение стандарта поможет эффективнее сотрудничать с продовольственной и сельскохозяйственной организацией ООН – ФАО, основными направлениями деятельности которой является развитие агропродовольственного сектора экономики</vt:lpstr>
      <vt:lpstr>Презентация PowerPoint</vt:lpstr>
      <vt:lpstr>Сохранение «ex-situ» может осуществляться в различных формах: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Репозиторий плодовых и ягодных культур в ФГБНУ ВСТИСП</vt:lpstr>
      <vt:lpstr>Репозиторий, 2019 год</vt:lpstr>
      <vt:lpstr>Презентация PowerPoint</vt:lpstr>
      <vt:lpstr>Презентация PowerPoint</vt:lpstr>
      <vt:lpstr>Презентация PowerPoint</vt:lpstr>
      <vt:lpstr>          Кадры решают всё!  Страна на 2-м этапе развития питомниководства остро нуждается в высококвалифицированных кадрах, поскольку слепое копирование зарубежных разработок в условиях российской действительности может привести к заведомому отставанию. Современные специалисты  должны обладать универсальными знаниями, отсутствием  инертности и инновационной безграмотности, поскольку слепое копирование даже  самых инновационных зарубежных разработок в условиях российской действительности может привести к отрицательным результатам. Это можно хорошо видеть на примере с фитосанитарным состоянием питомниководства, а значит и садоводства России.   </vt:lpstr>
      <vt:lpstr>Презентация PowerPoint</vt:lpstr>
      <vt:lpstr>ФГБНУ ВСТИСП  Web-site: www.vstisp.org E-mail: vstisp@vstisp.org</vt:lpstr>
    </vt:vector>
  </TitlesOfParts>
  <Company>ГНУ ВСТИСП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СОСТОЯНИЕ И ПЕРСПЕКТИВЫ РАЗВИТИЯ САДОВОДСТВА И ПИТОМНИКОВОДСТВА РОССИИ</dc:title>
  <dc:creator>Сотрудник</dc:creator>
  <cp:lastModifiedBy>Татьяна</cp:lastModifiedBy>
  <cp:revision>794</cp:revision>
  <cp:lastPrinted>2020-02-27T05:58:16Z</cp:lastPrinted>
  <dcterms:created xsi:type="dcterms:W3CDTF">2013-12-16T09:36:36Z</dcterms:created>
  <dcterms:modified xsi:type="dcterms:W3CDTF">2020-02-27T06:00:30Z</dcterms:modified>
</cp:coreProperties>
</file>