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911" r:id="rId2"/>
  </p:sldMasterIdLst>
  <p:notesMasterIdLst>
    <p:notesMasterId r:id="rId15"/>
  </p:notesMasterIdLst>
  <p:handoutMasterIdLst>
    <p:handoutMasterId r:id="rId16"/>
  </p:handoutMasterIdLst>
  <p:sldIdLst>
    <p:sldId id="383" r:id="rId3"/>
    <p:sldId id="407" r:id="rId4"/>
    <p:sldId id="408" r:id="rId5"/>
    <p:sldId id="401" r:id="rId6"/>
    <p:sldId id="400" r:id="rId7"/>
    <p:sldId id="402" r:id="rId8"/>
    <p:sldId id="403" r:id="rId9"/>
    <p:sldId id="412" r:id="rId10"/>
    <p:sldId id="404" r:id="rId11"/>
    <p:sldId id="406" r:id="rId12"/>
    <p:sldId id="405" r:id="rId13"/>
    <p:sldId id="411" r:id="rId14"/>
  </p:sldIdLst>
  <p:sldSz cx="12192000" cy="6858000"/>
  <p:notesSz cx="9928225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FAE29"/>
    <a:srgbClr val="009900"/>
    <a:srgbClr val="95D600"/>
    <a:srgbClr val="3D8D24"/>
    <a:srgbClr val="FFCC00"/>
    <a:srgbClr val="FF9E16"/>
    <a:srgbClr val="48A32A"/>
    <a:srgbClr val="F3F3F3"/>
    <a:srgbClr val="FFD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-516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runova.VNIIMK\Desktop\&#1042;%20&#1087;&#1088;&#1077;&#1079;&#1077;&#1085;&#1090;&#1072;&#1094;&#1080;&#1102;%20&#1087;&#1086;%20&#1057;&#1054;&#1045;%20&#1085;&#1072;%20&#1089;&#1077;&#1083;&#1077;&#1082;&#1090;&#1086;&#1088;&#1085;&#1086;&#1077;%20&#1089;&#1086;&#1074;&#1077;&#1097;&#1072;&#1085;&#1080;&#1077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runova.VNIIMK\Desktop\&#1042;%20&#1087;&#1088;&#1077;&#1079;&#1077;&#1085;&#1090;&#1072;&#1094;&#1080;&#1102;%20&#1087;&#1086;%20&#1057;&#1054;&#1045;%20&#1085;&#1072;%20&#1089;&#1077;&#1083;&#1077;&#1082;&#1090;&#1086;&#1088;&#1085;&#1086;&#1077;%20&#1089;&#1086;&#1074;&#1077;&#1097;&#1072;&#1085;&#1080;&#1077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860796169330945E-2"/>
          <c:y val="3.4867768253355753E-2"/>
          <c:w val="0.89833514839991879"/>
          <c:h val="0.574188624900085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2009 г.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12. ДАЛЬНЕВОСТОЧНЫЙ</c:v>
                </c:pt>
                <c:pt idx="1">
                  <c:v>5. ЦЕНТРАЛЬНО-ЧЕРНОЗЕМНЫЙ</c:v>
                </c:pt>
                <c:pt idx="2">
                  <c:v>6. СЕВЕРО-КАВКАЗСКИЙ</c:v>
                </c:pt>
                <c:pt idx="3">
                  <c:v>10. ЗАПАДНО-СИБИРСКИЙ</c:v>
                </c:pt>
                <c:pt idx="4">
                  <c:v>7. СРЕДНЕВОЛЖСКИЙ</c:v>
                </c:pt>
                <c:pt idx="5">
                  <c:v>3. ЦЕНТРАЛЬНЫЙ</c:v>
                </c:pt>
              </c:strCache>
            </c:strRef>
          </c:cat>
          <c:val>
            <c:numRef>
              <c:f>Лист1!$B$2:$B$7</c:f>
              <c:numCache>
                <c:formatCode>0</c:formatCode>
                <c:ptCount val="6"/>
                <c:pt idx="0">
                  <c:v>626.69399999999996</c:v>
                </c:pt>
                <c:pt idx="1">
                  <c:v>58.935000000000002</c:v>
                </c:pt>
                <c:pt idx="2">
                  <c:v>133.64700000000002</c:v>
                </c:pt>
                <c:pt idx="3">
                  <c:v>12.505999999999998</c:v>
                </c:pt>
                <c:pt idx="4">
                  <c:v>35.045000000000002</c:v>
                </c:pt>
                <c:pt idx="5">
                  <c:v>1.163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2014 г.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12. ДАЛЬНЕВОСТОЧНЫЙ</c:v>
                </c:pt>
                <c:pt idx="1">
                  <c:v>5. ЦЕНТРАЛЬНО-ЧЕРНОЗЕМНЫЙ</c:v>
                </c:pt>
                <c:pt idx="2">
                  <c:v>6. СЕВЕРО-КАВКАЗСКИЙ</c:v>
                </c:pt>
                <c:pt idx="3">
                  <c:v>10. ЗАПАДНО-СИБИРСКИЙ</c:v>
                </c:pt>
                <c:pt idx="4">
                  <c:v>7. СРЕДНЕВОЛЖСКИЙ</c:v>
                </c:pt>
                <c:pt idx="5">
                  <c:v>3. ЦЕНТРАЛЬНЫЙ</c:v>
                </c:pt>
              </c:strCache>
            </c:strRef>
          </c:cat>
          <c:val>
            <c:numRef>
              <c:f>Лист1!$C$2:$C$7</c:f>
              <c:numCache>
                <c:formatCode>0</c:formatCode>
                <c:ptCount val="6"/>
                <c:pt idx="0">
                  <c:v>1109.2159999999999</c:v>
                </c:pt>
                <c:pt idx="1">
                  <c:v>478.84100000000001</c:v>
                </c:pt>
                <c:pt idx="2">
                  <c:v>226.65500000000006</c:v>
                </c:pt>
                <c:pt idx="3">
                  <c:v>39.368000000000002</c:v>
                </c:pt>
                <c:pt idx="4">
                  <c:v>63.364000000000004</c:v>
                </c:pt>
                <c:pt idx="5">
                  <c:v>48.01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 г.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12. ДАЛЬНЕВОСТОЧНЫЙ</c:v>
                </c:pt>
                <c:pt idx="1">
                  <c:v>5. ЦЕНТРАЛЬНО-ЧЕРНОЗЕМНЫЙ</c:v>
                </c:pt>
                <c:pt idx="2">
                  <c:v>6. СЕВЕРО-КАВКАЗСКИЙ</c:v>
                </c:pt>
                <c:pt idx="3">
                  <c:v>10. ЗАПАДНО-СИБИРСКИЙ</c:v>
                </c:pt>
                <c:pt idx="4">
                  <c:v>7. СРЕДНЕВОЛЖСКИЙ</c:v>
                </c:pt>
                <c:pt idx="5">
                  <c:v>3. ЦЕНТРАЛЬНЫЙ</c:v>
                </c:pt>
              </c:strCache>
            </c:strRef>
          </c:cat>
          <c:val>
            <c:numRef>
              <c:f>Лист1!$D$2:$D$7</c:f>
              <c:numCache>
                <c:formatCode>0</c:formatCode>
                <c:ptCount val="6"/>
                <c:pt idx="0">
                  <c:v>1353.9160000000002</c:v>
                </c:pt>
                <c:pt idx="1">
                  <c:v>1029.627</c:v>
                </c:pt>
                <c:pt idx="2">
                  <c:v>258.47500000000002</c:v>
                </c:pt>
                <c:pt idx="3">
                  <c:v>190.63400000000001</c:v>
                </c:pt>
                <c:pt idx="4">
                  <c:v>88.28</c:v>
                </c:pt>
                <c:pt idx="5">
                  <c:v>87.762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axId val="65025920"/>
        <c:axId val="65027456"/>
      </c:barChart>
      <c:catAx>
        <c:axId val="650259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  <c:crossAx val="65027456"/>
        <c:crosses val="autoZero"/>
        <c:auto val="1"/>
        <c:lblAlgn val="ctr"/>
        <c:lblOffset val="100"/>
        <c:noMultiLvlLbl val="0"/>
      </c:catAx>
      <c:valAx>
        <c:axId val="65027456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  <c:crossAx val="6502592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 b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56838323659708E-2"/>
          <c:y val="3.4505903389154567E-2"/>
          <c:w val="0.90483246680829066"/>
          <c:h val="0.624589350229370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2009 г.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12. ДАЛЬНЕВОСТОЧНЫЙ</c:v>
                </c:pt>
                <c:pt idx="1">
                  <c:v>5. ЦЕНТРАЛЬНО-ЧЕРНОЗЕМНЫЙ</c:v>
                </c:pt>
                <c:pt idx="2">
                  <c:v>6. СЕВЕРО-КАВКАЗСКИЙ</c:v>
                </c:pt>
                <c:pt idx="3">
                  <c:v>10. ЗАПАДНО-СИБИРСКИЙ</c:v>
                </c:pt>
                <c:pt idx="4">
                  <c:v>7. СРЕДНЕВОЛЖСКИЙ</c:v>
                </c:pt>
                <c:pt idx="5">
                  <c:v>3. ЦЕНТРАЛЬНЫЙ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71.657058179182087</c:v>
                </c:pt>
                <c:pt idx="1">
                  <c:v>6.7387093602142301</c:v>
                </c:pt>
                <c:pt idx="2">
                  <c:v>15.281382707466722</c:v>
                </c:pt>
                <c:pt idx="3">
                  <c:v>1.4299533258477841</c:v>
                </c:pt>
                <c:pt idx="4">
                  <c:v>4.0070937393519594</c:v>
                </c:pt>
                <c:pt idx="5">
                  <c:v>0.1329790275036761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2014 г.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12. ДАЛЬНЕВОСТОЧНЫЙ</c:v>
                </c:pt>
                <c:pt idx="1">
                  <c:v>5. ЦЕНТРАЛЬНО-ЧЕРНОЗЕМНЫЙ</c:v>
                </c:pt>
                <c:pt idx="2">
                  <c:v>6. СЕВЕРО-КАВКАЗСКИЙ</c:v>
                </c:pt>
                <c:pt idx="3">
                  <c:v>10. ЗАПАДНО-СИБИРСКИЙ</c:v>
                </c:pt>
                <c:pt idx="4">
                  <c:v>7. СРЕДНЕВОЛЖСКИЙ</c:v>
                </c:pt>
                <c:pt idx="5">
                  <c:v>3. ЦЕНТРАЛЬНЫЙ</c:v>
                </c:pt>
              </c:strCache>
            </c:strRef>
          </c:cat>
          <c:val>
            <c:numRef>
              <c:f>Лист1!$C$2:$C$7</c:f>
              <c:numCache>
                <c:formatCode>0.0</c:formatCode>
                <c:ptCount val="6"/>
                <c:pt idx="0">
                  <c:v>55.301641874684648</c:v>
                </c:pt>
                <c:pt idx="1">
                  <c:v>23.873342520226785</c:v>
                </c:pt>
                <c:pt idx="2">
                  <c:v>11.300227943977236</c:v>
                </c:pt>
                <c:pt idx="3">
                  <c:v>1.9627512020405273</c:v>
                </c:pt>
                <c:pt idx="4">
                  <c:v>3.1591080869258277</c:v>
                </c:pt>
                <c:pt idx="5">
                  <c:v>2.3936111870038026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 г.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12. ДАЛЬНЕВОСТОЧНЫЙ</c:v>
                </c:pt>
                <c:pt idx="1">
                  <c:v>5. ЦЕНТРАЛЬНО-ЧЕРНОЗЕМНЫЙ</c:v>
                </c:pt>
                <c:pt idx="2">
                  <c:v>6. СЕВЕРО-КАВКАЗСКИЙ</c:v>
                </c:pt>
                <c:pt idx="3">
                  <c:v>10. ЗАПАДНО-СИБИРСКИЙ</c:v>
                </c:pt>
                <c:pt idx="4">
                  <c:v>7. СРЕДНЕВОЛЖСКИЙ</c:v>
                </c:pt>
                <c:pt idx="5">
                  <c:v>3. ЦЕНТРАЛЬНЫЙ</c:v>
                </c:pt>
              </c:strCache>
            </c:strRef>
          </c:cat>
          <c:val>
            <c:numRef>
              <c:f>Лист1!$D$2:$D$7</c:f>
              <c:numCache>
                <c:formatCode>0.0</c:formatCode>
                <c:ptCount val="6"/>
                <c:pt idx="0">
                  <c:v>43.916063864535523</c:v>
                </c:pt>
                <c:pt idx="1">
                  <c:v>33.39731939695676</c:v>
                </c:pt>
                <c:pt idx="2">
                  <c:v>8.3839799569440192</c:v>
                </c:pt>
                <c:pt idx="3">
                  <c:v>6.1834670088483072</c:v>
                </c:pt>
                <c:pt idx="4">
                  <c:v>2.8634790621879023</c:v>
                </c:pt>
                <c:pt idx="5">
                  <c:v>2.8466770441293003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axId val="116138752"/>
        <c:axId val="116140288"/>
      </c:barChart>
      <c:catAx>
        <c:axId val="1161387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  <c:crossAx val="116140288"/>
        <c:crosses val="autoZero"/>
        <c:auto val="1"/>
        <c:lblAlgn val="ctr"/>
        <c:lblOffset val="100"/>
        <c:noMultiLvlLbl val="0"/>
      </c:catAx>
      <c:valAx>
        <c:axId val="116140288"/>
        <c:scaling>
          <c:orientation val="minMax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  <c:crossAx val="11613875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 b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'ТОП 10'!$C$4</c:f>
              <c:strCache>
                <c:ptCount val="1"/>
                <c:pt idx="0">
                  <c:v>Площадь посева, тыс. га</c:v>
                </c:pt>
              </c:strCache>
            </c:strRef>
          </c:tx>
          <c:invertIfNegative val="0"/>
          <c:cat>
            <c:strRef>
              <c:f>'ТОП 10'!$B$5:$B$14</c:f>
              <c:strCache>
                <c:ptCount val="10"/>
                <c:pt idx="0">
                  <c:v>Амурская область</c:v>
                </c:pt>
                <c:pt idx="1">
                  <c:v>Курская область</c:v>
                </c:pt>
                <c:pt idx="2">
                  <c:v>Белгородская область</c:v>
                </c:pt>
                <c:pt idx="3">
                  <c:v>Приморский край</c:v>
                </c:pt>
                <c:pt idx="4">
                  <c:v>Краснодарский край</c:v>
                </c:pt>
                <c:pt idx="5">
                  <c:v>Воронежская область</c:v>
                </c:pt>
                <c:pt idx="6">
                  <c:v>Тамбовская область</c:v>
                </c:pt>
                <c:pt idx="7">
                  <c:v>Орловская область</c:v>
                </c:pt>
                <c:pt idx="8">
                  <c:v>Алтайский край</c:v>
                </c:pt>
                <c:pt idx="9">
                  <c:v>Липецкая область</c:v>
                </c:pt>
              </c:strCache>
            </c:strRef>
          </c:cat>
          <c:val>
            <c:numRef>
              <c:f>'ТОП 10'!$C$5:$C$14</c:f>
              <c:numCache>
                <c:formatCode>[&lt;=0.05]##0.00;[=999999999]"...";##0.0</c:formatCode>
                <c:ptCount val="10"/>
                <c:pt idx="0">
                  <c:v>865.02200000000005</c:v>
                </c:pt>
                <c:pt idx="1">
                  <c:v>282.637</c:v>
                </c:pt>
                <c:pt idx="2">
                  <c:v>268.10500000000002</c:v>
                </c:pt>
                <c:pt idx="3">
                  <c:v>317.86399999999998</c:v>
                </c:pt>
                <c:pt idx="4">
                  <c:v>203.71199999999999</c:v>
                </c:pt>
                <c:pt idx="5">
                  <c:v>141.04599999999999</c:v>
                </c:pt>
                <c:pt idx="6">
                  <c:v>135.51900000000001</c:v>
                </c:pt>
                <c:pt idx="7">
                  <c:v>119.17400000000001</c:v>
                </c:pt>
                <c:pt idx="8">
                  <c:v>149.47200000000001</c:v>
                </c:pt>
                <c:pt idx="9">
                  <c:v>83.146000000000001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6B5-4528-8C95-7A8170B1DB0F}"/>
            </c:ext>
          </c:extLst>
        </c:ser>
        <c:ser>
          <c:idx val="1"/>
          <c:order val="1"/>
          <c:tx>
            <c:strRef>
              <c:f>'ТОП 10'!$D$4</c:f>
              <c:strCache>
                <c:ptCount val="1"/>
                <c:pt idx="0">
                  <c:v>Валовой сбор, тыс. тонн</c:v>
                </c:pt>
              </c:strCache>
            </c:strRef>
          </c:tx>
          <c:invertIfNegative val="0"/>
          <c:cat>
            <c:strRef>
              <c:f>'ТОП 10'!$B$5:$B$14</c:f>
              <c:strCache>
                <c:ptCount val="10"/>
                <c:pt idx="0">
                  <c:v>Амурская область</c:v>
                </c:pt>
                <c:pt idx="1">
                  <c:v>Курская область</c:v>
                </c:pt>
                <c:pt idx="2">
                  <c:v>Белгородская область</c:v>
                </c:pt>
                <c:pt idx="3">
                  <c:v>Приморский край</c:v>
                </c:pt>
                <c:pt idx="4">
                  <c:v>Краснодарский край</c:v>
                </c:pt>
                <c:pt idx="5">
                  <c:v>Воронежская область</c:v>
                </c:pt>
                <c:pt idx="6">
                  <c:v>Тамбовская область</c:v>
                </c:pt>
                <c:pt idx="7">
                  <c:v>Орловская область</c:v>
                </c:pt>
                <c:pt idx="8">
                  <c:v>Алтайский край</c:v>
                </c:pt>
                <c:pt idx="9">
                  <c:v>Липецкая область</c:v>
                </c:pt>
              </c:strCache>
            </c:strRef>
          </c:cat>
          <c:val>
            <c:numRef>
              <c:f>'ТОП 10'!$D$5:$D$14</c:f>
              <c:numCache>
                <c:formatCode>[&lt;=0.05]##0.00;[=999999999]"...";##0.0</c:formatCode>
                <c:ptCount val="10"/>
                <c:pt idx="0">
                  <c:v>856.46600000000001</c:v>
                </c:pt>
                <c:pt idx="1">
                  <c:v>587.798</c:v>
                </c:pt>
                <c:pt idx="2">
                  <c:v>564.05499999999995</c:v>
                </c:pt>
                <c:pt idx="3">
                  <c:v>376.17700000000002</c:v>
                </c:pt>
                <c:pt idx="4">
                  <c:v>366.30200000000002</c:v>
                </c:pt>
                <c:pt idx="5">
                  <c:v>251.25200000000001</c:v>
                </c:pt>
                <c:pt idx="6">
                  <c:v>242.631</c:v>
                </c:pt>
                <c:pt idx="7">
                  <c:v>195.51</c:v>
                </c:pt>
                <c:pt idx="8">
                  <c:v>177.73699999999999</c:v>
                </c:pt>
                <c:pt idx="9">
                  <c:v>139.28800000000001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6B5-4528-8C95-7A8170B1DB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axId val="93643520"/>
        <c:axId val="97157120"/>
      </c:barChart>
      <c:lineChart>
        <c:grouping val="standard"/>
        <c:varyColors val="0"/>
        <c:ser>
          <c:idx val="2"/>
          <c:order val="2"/>
          <c:tx>
            <c:strRef>
              <c:f>'ТОП 10'!$E$4</c:f>
              <c:strCache>
                <c:ptCount val="1"/>
                <c:pt idx="0">
                  <c:v>Урожайность, т с 1 га убранной площади</c:v>
                </c:pt>
              </c:strCache>
            </c:strRef>
          </c:tx>
          <c:spPr>
            <a:ln w="31750">
              <a:solidFill>
                <a:schemeClr val="tx1"/>
              </a:solidFill>
            </a:ln>
          </c:spPr>
          <c:marker>
            <c:symbol val="triangle"/>
            <c:size val="6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Lbls>
            <c:dLbl>
              <c:idx val="1"/>
              <c:layout>
                <c:manualLayout>
                  <c:x val="-2.8888686693356477E-2"/>
                  <c:y val="-2.4753690151486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3333170021557156E-2"/>
                  <c:y val="-2.70040256198035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8888686693356477E-2"/>
                  <c:y val="3.6005367493071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1110893362076206E-2"/>
                  <c:y val="-2.4753690151486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4444273355917021E-2"/>
                  <c:y val="-3.15046965564374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888868669335656E-2"/>
                  <c:y val="-2.70040256198035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1110893362076286E-2"/>
                  <c:y val="-3.3755032024754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7777583358996612E-2"/>
                  <c:y val="3.82557029613883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3.1110893362076206E-2"/>
                  <c:y val="-2.92543610881204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'ТОП 10'!$B$5:$B$14</c:f>
              <c:strCache>
                <c:ptCount val="10"/>
                <c:pt idx="0">
                  <c:v>Амурская область</c:v>
                </c:pt>
                <c:pt idx="1">
                  <c:v>Курская область</c:v>
                </c:pt>
                <c:pt idx="2">
                  <c:v>Белгородская область</c:v>
                </c:pt>
                <c:pt idx="3">
                  <c:v>Приморский край</c:v>
                </c:pt>
                <c:pt idx="4">
                  <c:v>Краснодарский край</c:v>
                </c:pt>
                <c:pt idx="5">
                  <c:v>Воронежская область</c:v>
                </c:pt>
                <c:pt idx="6">
                  <c:v>Тамбовская область</c:v>
                </c:pt>
                <c:pt idx="7">
                  <c:v>Орловская область</c:v>
                </c:pt>
                <c:pt idx="8">
                  <c:v>Алтайский край</c:v>
                </c:pt>
                <c:pt idx="9">
                  <c:v>Липецкая область</c:v>
                </c:pt>
              </c:strCache>
            </c:strRef>
          </c:cat>
          <c:val>
            <c:numRef>
              <c:f>'ТОП 10'!$E$5:$E$14</c:f>
              <c:numCache>
                <c:formatCode>0.00</c:formatCode>
                <c:ptCount val="10"/>
                <c:pt idx="0">
                  <c:v>0.99010892208521861</c:v>
                </c:pt>
                <c:pt idx="1">
                  <c:v>2.0796923261993299</c:v>
                </c:pt>
                <c:pt idx="2">
                  <c:v>2.1038585628764848</c:v>
                </c:pt>
                <c:pt idx="3">
                  <c:v>1.1834526715828155</c:v>
                </c:pt>
                <c:pt idx="4">
                  <c:v>1.7981365849827209</c:v>
                </c:pt>
                <c:pt idx="5">
                  <c:v>1.7813479290444254</c:v>
                </c:pt>
                <c:pt idx="6">
                  <c:v>1.7903836362428884</c:v>
                </c:pt>
                <c:pt idx="7">
                  <c:v>1.6405424001879603</c:v>
                </c:pt>
                <c:pt idx="8">
                  <c:v>1.1890989616784413</c:v>
                </c:pt>
                <c:pt idx="9">
                  <c:v>1.6752218988285668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6B5-4528-8C95-7A8170B1DB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160576"/>
        <c:axId val="97159040"/>
      </c:lineChart>
      <c:catAx>
        <c:axId val="93643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  <c:crossAx val="97157120"/>
        <c:crosses val="autoZero"/>
        <c:auto val="1"/>
        <c:lblAlgn val="ctr"/>
        <c:lblOffset val="100"/>
        <c:noMultiLvlLbl val="0"/>
      </c:catAx>
      <c:valAx>
        <c:axId val="97157120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  <c:crossAx val="93643520"/>
        <c:crosses val="autoZero"/>
        <c:crossBetween val="between"/>
      </c:valAx>
      <c:valAx>
        <c:axId val="97159040"/>
        <c:scaling>
          <c:orientation val="minMax"/>
        </c:scaling>
        <c:delete val="0"/>
        <c:axPos val="r"/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  <c:crossAx val="97160576"/>
        <c:crosses val="max"/>
        <c:crossBetween val="between"/>
      </c:valAx>
      <c:catAx>
        <c:axId val="971605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7159040"/>
        <c:crosses val="autoZero"/>
        <c:auto val="1"/>
        <c:lblAlgn val="ctr"/>
        <c:lblOffset val="100"/>
        <c:noMultiLvlLbl val="0"/>
      </c:catAx>
    </c:plotArea>
    <c:legend>
      <c:legendPos val="b"/>
      <c:layout/>
      <c:overlay val="0"/>
      <c:txPr>
        <a:bodyPr/>
        <a:lstStyle/>
        <a:p>
          <a:pPr>
            <a:defRPr b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832048419608609"/>
          <c:y val="3.0871489066007389E-2"/>
          <c:w val="0.80249272096083313"/>
          <c:h val="0.630166843617668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'ТОП 10'!$C$23</c:f>
              <c:strCache>
                <c:ptCount val="1"/>
                <c:pt idx="0">
                  <c:v>Площадь посева, тыс. га</c:v>
                </c:pt>
              </c:strCache>
            </c:strRef>
          </c:tx>
          <c:invertIfNegative val="0"/>
          <c:cat>
            <c:strRef>
              <c:f>'ТОП 10'!$B$24:$B$33</c:f>
              <c:strCache>
                <c:ptCount val="10"/>
                <c:pt idx="0">
                  <c:v>Амурская область</c:v>
                </c:pt>
                <c:pt idx="1">
                  <c:v>Курская область</c:v>
                </c:pt>
                <c:pt idx="2">
                  <c:v>Белгородская область</c:v>
                </c:pt>
                <c:pt idx="3">
                  <c:v>Приморский край</c:v>
                </c:pt>
                <c:pt idx="4">
                  <c:v>Краснодарский край</c:v>
                </c:pt>
                <c:pt idx="5">
                  <c:v>Воронежская область</c:v>
                </c:pt>
                <c:pt idx="6">
                  <c:v>Тамбовская область</c:v>
                </c:pt>
                <c:pt idx="7">
                  <c:v>Орловская область</c:v>
                </c:pt>
                <c:pt idx="8">
                  <c:v>Алтайский край</c:v>
                </c:pt>
                <c:pt idx="9">
                  <c:v>Липецкая область</c:v>
                </c:pt>
              </c:strCache>
            </c:strRef>
          </c:cat>
          <c:val>
            <c:numRef>
              <c:f>'ТОП 10'!$C$24:$C$33</c:f>
              <c:numCache>
                <c:formatCode>0.00</c:formatCode>
                <c:ptCount val="10"/>
                <c:pt idx="0">
                  <c:v>401.62400000000002</c:v>
                </c:pt>
                <c:pt idx="1">
                  <c:v>7.75</c:v>
                </c:pt>
                <c:pt idx="2">
                  <c:v>35.459000000000003</c:v>
                </c:pt>
                <c:pt idx="3">
                  <c:v>146.898</c:v>
                </c:pt>
                <c:pt idx="4">
                  <c:v>103.15600000000001</c:v>
                </c:pt>
                <c:pt idx="5">
                  <c:v>6.6680000000000001</c:v>
                </c:pt>
                <c:pt idx="6">
                  <c:v>1.9490000000000001</c:v>
                </c:pt>
                <c:pt idx="7">
                  <c:v>4.2069999999999999</c:v>
                </c:pt>
                <c:pt idx="8">
                  <c:v>9.4160000000000004</c:v>
                </c:pt>
                <c:pt idx="9">
                  <c:v>2.9020000000000001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41C-4FFB-B67E-65C354E0B043}"/>
            </c:ext>
          </c:extLst>
        </c:ser>
        <c:ser>
          <c:idx val="1"/>
          <c:order val="1"/>
          <c:tx>
            <c:strRef>
              <c:f>'ТОП 10'!$D$23</c:f>
              <c:strCache>
                <c:ptCount val="1"/>
                <c:pt idx="0">
                  <c:v>Валовой сбор, тыс. тонн</c:v>
                </c:pt>
              </c:strCache>
            </c:strRef>
          </c:tx>
          <c:invertIfNegative val="0"/>
          <c:cat>
            <c:strRef>
              <c:f>'ТОП 10'!$B$24:$B$33</c:f>
              <c:strCache>
                <c:ptCount val="10"/>
                <c:pt idx="0">
                  <c:v>Амурская область</c:v>
                </c:pt>
                <c:pt idx="1">
                  <c:v>Курская область</c:v>
                </c:pt>
                <c:pt idx="2">
                  <c:v>Белгородская область</c:v>
                </c:pt>
                <c:pt idx="3">
                  <c:v>Приморский край</c:v>
                </c:pt>
                <c:pt idx="4">
                  <c:v>Краснодарский край</c:v>
                </c:pt>
                <c:pt idx="5">
                  <c:v>Воронежская область</c:v>
                </c:pt>
                <c:pt idx="6">
                  <c:v>Тамбовская область</c:v>
                </c:pt>
                <c:pt idx="7">
                  <c:v>Орловская область</c:v>
                </c:pt>
                <c:pt idx="8">
                  <c:v>Алтайский край</c:v>
                </c:pt>
                <c:pt idx="9">
                  <c:v>Липецкая область</c:v>
                </c:pt>
              </c:strCache>
            </c:strRef>
          </c:cat>
          <c:val>
            <c:numRef>
              <c:f>'ТОП 10'!$D$24:$D$33</c:f>
              <c:numCache>
                <c:formatCode>[&lt;=0.05]##0.00;[=999999999]"...";##0.0</c:formatCode>
                <c:ptCount val="10"/>
                <c:pt idx="0">
                  <c:v>435.55699999999996</c:v>
                </c:pt>
                <c:pt idx="1">
                  <c:v>9.0971000000000011</c:v>
                </c:pt>
                <c:pt idx="2">
                  <c:v>37.455500000000001</c:v>
                </c:pt>
                <c:pt idx="3">
                  <c:v>133.60429999999999</c:v>
                </c:pt>
                <c:pt idx="4">
                  <c:v>182.4006</c:v>
                </c:pt>
                <c:pt idx="5">
                  <c:v>5.548</c:v>
                </c:pt>
                <c:pt idx="6">
                  <c:v>1.1823999999999999</c:v>
                </c:pt>
                <c:pt idx="7">
                  <c:v>4.6250999999999998</c:v>
                </c:pt>
                <c:pt idx="8">
                  <c:v>9.9086999999999996</c:v>
                </c:pt>
                <c:pt idx="9">
                  <c:v>2.7818999999999998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41C-4FFB-B67E-65C354E0B0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axId val="100121984"/>
        <c:axId val="100787328"/>
      </c:barChart>
      <c:lineChart>
        <c:grouping val="standard"/>
        <c:varyColors val="0"/>
        <c:ser>
          <c:idx val="2"/>
          <c:order val="2"/>
          <c:tx>
            <c:strRef>
              <c:f>'ТОП 10'!$E$23</c:f>
              <c:strCache>
                <c:ptCount val="1"/>
                <c:pt idx="0">
                  <c:v>Урожайность, т с 1 га убранной площади</c:v>
                </c:pt>
              </c:strCache>
            </c:strRef>
          </c:tx>
          <c:spPr>
            <a:ln w="31750">
              <a:solidFill>
                <a:schemeClr val="tx1"/>
              </a:solidFill>
            </a:ln>
          </c:spPr>
          <c:marker>
            <c:symbol val="square"/>
            <c:size val="6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Lbls>
            <c:dLbl>
              <c:idx val="0"/>
              <c:layout>
                <c:manualLayout>
                  <c:x val="-2.3333170021557156E-2"/>
                  <c:y val="-4.0244360376099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2222066687197289E-3"/>
                  <c:y val="-2.68295735840666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222213667795851E-2"/>
                  <c:y val="-3.57727647787554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3333100030795118E-3"/>
                  <c:y val="-1.7886382389377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2221996696436071E-2"/>
                  <c:y val="-3.57727647787554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4444273355917021E-2"/>
                  <c:y val="-3.57727647787554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3.3333100030795933E-2"/>
                  <c:y val="-3.57727647787554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'ТОП 10'!$B$24:$B$33</c:f>
              <c:strCache>
                <c:ptCount val="10"/>
                <c:pt idx="0">
                  <c:v>Амурская область</c:v>
                </c:pt>
                <c:pt idx="1">
                  <c:v>Курская область</c:v>
                </c:pt>
                <c:pt idx="2">
                  <c:v>Белгородская область</c:v>
                </c:pt>
                <c:pt idx="3">
                  <c:v>Приморский край</c:v>
                </c:pt>
                <c:pt idx="4">
                  <c:v>Краснодарский край</c:v>
                </c:pt>
                <c:pt idx="5">
                  <c:v>Воронежская область</c:v>
                </c:pt>
                <c:pt idx="6">
                  <c:v>Тамбовская область</c:v>
                </c:pt>
                <c:pt idx="7">
                  <c:v>Орловская область</c:v>
                </c:pt>
                <c:pt idx="8">
                  <c:v>Алтайский край</c:v>
                </c:pt>
                <c:pt idx="9">
                  <c:v>Липецкая область</c:v>
                </c:pt>
              </c:strCache>
            </c:strRef>
          </c:cat>
          <c:val>
            <c:numRef>
              <c:f>'ТОП 10'!$E$24:$E$33</c:f>
              <c:numCache>
                <c:formatCode>0.00</c:formatCode>
                <c:ptCount val="10"/>
                <c:pt idx="0">
                  <c:v>1.0844894727406726</c:v>
                </c:pt>
                <c:pt idx="1">
                  <c:v>1.1738193548387099</c:v>
                </c:pt>
                <c:pt idx="2">
                  <c:v>1.0563044643108941</c:v>
                </c:pt>
                <c:pt idx="3">
                  <c:v>0.9095038734359896</c:v>
                </c:pt>
                <c:pt idx="4">
                  <c:v>1.7682015588041411</c:v>
                </c:pt>
                <c:pt idx="5">
                  <c:v>0.83203359328134374</c:v>
                </c:pt>
                <c:pt idx="6">
                  <c:v>0.60667008722421745</c:v>
                </c:pt>
                <c:pt idx="7">
                  <c:v>1.0993819824102686</c:v>
                </c:pt>
                <c:pt idx="8">
                  <c:v>1.0523258283772301</c:v>
                </c:pt>
                <c:pt idx="9">
                  <c:v>0.95861474844934513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41C-4FFB-B67E-65C354E0B0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5345792"/>
        <c:axId val="105328640"/>
      </c:lineChart>
      <c:catAx>
        <c:axId val="1001219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  <c:crossAx val="100787328"/>
        <c:crosses val="autoZero"/>
        <c:auto val="1"/>
        <c:lblAlgn val="ctr"/>
        <c:lblOffset val="100"/>
        <c:noMultiLvlLbl val="0"/>
      </c:catAx>
      <c:valAx>
        <c:axId val="100787328"/>
        <c:scaling>
          <c:orientation val="minMax"/>
          <c:max val="1000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  <c:crossAx val="100121984"/>
        <c:crosses val="autoZero"/>
        <c:crossBetween val="between"/>
      </c:valAx>
      <c:valAx>
        <c:axId val="105328640"/>
        <c:scaling>
          <c:orientation val="minMax"/>
          <c:max val="2.5"/>
        </c:scaling>
        <c:delete val="0"/>
        <c:axPos val="r"/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  <c:crossAx val="105345792"/>
        <c:crosses val="max"/>
        <c:crossBetween val="between"/>
      </c:valAx>
      <c:catAx>
        <c:axId val="1053457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5328640"/>
        <c:crosses val="autoZero"/>
        <c:auto val="1"/>
        <c:lblAlgn val="ctr"/>
        <c:lblOffset val="100"/>
        <c:noMultiLvlLbl val="0"/>
      </c:catAx>
    </c:plotArea>
    <c:legend>
      <c:legendPos val="b"/>
      <c:layout/>
      <c:overlay val="0"/>
      <c:txPr>
        <a:bodyPr/>
        <a:lstStyle/>
        <a:p>
          <a:pPr>
            <a:defRPr b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ru-RU"/>
    </a:p>
  </c:txPr>
  <c:externalData r:id="rId1">
    <c:autoUpdate val="1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ru-RU" dirty="0"/>
          </a:p>
        </c:rich>
      </c:tx>
      <c:layout>
        <c:manualLayout>
          <c:xMode val="edge"/>
          <c:yMode val="edge"/>
          <c:x val="9.7641356233979529E-2"/>
          <c:y val="2.3217247097844111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2.4631927212572374E-2"/>
          <c:y val="4.3907351460221566E-2"/>
          <c:w val="0.95717121588089327"/>
          <c:h val="0.82365186224833675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'6'!$B$4:$AH$4</c:f>
              <c:numCache>
                <c:formatCode>General</c:formatCode>
                <c:ptCount val="33"/>
                <c:pt idx="0">
                  <c:v>1972</c:v>
                </c:pt>
                <c:pt idx="1">
                  <c:v>1984</c:v>
                </c:pt>
                <c:pt idx="2">
                  <c:v>1987</c:v>
                </c:pt>
                <c:pt idx="3">
                  <c:v>1989</c:v>
                </c:pt>
                <c:pt idx="4">
                  <c:v>1990</c:v>
                </c:pt>
                <c:pt idx="5">
                  <c:v>1991</c:v>
                </c:pt>
                <c:pt idx="6">
                  <c:v>1992</c:v>
                </c:pt>
                <c:pt idx="7">
                  <c:v>1993</c:v>
                </c:pt>
                <c:pt idx="8">
                  <c:v>1994</c:v>
                </c:pt>
                <c:pt idx="9">
                  <c:v>1995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  <c:pt idx="29">
                  <c:v>2016</c:v>
                </c:pt>
                <c:pt idx="30">
                  <c:v>2017</c:v>
                </c:pt>
                <c:pt idx="31">
                  <c:v>2018</c:v>
                </c:pt>
                <c:pt idx="32">
                  <c:v>2019</c:v>
                </c:pt>
              </c:numCache>
            </c:numRef>
          </c:cat>
          <c:val>
            <c:numRef>
              <c:f>'6'!$B$5:$AH$5</c:f>
              <c:numCache>
                <c:formatCode>General</c:formatCode>
                <c:ptCount val="33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5</c:v>
                </c:pt>
                <c:pt idx="8">
                  <c:v>4</c:v>
                </c:pt>
                <c:pt idx="9">
                  <c:v>1</c:v>
                </c:pt>
                <c:pt idx="10">
                  <c:v>2</c:v>
                </c:pt>
                <c:pt idx="11">
                  <c:v>4</c:v>
                </c:pt>
                <c:pt idx="12">
                  <c:v>2</c:v>
                </c:pt>
                <c:pt idx="13">
                  <c:v>5</c:v>
                </c:pt>
                <c:pt idx="14">
                  <c:v>1</c:v>
                </c:pt>
                <c:pt idx="15">
                  <c:v>2</c:v>
                </c:pt>
                <c:pt idx="16">
                  <c:v>9</c:v>
                </c:pt>
                <c:pt idx="17">
                  <c:v>4</c:v>
                </c:pt>
                <c:pt idx="18">
                  <c:v>9</c:v>
                </c:pt>
                <c:pt idx="19">
                  <c:v>2</c:v>
                </c:pt>
                <c:pt idx="20">
                  <c:v>6</c:v>
                </c:pt>
                <c:pt idx="21">
                  <c:v>8</c:v>
                </c:pt>
                <c:pt idx="22">
                  <c:v>8</c:v>
                </c:pt>
                <c:pt idx="23">
                  <c:v>5</c:v>
                </c:pt>
                <c:pt idx="24">
                  <c:v>9</c:v>
                </c:pt>
                <c:pt idx="25">
                  <c:v>18</c:v>
                </c:pt>
                <c:pt idx="26">
                  <c:v>14</c:v>
                </c:pt>
                <c:pt idx="27">
                  <c:v>25</c:v>
                </c:pt>
                <c:pt idx="28">
                  <c:v>12</c:v>
                </c:pt>
                <c:pt idx="29">
                  <c:v>13</c:v>
                </c:pt>
                <c:pt idx="30">
                  <c:v>27</c:v>
                </c:pt>
                <c:pt idx="31">
                  <c:v>14</c:v>
                </c:pt>
                <c:pt idx="32">
                  <c:v>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C01-4DA9-AB44-0B464C65CE8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116205056"/>
        <c:axId val="116216576"/>
      </c:barChart>
      <c:catAx>
        <c:axId val="11620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  <c:crossAx val="116216576"/>
        <c:crosses val="autoZero"/>
        <c:auto val="1"/>
        <c:lblAlgn val="ctr"/>
        <c:lblOffset val="100"/>
        <c:noMultiLvlLbl val="0"/>
      </c:catAx>
      <c:valAx>
        <c:axId val="1162165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6205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646634569339039"/>
          <c:y val="4.1794820068725307E-2"/>
          <c:w val="0.7654483553551521"/>
          <c:h val="0.545726352606181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2009 г.</c:v>
                </c:pt>
              </c:strCache>
            </c:strRef>
          </c:tx>
          <c:invertIfNegative val="0"/>
          <c:cat>
            <c:strRef>
              <c:f>Лист1!$A$2:$A$12</c:f>
              <c:strCache>
                <c:ptCount val="11"/>
                <c:pt idx="0">
                  <c:v>2. СЕВЕРО-ЗАПАДНЫЙ</c:v>
                </c:pt>
                <c:pt idx="1">
                  <c:v>3. ЦЕНТРАЛЬНЫЙ</c:v>
                </c:pt>
                <c:pt idx="2">
                  <c:v>4. ВОЛГО-ВЯТСКИЙ</c:v>
                </c:pt>
                <c:pt idx="3">
                  <c:v>5. ЦЕНТРАЛЬНО-ЧЕРНОЗЕМНЫЙ</c:v>
                </c:pt>
                <c:pt idx="4">
                  <c:v>6. СЕВЕРО-КАВКАЗСКИЙ</c:v>
                </c:pt>
                <c:pt idx="5">
                  <c:v>7. СРЕДНЕВОДЖСКИЙ</c:v>
                </c:pt>
                <c:pt idx="6">
                  <c:v>8. НИЖНЕВОЛЖСКИЙ</c:v>
                </c:pt>
                <c:pt idx="7">
                  <c:v>9. УРАЛЬСКИЙ</c:v>
                </c:pt>
                <c:pt idx="8">
                  <c:v>10. ЗАПАДНО-СИБИРСКИЙ</c:v>
                </c:pt>
                <c:pt idx="9">
                  <c:v>11. ВОСТОЧНО-СИБИРСКИЙ</c:v>
                </c:pt>
                <c:pt idx="10">
                  <c:v>12. ДАЛЬНЕВОСТОЧНЫЙ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</c:v>
                </c:pt>
                <c:pt idx="1">
                  <c:v>8</c:v>
                </c:pt>
                <c:pt idx="2">
                  <c:v>6</c:v>
                </c:pt>
                <c:pt idx="3">
                  <c:v>19</c:v>
                </c:pt>
                <c:pt idx="4">
                  <c:v>36</c:v>
                </c:pt>
                <c:pt idx="5">
                  <c:v>17</c:v>
                </c:pt>
                <c:pt idx="6">
                  <c:v>7</c:v>
                </c:pt>
                <c:pt idx="7">
                  <c:v>8</c:v>
                </c:pt>
                <c:pt idx="8">
                  <c:v>5</c:v>
                </c:pt>
                <c:pt idx="9">
                  <c:v>2</c:v>
                </c:pt>
                <c:pt idx="10">
                  <c:v>26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2014 г.</c:v>
                </c:pt>
              </c:strCache>
            </c:strRef>
          </c:tx>
          <c:invertIfNegative val="0"/>
          <c:cat>
            <c:strRef>
              <c:f>Лист1!$A$2:$A$12</c:f>
              <c:strCache>
                <c:ptCount val="11"/>
                <c:pt idx="0">
                  <c:v>2. СЕВЕРО-ЗАПАДНЫЙ</c:v>
                </c:pt>
                <c:pt idx="1">
                  <c:v>3. ЦЕНТРАЛЬНЫЙ</c:v>
                </c:pt>
                <c:pt idx="2">
                  <c:v>4. ВОЛГО-ВЯТСКИЙ</c:v>
                </c:pt>
                <c:pt idx="3">
                  <c:v>5. ЦЕНТРАЛЬНО-ЧЕРНОЗЕМНЫЙ</c:v>
                </c:pt>
                <c:pt idx="4">
                  <c:v>6. СЕВЕРО-КАВКАЗСКИЙ</c:v>
                </c:pt>
                <c:pt idx="5">
                  <c:v>7. СРЕДНЕВОДЖСКИЙ</c:v>
                </c:pt>
                <c:pt idx="6">
                  <c:v>8. НИЖНЕВОЛЖСКИЙ</c:v>
                </c:pt>
                <c:pt idx="7">
                  <c:v>9. УРАЛЬСКИЙ</c:v>
                </c:pt>
                <c:pt idx="8">
                  <c:v>10. ЗАПАДНО-СИБИРСКИЙ</c:v>
                </c:pt>
                <c:pt idx="9">
                  <c:v>11. ВОСТОЧНО-СИБИРСКИЙ</c:v>
                </c:pt>
                <c:pt idx="10">
                  <c:v>12. ДАЛЬНЕВОСТОЧНЫЙ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2</c:v>
                </c:pt>
                <c:pt idx="1">
                  <c:v>12</c:v>
                </c:pt>
                <c:pt idx="2">
                  <c:v>6</c:v>
                </c:pt>
                <c:pt idx="3">
                  <c:v>46</c:v>
                </c:pt>
                <c:pt idx="4">
                  <c:v>43</c:v>
                </c:pt>
                <c:pt idx="5">
                  <c:v>17</c:v>
                </c:pt>
                <c:pt idx="6">
                  <c:v>15</c:v>
                </c:pt>
                <c:pt idx="7">
                  <c:v>9</c:v>
                </c:pt>
                <c:pt idx="8">
                  <c:v>9</c:v>
                </c:pt>
                <c:pt idx="9">
                  <c:v>9</c:v>
                </c:pt>
                <c:pt idx="10">
                  <c:v>36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 г.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cat>
            <c:strRef>
              <c:f>Лист1!$A$2:$A$12</c:f>
              <c:strCache>
                <c:ptCount val="11"/>
                <c:pt idx="0">
                  <c:v>2. СЕВЕРО-ЗАПАДНЫЙ</c:v>
                </c:pt>
                <c:pt idx="1">
                  <c:v>3. ЦЕНТРАЛЬНЫЙ</c:v>
                </c:pt>
                <c:pt idx="2">
                  <c:v>4. ВОЛГО-ВЯТСКИЙ</c:v>
                </c:pt>
                <c:pt idx="3">
                  <c:v>5. ЦЕНТРАЛЬНО-ЧЕРНОЗЕМНЫЙ</c:v>
                </c:pt>
                <c:pt idx="4">
                  <c:v>6. СЕВЕРО-КАВКАЗСКИЙ</c:v>
                </c:pt>
                <c:pt idx="5">
                  <c:v>7. СРЕДНЕВОДЖСКИЙ</c:v>
                </c:pt>
                <c:pt idx="6">
                  <c:v>8. НИЖНЕВОЛЖСКИЙ</c:v>
                </c:pt>
                <c:pt idx="7">
                  <c:v>9. УРАЛЬСКИЙ</c:v>
                </c:pt>
                <c:pt idx="8">
                  <c:v>10. ЗАПАДНО-СИБИРСКИЙ</c:v>
                </c:pt>
                <c:pt idx="9">
                  <c:v>11. ВОСТОЧНО-СИБИРСКИЙ</c:v>
                </c:pt>
                <c:pt idx="10">
                  <c:v>12. ДАЛЬНЕВОСТОЧНЫЙ</c:v>
                </c:pt>
              </c:strCache>
            </c:strRef>
          </c:cat>
          <c:val>
            <c:numRef>
              <c:f>Лист1!$D$2:$D$12</c:f>
              <c:numCache>
                <c:formatCode>General</c:formatCode>
                <c:ptCount val="11"/>
                <c:pt idx="0">
                  <c:v>3</c:v>
                </c:pt>
                <c:pt idx="1">
                  <c:v>14</c:v>
                </c:pt>
                <c:pt idx="2">
                  <c:v>9</c:v>
                </c:pt>
                <c:pt idx="3">
                  <c:v>88</c:v>
                </c:pt>
                <c:pt idx="4">
                  <c:v>71</c:v>
                </c:pt>
                <c:pt idx="5">
                  <c:v>32</c:v>
                </c:pt>
                <c:pt idx="6">
                  <c:v>19</c:v>
                </c:pt>
                <c:pt idx="7">
                  <c:v>13</c:v>
                </c:pt>
                <c:pt idx="8">
                  <c:v>12</c:v>
                </c:pt>
                <c:pt idx="9">
                  <c:v>14</c:v>
                </c:pt>
                <c:pt idx="10">
                  <c:v>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617792"/>
        <c:axId val="166342016"/>
      </c:barChart>
      <c:catAx>
        <c:axId val="1596177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  <c:crossAx val="166342016"/>
        <c:crosses val="autoZero"/>
        <c:auto val="1"/>
        <c:lblAlgn val="ctr"/>
        <c:lblOffset val="100"/>
        <c:noMultiLvlLbl val="0"/>
      </c:catAx>
      <c:valAx>
        <c:axId val="1663420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  <c:crossAx val="1596177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077055135636273"/>
          <c:y val="0.35683998074288042"/>
          <c:w val="0.1192294486436373"/>
          <c:h val="0.21205904022360086"/>
        </c:manualLayout>
      </c:layout>
      <c:overlay val="0"/>
      <c:txPr>
        <a:bodyPr/>
        <a:lstStyle/>
        <a:p>
          <a:pPr>
            <a:defRPr sz="1400" b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Структура</a:t>
            </a:r>
            <a:r>
              <a:rPr lang="ru-RU" baseline="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сортового состава высеянных семян сои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ключевых регионах-продуцентах культуры в 2019 году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7096595014164011E-2"/>
          <c:y val="0.13607985564087358"/>
          <c:w val="0.88647028004068174"/>
          <c:h val="0.4772321644452023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'8'!$C$68</c:f>
              <c:strCache>
                <c:ptCount val="1"/>
                <c:pt idx="0">
                  <c:v>Доля отечественных сортов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'8'!$B$69:$B$78</c:f>
              <c:strCache>
                <c:ptCount val="10"/>
                <c:pt idx="0">
                  <c:v>Амурская область</c:v>
                </c:pt>
                <c:pt idx="1">
                  <c:v>Курская область</c:v>
                </c:pt>
                <c:pt idx="2">
                  <c:v>Белгородская область</c:v>
                </c:pt>
                <c:pt idx="3">
                  <c:v>Приморский край</c:v>
                </c:pt>
                <c:pt idx="4">
                  <c:v>Краснодарский край</c:v>
                </c:pt>
                <c:pt idx="5">
                  <c:v>Воронежская область</c:v>
                </c:pt>
                <c:pt idx="6">
                  <c:v>Тамбовская область</c:v>
                </c:pt>
                <c:pt idx="7">
                  <c:v>Орловская область</c:v>
                </c:pt>
                <c:pt idx="8">
                  <c:v>Алтайский край</c:v>
                </c:pt>
                <c:pt idx="9">
                  <c:v>Липецкая область</c:v>
                </c:pt>
              </c:strCache>
            </c:strRef>
          </c:cat>
          <c:val>
            <c:numRef>
              <c:f>'8'!$C$69:$C$78</c:f>
              <c:numCache>
                <c:formatCode>0</c:formatCode>
                <c:ptCount val="10"/>
                <c:pt idx="0">
                  <c:v>58.7425825118925</c:v>
                </c:pt>
                <c:pt idx="1">
                  <c:v>17.578318292948484</c:v>
                </c:pt>
                <c:pt idx="2">
                  <c:v>52.787661406025826</c:v>
                </c:pt>
                <c:pt idx="3">
                  <c:v>43.896300615614557</c:v>
                </c:pt>
                <c:pt idx="4">
                  <c:v>70.995425834492792</c:v>
                </c:pt>
                <c:pt idx="5">
                  <c:v>43.805623544862975</c:v>
                </c:pt>
                <c:pt idx="6">
                  <c:v>21.345946445629057</c:v>
                </c:pt>
                <c:pt idx="7">
                  <c:v>36.849006775202653</c:v>
                </c:pt>
                <c:pt idx="8">
                  <c:v>60.997308500148982</c:v>
                </c:pt>
                <c:pt idx="9">
                  <c:v>21.113354812361028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3A7-4CF1-A00B-237B2E98816B}"/>
            </c:ext>
          </c:extLst>
        </c:ser>
        <c:ser>
          <c:idx val="1"/>
          <c:order val="1"/>
          <c:tx>
            <c:strRef>
              <c:f>'8'!$D$68</c:f>
              <c:strCache>
                <c:ptCount val="1"/>
                <c:pt idx="0">
                  <c:v>Доля иностранных сортов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'8'!$B$69:$B$78</c:f>
              <c:strCache>
                <c:ptCount val="10"/>
                <c:pt idx="0">
                  <c:v>Амурская область</c:v>
                </c:pt>
                <c:pt idx="1">
                  <c:v>Курская область</c:v>
                </c:pt>
                <c:pt idx="2">
                  <c:v>Белгородская область</c:v>
                </c:pt>
                <c:pt idx="3">
                  <c:v>Приморский край</c:v>
                </c:pt>
                <c:pt idx="4">
                  <c:v>Краснодарский край</c:v>
                </c:pt>
                <c:pt idx="5">
                  <c:v>Воронежская область</c:v>
                </c:pt>
                <c:pt idx="6">
                  <c:v>Тамбовская область</c:v>
                </c:pt>
                <c:pt idx="7">
                  <c:v>Орловская область</c:v>
                </c:pt>
                <c:pt idx="8">
                  <c:v>Алтайский край</c:v>
                </c:pt>
                <c:pt idx="9">
                  <c:v>Липецкая область</c:v>
                </c:pt>
              </c:strCache>
            </c:strRef>
          </c:cat>
          <c:val>
            <c:numRef>
              <c:f>'8'!$D$69:$D$78</c:f>
              <c:numCache>
                <c:formatCode>0</c:formatCode>
                <c:ptCount val="10"/>
                <c:pt idx="0">
                  <c:v>21.543818351233387</c:v>
                </c:pt>
                <c:pt idx="1">
                  <c:v>82.280931476836727</c:v>
                </c:pt>
                <c:pt idx="2">
                  <c:v>46.322238163558104</c:v>
                </c:pt>
                <c:pt idx="3">
                  <c:v>27.146021628613845</c:v>
                </c:pt>
                <c:pt idx="4">
                  <c:v>28.975639336592092</c:v>
                </c:pt>
                <c:pt idx="5">
                  <c:v>56.194376455137025</c:v>
                </c:pt>
                <c:pt idx="6">
                  <c:v>78.654053554370932</c:v>
                </c:pt>
                <c:pt idx="7">
                  <c:v>58.896841906698178</c:v>
                </c:pt>
                <c:pt idx="8">
                  <c:v>3.9279908716728733</c:v>
                </c:pt>
                <c:pt idx="9">
                  <c:v>76.795843354358581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3A7-4CF1-A00B-237B2E98816B}"/>
            </c:ext>
          </c:extLst>
        </c:ser>
        <c:ser>
          <c:idx val="2"/>
          <c:order val="2"/>
          <c:tx>
            <c:strRef>
              <c:f>'8'!$E$68</c:f>
              <c:strCache>
                <c:ptCount val="1"/>
                <c:pt idx="0">
                  <c:v>Доля несортовых посевов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'8'!$B$69:$B$78</c:f>
              <c:strCache>
                <c:ptCount val="10"/>
                <c:pt idx="0">
                  <c:v>Амурская область</c:v>
                </c:pt>
                <c:pt idx="1">
                  <c:v>Курская область</c:v>
                </c:pt>
                <c:pt idx="2">
                  <c:v>Белгородская область</c:v>
                </c:pt>
                <c:pt idx="3">
                  <c:v>Приморский край</c:v>
                </c:pt>
                <c:pt idx="4">
                  <c:v>Краснодарский край</c:v>
                </c:pt>
                <c:pt idx="5">
                  <c:v>Воронежская область</c:v>
                </c:pt>
                <c:pt idx="6">
                  <c:v>Тамбовская область</c:v>
                </c:pt>
                <c:pt idx="7">
                  <c:v>Орловская область</c:v>
                </c:pt>
                <c:pt idx="8">
                  <c:v>Алтайский край</c:v>
                </c:pt>
                <c:pt idx="9">
                  <c:v>Липецкая область</c:v>
                </c:pt>
              </c:strCache>
            </c:strRef>
          </c:cat>
          <c:val>
            <c:numRef>
              <c:f>'8'!$E$69:$E$78</c:f>
              <c:numCache>
                <c:formatCode>0</c:formatCode>
                <c:ptCount val="10"/>
                <c:pt idx="0">
                  <c:v>19.713599136874112</c:v>
                </c:pt>
                <c:pt idx="1">
                  <c:v>0.14075023021479208</c:v>
                </c:pt>
                <c:pt idx="2">
                  <c:v>0.8901004304160689</c:v>
                </c:pt>
                <c:pt idx="3">
                  <c:v>28.957677755771599</c:v>
                </c:pt>
                <c:pt idx="4">
                  <c:v>2.8934828915128608E-2</c:v>
                </c:pt>
                <c:pt idx="5">
                  <c:v>0</c:v>
                </c:pt>
                <c:pt idx="6">
                  <c:v>0</c:v>
                </c:pt>
                <c:pt idx="7">
                  <c:v>4.2541513180991695</c:v>
                </c:pt>
                <c:pt idx="8">
                  <c:v>35.074700628178142</c:v>
                </c:pt>
                <c:pt idx="9">
                  <c:v>2.0908018332803922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3A7-4CF1-A00B-237B2E9881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"/>
        <c:overlap val="100"/>
        <c:axId val="77680000"/>
        <c:axId val="77735040"/>
      </c:barChart>
      <c:catAx>
        <c:axId val="77680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ru-RU"/>
          </a:p>
        </c:txPr>
        <c:crossAx val="77735040"/>
        <c:crosses val="autoZero"/>
        <c:auto val="1"/>
        <c:lblAlgn val="ctr"/>
        <c:lblOffset val="100"/>
        <c:noMultiLvlLbl val="0"/>
      </c:catAx>
      <c:valAx>
        <c:axId val="7773504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7768000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5.8075863397796142E-3"/>
          <c:y val="0.88167855024954889"/>
          <c:w val="0.99419241366022038"/>
          <c:h val="0.10710129444731477"/>
        </c:manualLayout>
      </c:layout>
      <c:overlay val="0"/>
      <c:txPr>
        <a:bodyPr/>
        <a:lstStyle/>
        <a:p>
          <a:pPr>
            <a:defRPr b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6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0.27904</cdr:y>
    </cdr:from>
    <cdr:to>
      <cdr:x>0.02955</cdr:x>
      <cdr:y>0.44584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1384418" y="1828800"/>
          <a:ext cx="914400" cy="3161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Тыс. га</a:t>
          </a:r>
          <a:endParaRPr lang="ru-RU" sz="1400" b="1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594" y="0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 smtClean="0">
                <a:cs typeface="+mn-cs"/>
              </a:defRPr>
            </a:lvl1pPr>
          </a:lstStyle>
          <a:p>
            <a:pPr>
              <a:defRPr/>
            </a:pPr>
            <a:fld id="{C59E32A5-19E6-4063-BDB8-008B5AB0BDE9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378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594" y="6456378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 smtClean="0">
                <a:cs typeface="+mn-cs"/>
              </a:defRPr>
            </a:lvl1pPr>
          </a:lstStyle>
          <a:p>
            <a:pPr>
              <a:defRPr/>
            </a:pPr>
            <a:fld id="{95E218F2-7EFC-4F00-8D34-7021DE728F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4899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926" y="2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EAA2D2-8979-4193-B39D-BF4B473A3B61}" type="datetimeFigureOut">
              <a:rPr lang="ru-RU" smtClean="0"/>
              <a:t>20.01.2020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89" y="3228975"/>
            <a:ext cx="7943851" cy="30591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65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926" y="6456365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998BA-90C9-49F4-99C9-4FEC2DBCA5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24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CB90C-EFCE-4A26-8C4E-43510E7B7819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711D8-C4FB-4696-9F50-934B0A484AB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1918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2" descr="F:\Новая папка\Картинки\vniimk_logo_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0"/>
            <a:ext cx="1285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9"/>
          <p:cNvSpPr>
            <a:spLocks noChangeArrowheads="1"/>
          </p:cNvSpPr>
          <p:nvPr/>
        </p:nvSpPr>
        <p:spPr bwMode="auto">
          <a:xfrm>
            <a:off x="9745663" y="6465888"/>
            <a:ext cx="2239962" cy="31115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indent="26511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ru-RU" sz="1400" b="1" dirty="0">
                <a:solidFill>
                  <a:srgbClr val="48A32A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www.vniimk.ru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A4EB6-8747-4911-976C-2F216753D936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6CA42-A407-4408-A227-56B339CEEE2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5261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2" descr="F:\Новая папка\Картинки\vniimk_logo_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0"/>
            <a:ext cx="1285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9"/>
          <p:cNvSpPr>
            <a:spLocks noChangeArrowheads="1"/>
          </p:cNvSpPr>
          <p:nvPr/>
        </p:nvSpPr>
        <p:spPr bwMode="auto">
          <a:xfrm>
            <a:off x="9745663" y="6465888"/>
            <a:ext cx="2239962" cy="31115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indent="26511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ru-RU" sz="1400" b="1" dirty="0">
                <a:solidFill>
                  <a:srgbClr val="48A32A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www.vniimk.ru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89917-A0D7-4BEC-9297-B3FDE3563BD0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C8E4B-32F8-49EC-92BF-D820A7F4E32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29795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2" descr="F:\Новая папка\Картинки\vniimk_logo_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0"/>
            <a:ext cx="1285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9"/>
          <p:cNvSpPr>
            <a:spLocks noChangeArrowheads="1"/>
          </p:cNvSpPr>
          <p:nvPr/>
        </p:nvSpPr>
        <p:spPr bwMode="auto">
          <a:xfrm>
            <a:off x="9745663" y="6465888"/>
            <a:ext cx="2239962" cy="31115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indent="26511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ru-RU" sz="1400" b="1" dirty="0">
                <a:solidFill>
                  <a:srgbClr val="48A32A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www.vniimk.ru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6AA6E-D88B-4D54-9774-EBA51816C745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FD3D9-E61D-469B-B21B-2D0AC1E56C8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06654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2" descr="F:\Новая папка\Картинки\vniimk_logo_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0"/>
            <a:ext cx="1285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9"/>
          <p:cNvSpPr>
            <a:spLocks noChangeArrowheads="1"/>
          </p:cNvSpPr>
          <p:nvPr/>
        </p:nvSpPr>
        <p:spPr bwMode="auto">
          <a:xfrm>
            <a:off x="9745663" y="6465888"/>
            <a:ext cx="2239962" cy="31115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indent="26511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ru-RU" sz="1400" b="1" dirty="0">
                <a:solidFill>
                  <a:srgbClr val="48A32A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www.vniimk.ru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9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21578-C884-41EB-8BE9-E848042E236A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1A74B-65C3-4E49-8F82-C0269E72EE7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98906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2" descr="F:\Новая папка\Картинки\vniimk_logo_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0"/>
            <a:ext cx="1285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9"/>
          <p:cNvSpPr>
            <a:spLocks noChangeArrowheads="1"/>
          </p:cNvSpPr>
          <p:nvPr/>
        </p:nvSpPr>
        <p:spPr bwMode="auto">
          <a:xfrm>
            <a:off x="9745663" y="6465888"/>
            <a:ext cx="2239962" cy="31115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indent="26511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ru-RU" sz="1400" b="1" dirty="0">
                <a:solidFill>
                  <a:srgbClr val="48A32A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www.vniimk.ru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50841-D915-4BCA-B18E-7513D255BA25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CEA2B-2F7C-4572-9964-E45D7D5A39B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2149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2" descr="F:\Новая папка\Картинки\vniimk_logo_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0"/>
            <a:ext cx="1285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9745663" y="6465888"/>
            <a:ext cx="2239962" cy="31115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indent="26511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ru-RU" sz="1400" b="1" dirty="0">
                <a:solidFill>
                  <a:srgbClr val="48A32A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www.vniimk.ru</a:t>
            </a:r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C487E-EC42-482D-AA9E-42859C62F3F6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BB769-EF1C-4B28-8BD2-6EE7B74FBD5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3444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2" descr="F:\Новая папка\Картинки\vniimk_logo_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0"/>
            <a:ext cx="1285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9"/>
          <p:cNvSpPr>
            <a:spLocks noChangeArrowheads="1"/>
          </p:cNvSpPr>
          <p:nvPr/>
        </p:nvSpPr>
        <p:spPr bwMode="auto">
          <a:xfrm>
            <a:off x="9745663" y="6465888"/>
            <a:ext cx="2239962" cy="31115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indent="26511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ru-RU" sz="1400" b="1" dirty="0">
                <a:solidFill>
                  <a:srgbClr val="48A32A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www.vniimk.ru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5BF85-BF8E-4F09-AC4D-0671AF9B7B46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EF5A2-A5F6-4A48-8F0B-6C134ED8FB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55684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2" descr="F:\Новая папка\Картинки\vniimk_logo_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0"/>
            <a:ext cx="1285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9"/>
          <p:cNvSpPr>
            <a:spLocks noChangeArrowheads="1"/>
          </p:cNvSpPr>
          <p:nvPr/>
        </p:nvSpPr>
        <p:spPr bwMode="auto">
          <a:xfrm>
            <a:off x="9745663" y="6465888"/>
            <a:ext cx="2239962" cy="31115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indent="26511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ru-RU" sz="1400" b="1" dirty="0">
                <a:solidFill>
                  <a:srgbClr val="48A32A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t>www.vniimk.ru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8C950-4D13-4C18-A77F-404C76E2E3FA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98551-97DA-4673-837A-83620AA090F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66164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316163" y="2430463"/>
            <a:ext cx="7354887" cy="2027237"/>
          </a:xfrm>
          <a:prstGeom prst="round2DiagRect">
            <a:avLst>
              <a:gd name="adj1" fmla="val 35186"/>
              <a:gd name="adj2" fmla="val 0"/>
            </a:avLst>
          </a:prstGeom>
          <a:solidFill>
            <a:srgbClr val="48A32A">
              <a:alpha val="8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3200" b="1" dirty="0">
              <a:solidFill>
                <a:srgbClr val="FFFFFF"/>
              </a:solidFill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6208295"/>
            <a:ext cx="12192000" cy="649705"/>
          </a:xfrm>
          <a:prstGeom prst="rect">
            <a:avLst/>
          </a:prstGeom>
          <a:solidFill>
            <a:srgbClr val="48A32A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863" y="557213"/>
            <a:ext cx="1020762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9982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279F816-7EEF-4D7D-A137-6C6BE6121817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F3F5BD-07AB-45C3-ACBE-1BBE244DF33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49197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2" descr="F:\Новая папка\Картинки\vniimk_logo_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0"/>
            <a:ext cx="1285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9"/>
          <p:cNvSpPr>
            <a:spLocks noChangeArrowheads="1"/>
          </p:cNvSpPr>
          <p:nvPr/>
        </p:nvSpPr>
        <p:spPr bwMode="auto">
          <a:xfrm>
            <a:off x="9745663" y="6465888"/>
            <a:ext cx="2239962" cy="309562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indent="26511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ru-RU" sz="1400" b="1" dirty="0">
                <a:solidFill>
                  <a:srgbClr val="48A32A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www.vniimk.ru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FFDD1A0-7723-44AE-ADF1-8A1076C90D60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4E7A3B-CC5E-490F-9F81-383C43284F1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30391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2" descr="F:\Новая папка\Картинки\vniimk_logo_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0"/>
            <a:ext cx="1285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9"/>
          <p:cNvSpPr>
            <a:spLocks noChangeArrowheads="1"/>
          </p:cNvSpPr>
          <p:nvPr/>
        </p:nvSpPr>
        <p:spPr bwMode="auto">
          <a:xfrm>
            <a:off x="9745663" y="6465888"/>
            <a:ext cx="2239962" cy="309562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indent="26511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ru-RU" sz="1400" b="1" dirty="0">
                <a:solidFill>
                  <a:srgbClr val="48A32A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www.vniimk.ru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D2EEAFF-6ECB-4945-B0DF-F3F0C65E57E7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678B94-218C-4CEE-81C6-6F4699B9DC7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00017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2" descr="F:\Новая папка\Картинки\vniimk_logo_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0"/>
            <a:ext cx="1285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9"/>
          <p:cNvSpPr>
            <a:spLocks noChangeArrowheads="1"/>
          </p:cNvSpPr>
          <p:nvPr/>
        </p:nvSpPr>
        <p:spPr bwMode="auto">
          <a:xfrm>
            <a:off x="9745663" y="6465888"/>
            <a:ext cx="2239962" cy="309562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indent="26511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ru-RU" sz="1400" b="1" dirty="0">
                <a:solidFill>
                  <a:srgbClr val="48A32A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www.vniimk.ru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DD9DC73-A272-4D96-AC79-26A0B0B68151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FEA001-4D53-43C9-B945-98995D48D85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396177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2" descr="F:\Новая папка\Картинки\vniimk_logo_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0"/>
            <a:ext cx="1285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9"/>
          <p:cNvSpPr>
            <a:spLocks noChangeArrowheads="1"/>
          </p:cNvSpPr>
          <p:nvPr/>
        </p:nvSpPr>
        <p:spPr bwMode="auto">
          <a:xfrm>
            <a:off x="9745663" y="6465888"/>
            <a:ext cx="2239962" cy="309562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indent="26511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ru-RU" sz="1400" b="1" dirty="0">
                <a:solidFill>
                  <a:srgbClr val="48A32A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www.vniimk.ru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9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AB9F207-D38A-4C25-B2BD-32BA73B0C695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1EDB59-FFC5-4009-B56C-3DC6CA86DF4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37300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2" descr="F:\Новая папка\Картинки\vniimk_logo_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0"/>
            <a:ext cx="1285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9"/>
          <p:cNvSpPr>
            <a:spLocks noChangeArrowheads="1"/>
          </p:cNvSpPr>
          <p:nvPr/>
        </p:nvSpPr>
        <p:spPr bwMode="auto">
          <a:xfrm>
            <a:off x="9745663" y="6465888"/>
            <a:ext cx="2239962" cy="309562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indent="26511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ru-RU" sz="1400" b="1" dirty="0">
                <a:solidFill>
                  <a:srgbClr val="48A32A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www.vniimk.ru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F35EC61-E1BB-454E-B424-3F0B43404C8C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2840E2-C5B5-4778-B8DB-AAD9476E0B6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7415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2" descr="F:\Новая папка\Картинки\vniimk_logo_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0"/>
            <a:ext cx="1285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9745663" y="6465888"/>
            <a:ext cx="2239962" cy="309562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indent="26511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ru-RU" sz="1400" b="1" dirty="0">
                <a:solidFill>
                  <a:srgbClr val="48A32A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www.vniimk.ru</a:t>
            </a:r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1A638EA-54D0-4AE1-BA8C-E70830B41961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92D4F9-0842-49A7-A396-CE5F979B34F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875934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2" descr="F:\Новая папка\Картинки\vniimk_logo_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0"/>
            <a:ext cx="1285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9"/>
          <p:cNvSpPr>
            <a:spLocks noChangeArrowheads="1"/>
          </p:cNvSpPr>
          <p:nvPr/>
        </p:nvSpPr>
        <p:spPr bwMode="auto">
          <a:xfrm>
            <a:off x="9745663" y="6465888"/>
            <a:ext cx="2239962" cy="309562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indent="26511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ru-RU" sz="1400" b="1" dirty="0">
                <a:solidFill>
                  <a:srgbClr val="48A32A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www.vniimk.ru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2960A50-1ECD-4A96-A093-702E41949BFA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65686-7A66-44C6-88FC-2AE61D80467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957757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2" descr="F:\Новая папка\Картинки\vniimk_logo_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0"/>
            <a:ext cx="1285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9"/>
          <p:cNvSpPr>
            <a:spLocks noChangeArrowheads="1"/>
          </p:cNvSpPr>
          <p:nvPr/>
        </p:nvSpPr>
        <p:spPr bwMode="auto">
          <a:xfrm>
            <a:off x="9745663" y="6465888"/>
            <a:ext cx="2239962" cy="309562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indent="265113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auto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altLang="ru-RU" sz="1400" b="1" dirty="0">
                <a:solidFill>
                  <a:srgbClr val="48A32A"/>
                </a:solidFill>
                <a:latin typeface="Verdana" panose="020B0604030504040204" pitchFamily="34" charset="0"/>
                <a:ea typeface="MS PGothic" panose="020B0600070205080204" pitchFamily="34" charset="-128"/>
              </a:rPr>
              <a:t>www.vniimk.ru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E509FFA-DAC7-42BF-A2A4-CA23FE6C6FCA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8DF35D-6D03-488D-B0DA-1BB523EB2C4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863857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вертикальный текс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316163" y="2430463"/>
            <a:ext cx="7354887" cy="2027237"/>
          </a:xfrm>
          <a:prstGeom prst="round2DiagRect">
            <a:avLst>
              <a:gd name="adj1" fmla="val 35186"/>
              <a:gd name="adj2" fmla="val 0"/>
            </a:avLst>
          </a:prstGeom>
          <a:solidFill>
            <a:srgbClr val="48A32A">
              <a:alpha val="8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3200" b="1" dirty="0">
              <a:solidFill>
                <a:srgbClr val="FFFFFF"/>
              </a:solidFill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6208299"/>
            <a:ext cx="12192000" cy="649705"/>
          </a:xfrm>
          <a:prstGeom prst="rect">
            <a:avLst/>
          </a:prstGeom>
          <a:solidFill>
            <a:srgbClr val="48A32A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863" y="557213"/>
            <a:ext cx="1020762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39821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B73F9-42E6-457D-9615-76544BD6971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69451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376238" y="180657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D4DD4D4-44B5-4AFD-9D92-D5A1C9BB682D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fld id="{4CD737AD-5E9D-4B83-94DA-CDB76894250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376238" y="180657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63753A4-39C7-4135-A947-681A7CF9E93E}" type="datetimeFigureOut">
              <a:rPr lang="ru-RU"/>
              <a:pPr>
                <a:defRPr/>
              </a:pPr>
              <a:t>20.01.2020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11AA8C3-ADB4-49C8-A851-7FE945E3392F}" type="slidenum">
              <a:rPr lang="ru-RU" altLang="ru-RU" smtClean="0">
                <a:cs typeface="Arial" charset="0"/>
              </a:rPr>
              <a:pPr/>
              <a:t>‹#›</a:t>
            </a:fld>
            <a:endParaRPr lang="ru-RU" altLang="ru-RU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270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2030452" y="2731211"/>
            <a:ext cx="8737247" cy="118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ru-RU" sz="2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Обеспечение семенами сои отечественной селекции растущих потребностей сельскохозяйственного производства в Российской Федерации</a:t>
            </a:r>
            <a:endParaRPr lang="ru-RU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597488" y="5810784"/>
            <a:ext cx="5408612" cy="8763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b="1" dirty="0" err="1">
                <a:latin typeface="Verdana" pitchFamily="34" charset="0"/>
              </a:rPr>
              <a:t>Врио</a:t>
            </a:r>
            <a:r>
              <a:rPr lang="ru-RU" altLang="ru-RU" b="1" dirty="0">
                <a:latin typeface="Verdana" pitchFamily="34" charset="0"/>
              </a:rPr>
              <a:t> директора ФГБНУ ФНЦ ВНИИМК,</a:t>
            </a:r>
          </a:p>
          <a:p>
            <a:pPr algn="ctr" eaLnBrk="1" hangingPunct="1">
              <a:defRPr/>
            </a:pPr>
            <a:r>
              <a:rPr lang="ru-RU" altLang="ru-RU" b="1" dirty="0">
                <a:latin typeface="Verdana" pitchFamily="34" charset="0"/>
              </a:rPr>
              <a:t>академик РАН, </a:t>
            </a:r>
            <a:r>
              <a:rPr lang="ru-RU" altLang="ru-RU" b="1" dirty="0" err="1">
                <a:latin typeface="Verdana" pitchFamily="34" charset="0"/>
              </a:rPr>
              <a:t>докт</a:t>
            </a:r>
            <a:r>
              <a:rPr lang="ru-RU" altLang="ru-RU" b="1" dirty="0">
                <a:latin typeface="Verdana" pitchFamily="34" charset="0"/>
              </a:rPr>
              <a:t>. с.-х. наук,</a:t>
            </a:r>
          </a:p>
          <a:p>
            <a:pPr algn="ctr" eaLnBrk="1" hangingPunct="1">
              <a:defRPr/>
            </a:pPr>
            <a:r>
              <a:rPr lang="ru-RU" altLang="ru-RU" b="1" dirty="0">
                <a:latin typeface="Verdana" pitchFamily="34" charset="0"/>
              </a:rPr>
              <a:t>Лукомец Вячеслав Михайлович</a:t>
            </a:r>
          </a:p>
        </p:txBody>
      </p:sp>
      <p:sp>
        <p:nvSpPr>
          <p:cNvPr id="5" name="Прямоугольник 7"/>
          <p:cNvSpPr>
            <a:spLocks noChangeArrowheads="1"/>
          </p:cNvSpPr>
          <p:nvPr/>
        </p:nvSpPr>
        <p:spPr bwMode="auto">
          <a:xfrm>
            <a:off x="1883134" y="179244"/>
            <a:ext cx="9268243" cy="1200329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800" b="1" dirty="0">
                <a:latin typeface="Verdana" panose="020B0604030504040204" pitchFamily="34" charset="0"/>
              </a:rPr>
              <a:t>Федеральное государственное бюджетное научное учреждение «Федеральный научный центр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800" b="1" dirty="0">
                <a:latin typeface="Verdana" panose="020B0604030504040204" pitchFamily="34" charset="0"/>
              </a:rPr>
              <a:t>«Всероссийский научно-исследовательский институт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800" b="1" dirty="0">
                <a:latin typeface="Verdana" panose="020B0604030504040204" pitchFamily="34" charset="0"/>
              </a:rPr>
              <a:t>масличных культур имени В. С. </a:t>
            </a:r>
            <a:r>
              <a:rPr lang="ru-RU" altLang="ru-RU" sz="1800" b="1" dirty="0" err="1">
                <a:latin typeface="Verdana" panose="020B0604030504040204" pitchFamily="34" charset="0"/>
              </a:rPr>
              <a:t>Пустовойта</a:t>
            </a:r>
            <a:r>
              <a:rPr lang="ru-RU" altLang="ru-RU" sz="1800" b="1" dirty="0">
                <a:latin typeface="Verdana" panose="020B0604030504040204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43915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2136" y="150027"/>
            <a:ext cx="750099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Динамика изменения посевных площадей сои в РФ</a:t>
            </a:r>
          </a:p>
        </p:txBody>
      </p:sp>
      <p:sp>
        <p:nvSpPr>
          <p:cNvPr id="4" name="Прямоугольник с одним скругленным углом 3"/>
          <p:cNvSpPr/>
          <p:nvPr/>
        </p:nvSpPr>
        <p:spPr>
          <a:xfrm flipH="1">
            <a:off x="11784648" y="6524626"/>
            <a:ext cx="407355" cy="333375"/>
          </a:xfrm>
          <a:prstGeom prst="round1Rect">
            <a:avLst>
              <a:gd name="adj" fmla="val 38417"/>
            </a:avLst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900908880"/>
              </p:ext>
            </p:extLst>
          </p:nvPr>
        </p:nvGraphicFramePr>
        <p:xfrm>
          <a:off x="1085316" y="1042587"/>
          <a:ext cx="10699332" cy="5482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2532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219" y="68628"/>
            <a:ext cx="10001320" cy="87100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Доля региона в структуре посевных площадей сои в </a:t>
            </a:r>
            <a:r>
              <a:rPr lang="ru-RU" sz="2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РФ, %</a:t>
            </a:r>
            <a:endParaRPr lang="ru-RU" sz="2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768987194"/>
              </p:ext>
            </p:extLst>
          </p:nvPr>
        </p:nvGraphicFramePr>
        <p:xfrm>
          <a:off x="1136591" y="752030"/>
          <a:ext cx="10630968" cy="5725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с одним скругленным углом 3"/>
          <p:cNvSpPr/>
          <p:nvPr/>
        </p:nvSpPr>
        <p:spPr>
          <a:xfrm flipH="1">
            <a:off x="11784648" y="6524626"/>
            <a:ext cx="407355" cy="333375"/>
          </a:xfrm>
          <a:prstGeom prst="round1Rect">
            <a:avLst>
              <a:gd name="adj" fmla="val 38417"/>
            </a:avLst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endParaRPr lang="ru-RU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300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34648855"/>
              </p:ext>
            </p:extLst>
          </p:nvPr>
        </p:nvGraphicFramePr>
        <p:xfrm>
          <a:off x="476211" y="1000108"/>
          <a:ext cx="11430080" cy="5643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73703" y="132504"/>
            <a:ext cx="8059251" cy="843304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ТОП 10 регионов – производителей сои </a:t>
            </a:r>
          </a:p>
          <a:p>
            <a:pPr algn="ctr">
              <a:lnSpc>
                <a:spcPct val="90000"/>
              </a:lnSpc>
            </a:pPr>
            <a:r>
              <a:rPr lang="ru-RU" sz="2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РФ в 2019 году</a:t>
            </a:r>
          </a:p>
        </p:txBody>
      </p:sp>
      <p:sp>
        <p:nvSpPr>
          <p:cNvPr id="5" name="Прямоугольник с одним скругленным углом 4"/>
          <p:cNvSpPr/>
          <p:nvPr/>
        </p:nvSpPr>
        <p:spPr>
          <a:xfrm flipH="1">
            <a:off x="11784648" y="6524626"/>
            <a:ext cx="407355" cy="333375"/>
          </a:xfrm>
          <a:prstGeom prst="round1Rect">
            <a:avLst>
              <a:gd name="adj" fmla="val 38417"/>
            </a:avLst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endParaRPr lang="ru-RU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5400000">
            <a:off x="11646725" y="2568155"/>
            <a:ext cx="683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т/га</a:t>
            </a:r>
            <a:endParaRPr lang="ru-RU" sz="1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62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034361408"/>
              </p:ext>
            </p:extLst>
          </p:nvPr>
        </p:nvGraphicFramePr>
        <p:xfrm>
          <a:off x="380960" y="857233"/>
          <a:ext cx="11430080" cy="5680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73701" y="113623"/>
            <a:ext cx="8062457" cy="843304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ТОП</a:t>
            </a:r>
            <a:r>
              <a:rPr lang="ru-RU" sz="2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 регионов – производителей сои </a:t>
            </a:r>
          </a:p>
          <a:p>
            <a:pPr algn="ctr">
              <a:lnSpc>
                <a:spcPct val="90000"/>
              </a:lnSpc>
            </a:pPr>
            <a:r>
              <a:rPr lang="ru-RU" sz="2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РФ в 2009 году</a:t>
            </a:r>
          </a:p>
        </p:txBody>
      </p:sp>
      <p:sp>
        <p:nvSpPr>
          <p:cNvPr id="5" name="Прямоугольник с одним скругленным углом 4"/>
          <p:cNvSpPr/>
          <p:nvPr/>
        </p:nvSpPr>
        <p:spPr>
          <a:xfrm flipH="1">
            <a:off x="11784648" y="6524626"/>
            <a:ext cx="407355" cy="333375"/>
          </a:xfrm>
          <a:prstGeom prst="round1Rect">
            <a:avLst>
              <a:gd name="adj" fmla="val 38417"/>
            </a:avLst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endParaRPr lang="ru-RU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5400000">
            <a:off x="11646725" y="2568155"/>
            <a:ext cx="6832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т/га</a:t>
            </a:r>
            <a:endParaRPr lang="ru-RU" sz="1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32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4201140"/>
              </p:ext>
            </p:extLst>
          </p:nvPr>
        </p:nvGraphicFramePr>
        <p:xfrm>
          <a:off x="889025" y="1700808"/>
          <a:ext cx="10590708" cy="4287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13974" y="106004"/>
            <a:ext cx="10657184" cy="178510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90000"/>
              </a:lnSpc>
              <a:defRPr sz="1800" b="0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ru-RU" sz="2400" b="1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Количество зарегистрированных сортов сои в Государственном реестре селекционных достижений, допущенных к использованию в 2019 г. </a:t>
            </a:r>
            <a:endParaRPr lang="ru-RU" sz="2400" b="1" dirty="0" smtClean="0">
              <a:solidFill>
                <a:srgbClr val="0D0D0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90000"/>
              </a:lnSpc>
              <a:defRPr sz="1800" b="0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ru-RU" sz="2400" b="1" dirty="0" smtClean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lang="ru-RU" sz="2400" b="1" dirty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разрезе даты регистрации </a:t>
            </a:r>
            <a:r>
              <a:rPr lang="ru-RU" sz="2400" b="1" dirty="0" smtClean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сорта</a:t>
            </a:r>
          </a:p>
          <a:p>
            <a:pPr algn="ctr">
              <a:lnSpc>
                <a:spcPct val="90000"/>
              </a:lnSpc>
              <a:defRPr sz="1800" b="0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ru-RU" sz="2400" b="1" dirty="0" smtClean="0">
                <a:solidFill>
                  <a:srgbClr val="0D0D0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(всего включено 245 сортов)</a:t>
            </a:r>
            <a:endParaRPr lang="ru-RU" sz="2400" b="1" dirty="0">
              <a:solidFill>
                <a:srgbClr val="0D0D0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Прямоугольник с одним скругленным углом 4"/>
          <p:cNvSpPr/>
          <p:nvPr/>
        </p:nvSpPr>
        <p:spPr>
          <a:xfrm flipH="1">
            <a:off x="11784648" y="6524626"/>
            <a:ext cx="407355" cy="333375"/>
          </a:xfrm>
          <a:prstGeom prst="round1Rect">
            <a:avLst>
              <a:gd name="adj" fmla="val 38417"/>
            </a:avLst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</a:t>
            </a:r>
            <a:endParaRPr lang="ru-RU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40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847656310"/>
              </p:ext>
            </p:extLst>
          </p:nvPr>
        </p:nvGraphicFramePr>
        <p:xfrm>
          <a:off x="527382" y="1322992"/>
          <a:ext cx="11137237" cy="5694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895584" y="202689"/>
            <a:ext cx="10657184" cy="1120303"/>
          </a:xfrm>
          <a:prstGeom prst="rect">
            <a:avLst/>
          </a:prstGeom>
          <a:noFill/>
          <a:ln>
            <a:noFill/>
          </a:ln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90000"/>
              </a:lnSpc>
              <a:defRPr sz="1800" b="0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ru-RU" sz="2400" b="1" dirty="0">
                <a:solidFill>
                  <a:srgbClr val="0C0C0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Динамика количества зарегистрированных сортов сои в Государственном реестре селекционных достижений, допущенных к использованию</a:t>
            </a:r>
          </a:p>
        </p:txBody>
      </p:sp>
      <p:sp>
        <p:nvSpPr>
          <p:cNvPr id="6" name="Прямоугольник с одним скругленным углом 5"/>
          <p:cNvSpPr/>
          <p:nvPr/>
        </p:nvSpPr>
        <p:spPr>
          <a:xfrm flipH="1">
            <a:off x="11784648" y="6524626"/>
            <a:ext cx="407355" cy="333375"/>
          </a:xfrm>
          <a:prstGeom prst="round1Rect">
            <a:avLst>
              <a:gd name="adj" fmla="val 38417"/>
            </a:avLst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</a:t>
            </a:r>
            <a:endParaRPr lang="ru-RU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8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3619834"/>
              </p:ext>
            </p:extLst>
          </p:nvPr>
        </p:nvGraphicFramePr>
        <p:xfrm>
          <a:off x="428586" y="285728"/>
          <a:ext cx="11334829" cy="6354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с одним скругленным углом 2"/>
          <p:cNvSpPr/>
          <p:nvPr/>
        </p:nvSpPr>
        <p:spPr>
          <a:xfrm flipH="1">
            <a:off x="11784648" y="6524626"/>
            <a:ext cx="407355" cy="333375"/>
          </a:xfrm>
          <a:prstGeom prst="round1Rect">
            <a:avLst>
              <a:gd name="adj" fmla="val 38417"/>
            </a:avLst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527562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172804"/>
              </p:ext>
            </p:extLst>
          </p:nvPr>
        </p:nvGraphicFramePr>
        <p:xfrm>
          <a:off x="2213361" y="2478280"/>
          <a:ext cx="8625076" cy="2905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3160"/>
                <a:gridCol w="2461916"/>
              </a:tblGrid>
              <a:tr h="1079212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Регион допуска</a:t>
                      </a:r>
                      <a:endParaRPr lang="ru-RU" sz="20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20" marR="1219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AE2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Количество сортов</a:t>
                      </a:r>
                      <a:endParaRPr lang="ru-RU" sz="20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FAE29"/>
                    </a:solidFill>
                  </a:tcPr>
                </a:tc>
              </a:tr>
              <a:tr h="608786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5. Центрально-черноземный</a:t>
                      </a:r>
                      <a:endParaRPr lang="ru-RU" sz="24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20" marR="1219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4+2</a:t>
                      </a:r>
                      <a:endParaRPr lang="ru-RU" sz="2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8786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6. Северо-Кавказский</a:t>
                      </a:r>
                      <a:endParaRPr lang="ru-RU" sz="24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20" marR="1219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23</a:t>
                      </a:r>
                      <a:endParaRPr lang="ru-RU" sz="2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8786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8. Нижневолжский</a:t>
                      </a:r>
                      <a:endParaRPr lang="ru-RU" sz="24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20" marR="12192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3+1</a:t>
                      </a:r>
                      <a:endParaRPr lang="ru-RU" sz="2800" b="1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94759" y="182918"/>
            <a:ext cx="11066803" cy="2154436"/>
          </a:xfrm>
          <a:prstGeom prst="rect">
            <a:avLst/>
          </a:prstGeom>
          <a:noFill/>
          <a:ln>
            <a:noFill/>
          </a:ln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90000"/>
              </a:lnSpc>
              <a:defRPr sz="1800" b="0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ru-RU" sz="2900" b="1" dirty="0">
                <a:solidFill>
                  <a:srgbClr val="0C0C0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Количество зарегистрированных сортов сои селекции ФГБНУ ФНЦ ВНИИМК </a:t>
            </a:r>
            <a:r>
              <a:rPr lang="ru-RU" sz="2900" b="1" dirty="0" smtClean="0">
                <a:solidFill>
                  <a:srgbClr val="0C0C0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     в </a:t>
            </a:r>
            <a:r>
              <a:rPr lang="ru-RU" sz="2900" b="1" dirty="0">
                <a:solidFill>
                  <a:srgbClr val="0C0C0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Государственном реестре селекционных достижений, допущенных к использованию </a:t>
            </a:r>
            <a:r>
              <a:rPr lang="ru-RU" sz="2900" b="1" dirty="0" smtClean="0">
                <a:solidFill>
                  <a:srgbClr val="0C0C0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в </a:t>
            </a:r>
            <a:r>
              <a:rPr lang="ru-RU" sz="2900" b="1" dirty="0">
                <a:solidFill>
                  <a:srgbClr val="0C0C0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2020 г</a:t>
            </a:r>
            <a:r>
              <a:rPr lang="ru-RU" sz="2900" b="1" dirty="0" smtClean="0">
                <a:solidFill>
                  <a:srgbClr val="0C0C0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ru-RU" sz="2900" b="1" dirty="0">
              <a:solidFill>
                <a:srgbClr val="0C0C0C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Прямоугольник с одним скругленным углом 4"/>
          <p:cNvSpPr/>
          <p:nvPr/>
        </p:nvSpPr>
        <p:spPr>
          <a:xfrm flipH="1">
            <a:off x="11784648" y="6524626"/>
            <a:ext cx="407355" cy="333375"/>
          </a:xfrm>
          <a:prstGeom prst="round1Rect">
            <a:avLst>
              <a:gd name="adj" fmla="val 38417"/>
            </a:avLst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</a:t>
            </a:r>
            <a:endParaRPr lang="ru-RU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09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417147" y="1354234"/>
            <a:ext cx="7889002" cy="4518355"/>
            <a:chOff x="85191" y="1548384"/>
            <a:chExt cx="5916751" cy="4518354"/>
          </a:xfrm>
        </p:grpSpPr>
        <p:sp>
          <p:nvSpPr>
            <p:cNvPr id="3" name="AutoShape 18"/>
            <p:cNvSpPr>
              <a:spLocks noChangeArrowheads="1"/>
            </p:cNvSpPr>
            <p:nvPr/>
          </p:nvSpPr>
          <p:spPr bwMode="auto">
            <a:xfrm>
              <a:off x="588128" y="1548384"/>
              <a:ext cx="4480452" cy="4518354"/>
            </a:xfrm>
            <a:prstGeom prst="triangle">
              <a:avLst>
                <a:gd name="adj" fmla="val 47930"/>
              </a:avLst>
            </a:prstGeom>
            <a:solidFill>
              <a:srgbClr val="FFFFFF">
                <a:alpha val="0"/>
              </a:srgbClr>
            </a:solidFill>
            <a:ln w="381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4" name="Rectangle 5"/>
            <p:cNvSpPr>
              <a:spLocks noChangeArrowheads="1"/>
            </p:cNvSpPr>
            <p:nvPr/>
          </p:nvSpPr>
          <p:spPr bwMode="auto">
            <a:xfrm>
              <a:off x="913829" y="5189397"/>
              <a:ext cx="3829050" cy="6958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2000" b="1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Товарные посевы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2000" b="1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5 млн га</a:t>
              </a:r>
            </a:p>
          </p:txBody>
        </p:sp>
        <p:sp>
          <p:nvSpPr>
            <p:cNvPr id="5" name="Rectangle 7"/>
            <p:cNvSpPr>
              <a:spLocks noChangeArrowheads="1"/>
            </p:cNvSpPr>
            <p:nvPr/>
          </p:nvSpPr>
          <p:spPr bwMode="auto">
            <a:xfrm>
              <a:off x="2328735" y="4347627"/>
              <a:ext cx="933450" cy="3890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1219170" eaLnBrk="0" hangingPunct="0"/>
              <a:r>
                <a:rPr lang="ru-RU" sz="2000" b="1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РС</a:t>
              </a:r>
              <a:r>
                <a:rPr lang="en-US" sz="16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</a:t>
              </a:r>
              <a:endParaRPr lang="ru-RU" sz="1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440027" y="3257194"/>
              <a:ext cx="2710865" cy="435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21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Элита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ru-RU" sz="21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2328735" y="2132605"/>
              <a:ext cx="833215" cy="3766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1219170" eaLnBrk="0" hangingPunct="0"/>
              <a:r>
                <a:rPr lang="ru-RU" sz="2200" b="1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ОС</a:t>
              </a:r>
              <a:endParaRPr lang="ru-RU" sz="2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" name="Rectangle 12"/>
            <p:cNvSpPr>
              <a:spLocks noChangeArrowheads="1"/>
            </p:cNvSpPr>
            <p:nvPr/>
          </p:nvSpPr>
          <p:spPr bwMode="auto">
            <a:xfrm>
              <a:off x="1324127" y="2112467"/>
              <a:ext cx="926033" cy="437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ru-RU" sz="2000" b="1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500 т</a:t>
              </a:r>
              <a:endParaRPr 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588128" y="3259917"/>
              <a:ext cx="1226377" cy="3642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2000" b="1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5 000 т</a:t>
              </a:r>
              <a:endParaRPr 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" name="Rectangle 15"/>
            <p:cNvSpPr>
              <a:spLocks noChangeArrowheads="1"/>
            </p:cNvSpPr>
            <p:nvPr/>
          </p:nvSpPr>
          <p:spPr bwMode="auto">
            <a:xfrm>
              <a:off x="3275328" y="2148983"/>
              <a:ext cx="1278376" cy="460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ru-RU" sz="2000" b="1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5 000 </a:t>
              </a:r>
              <a:r>
                <a:rPr lang="ru-RU" sz="20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га</a:t>
              </a:r>
            </a:p>
          </p:txBody>
        </p:sp>
        <p:sp>
          <p:nvSpPr>
            <p:cNvPr id="14" name="Rectangle 16"/>
            <p:cNvSpPr>
              <a:spLocks noChangeArrowheads="1"/>
            </p:cNvSpPr>
            <p:nvPr/>
          </p:nvSpPr>
          <p:spPr bwMode="auto">
            <a:xfrm>
              <a:off x="3789323" y="3208208"/>
              <a:ext cx="1528762" cy="516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219170" eaLnBrk="0" hangingPunct="0"/>
              <a:r>
                <a:rPr lang="ru-RU" sz="2000" b="1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50 </a:t>
              </a:r>
              <a:r>
                <a:rPr lang="ru-RU" sz="20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0</a:t>
              </a:r>
              <a:r>
                <a:rPr lang="ru-RU" sz="2000" b="1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00 га</a:t>
              </a:r>
              <a:endParaRPr lang="ru-RU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5" name="Rectangle 17"/>
            <p:cNvSpPr>
              <a:spLocks noChangeArrowheads="1"/>
            </p:cNvSpPr>
            <p:nvPr/>
          </p:nvSpPr>
          <p:spPr bwMode="auto">
            <a:xfrm>
              <a:off x="4348603" y="4237684"/>
              <a:ext cx="1653339" cy="4010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20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5</a:t>
              </a:r>
              <a:r>
                <a:rPr lang="ru-RU" sz="2000" b="1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00 000 га</a:t>
              </a:r>
            </a:p>
          </p:txBody>
        </p:sp>
        <p:cxnSp>
          <p:nvCxnSpPr>
            <p:cNvPr id="17" name="Прямая соединительная линия 16"/>
            <p:cNvCxnSpPr/>
            <p:nvPr/>
          </p:nvCxnSpPr>
          <p:spPr>
            <a:xfrm>
              <a:off x="2047806" y="3006579"/>
              <a:ext cx="143553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1573356" y="3999102"/>
              <a:ext cx="241632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1088697" y="4991320"/>
              <a:ext cx="343295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0"/>
            <p:cNvSpPr>
              <a:spLocks noChangeArrowheads="1"/>
            </p:cNvSpPr>
            <p:nvPr/>
          </p:nvSpPr>
          <p:spPr bwMode="auto">
            <a:xfrm>
              <a:off x="85191" y="4308829"/>
              <a:ext cx="1488165" cy="409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ru-RU" sz="2000" b="1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50 000 </a:t>
              </a:r>
              <a:r>
                <a:rPr lang="ru-RU" sz="2000" b="1" spc="-133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т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233445" y="197822"/>
            <a:ext cx="7276986" cy="923326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ru-RU" sz="2600" b="1" dirty="0">
                <a:solidFill>
                  <a:srgbClr val="0C0C0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Потенциал производства семян сои </a:t>
            </a:r>
          </a:p>
          <a:p>
            <a:pPr algn="ctr"/>
            <a:r>
              <a:rPr lang="ru-RU" sz="2600" b="1" dirty="0">
                <a:solidFill>
                  <a:srgbClr val="0C0C0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ФГБНУ ФНЦ ВНИИМК</a:t>
            </a:r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618926"/>
              </p:ext>
            </p:extLst>
          </p:nvPr>
        </p:nvGraphicFramePr>
        <p:xfrm>
          <a:off x="7954763" y="1778033"/>
          <a:ext cx="3674758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2235"/>
                <a:gridCol w="1562523"/>
              </a:tblGrid>
              <a:tr h="822960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Наличие семян селекции ВНИИМК  на посев           в 2020 г., тонн</a:t>
                      </a:r>
                      <a:endParaRPr lang="ru-RU" sz="1800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20" marR="12192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ОС</a:t>
                      </a:r>
                      <a:endParaRPr lang="ru-RU" sz="2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20" marR="12192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80</a:t>
                      </a:r>
                      <a:endParaRPr lang="ru-RU" sz="2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Элита</a:t>
                      </a:r>
                      <a:endParaRPr lang="ru-RU" sz="2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20" marR="12192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1 500</a:t>
                      </a:r>
                      <a:endParaRPr lang="ru-RU" sz="2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РС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  <a:endParaRPr lang="ru-RU" sz="1600" b="1" dirty="0" smtClean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20" marR="12192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dirty="0" smtClean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2 000</a:t>
                      </a:r>
                      <a:endParaRPr lang="ru-RU" sz="2200" b="1" dirty="0">
                        <a:solidFill>
                          <a:schemeClr val="tx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2" name="Прямоугольник с одним скругленным углом 31"/>
          <p:cNvSpPr/>
          <p:nvPr/>
        </p:nvSpPr>
        <p:spPr>
          <a:xfrm flipH="1">
            <a:off x="11784648" y="6524626"/>
            <a:ext cx="407355" cy="333375"/>
          </a:xfrm>
          <a:prstGeom prst="round1Rect">
            <a:avLst>
              <a:gd name="adj" fmla="val 38417"/>
            </a:avLst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r>
            <a:endParaRPr lang="ru-RU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25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70774" y="328197"/>
            <a:ext cx="10397834" cy="923326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defRPr sz="1800" b="0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ru-RU" sz="2600" b="1" dirty="0">
                <a:solidFill>
                  <a:srgbClr val="0C0C0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Пути увеличения доли сортов сои селекции ФГБНУ ФНЦ ВНИИМК </a:t>
            </a:r>
            <a:r>
              <a:rPr lang="ru-RU" sz="2600" b="1" dirty="0" smtClean="0">
                <a:solidFill>
                  <a:srgbClr val="0C0C0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lang="ru-RU" sz="2600" b="1" dirty="0">
                <a:solidFill>
                  <a:srgbClr val="0C0C0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Российской Федерации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52785" y="1932672"/>
            <a:ext cx="10115824" cy="344196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457189" indent="-457189">
              <a:spcBef>
                <a:spcPts val="1600"/>
              </a:spcBef>
              <a:buAutoNum type="arabicPeriod"/>
            </a:pPr>
            <a:r>
              <a:rPr lang="ru-RU" sz="2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Расширение зон регистрации сортов сои селекции ФГБНУ ФНЦ ВНИИМК</a:t>
            </a:r>
          </a:p>
          <a:p>
            <a:pPr marL="457189" indent="-457189">
              <a:spcBef>
                <a:spcPts val="1600"/>
              </a:spcBef>
              <a:buAutoNum type="arabicPeriod"/>
            </a:pPr>
            <a:r>
              <a:rPr lang="ru-RU" sz="2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Открытие тем по селекции сои в Липецком и Сибирском филиалах ФГБНУ ФНЦ ВНИИМК (требуется дополнительное финансирование)</a:t>
            </a:r>
          </a:p>
          <a:p>
            <a:pPr marL="457189" indent="-457189">
              <a:spcBef>
                <a:spcPts val="1600"/>
              </a:spcBef>
              <a:buAutoNum type="arabicPeriod"/>
            </a:pPr>
            <a:r>
              <a:rPr lang="ru-RU" sz="2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Развитие системы орошения с целью производства семян сои высших </a:t>
            </a:r>
            <a:r>
              <a:rPr lang="ru-RU" sz="2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репродукций</a:t>
            </a:r>
            <a:endParaRPr lang="ru-RU" sz="2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Прямоугольник с одним скругленным углом 4"/>
          <p:cNvSpPr/>
          <p:nvPr/>
        </p:nvSpPr>
        <p:spPr>
          <a:xfrm flipH="1">
            <a:off x="11640615" y="6524626"/>
            <a:ext cx="551385" cy="333375"/>
          </a:xfrm>
          <a:prstGeom prst="round1Rect">
            <a:avLst>
              <a:gd name="adj" fmla="val 38417"/>
            </a:avLst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ru-RU" sz="15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</a:t>
            </a:r>
            <a:endParaRPr lang="ru-RU" sz="15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01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Прямоугольник 1"/>
          <p:cNvSpPr>
            <a:spLocks noChangeArrowheads="1"/>
          </p:cNvSpPr>
          <p:nvPr/>
        </p:nvSpPr>
        <p:spPr bwMode="auto">
          <a:xfrm>
            <a:off x="2786063" y="2863850"/>
            <a:ext cx="6096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1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 smtClean="0">
                <a:solidFill>
                  <a:srgbClr val="FFFFFF"/>
                </a:solidFill>
                <a:latin typeface="Gotham Pro" pitchFamily="2" charset="0"/>
                <a:ea typeface="Verdana" pitchFamily="34" charset="0"/>
                <a:cs typeface="Gotham Pro" pitchFamily="2" charset="0"/>
              </a:rPr>
              <a:t>БЛАГОДАРЮ </a:t>
            </a:r>
            <a:br>
              <a:rPr lang="ru-RU" altLang="ru-RU" sz="3200" b="1" smtClean="0">
                <a:solidFill>
                  <a:srgbClr val="FFFFFF"/>
                </a:solidFill>
                <a:latin typeface="Gotham Pro" pitchFamily="2" charset="0"/>
                <a:ea typeface="Verdana" pitchFamily="34" charset="0"/>
                <a:cs typeface="Gotham Pro" pitchFamily="2" charset="0"/>
              </a:rPr>
            </a:br>
            <a:r>
              <a:rPr lang="ru-RU" altLang="ru-RU" sz="3200" b="1" smtClean="0">
                <a:solidFill>
                  <a:srgbClr val="FFFFFF"/>
                </a:solidFill>
                <a:latin typeface="Gotham Pro" pitchFamily="2" charset="0"/>
                <a:ea typeface="Verdana" pitchFamily="34" charset="0"/>
                <a:cs typeface="Gotham Pro" pitchFamily="2" charset="0"/>
              </a:rPr>
              <a:t>ЗА ВНИМАНИЕ</a:t>
            </a:r>
          </a:p>
        </p:txBody>
      </p:sp>
      <p:sp>
        <p:nvSpPr>
          <p:cNvPr id="51203" name="Прямоугольник 2"/>
          <p:cNvSpPr>
            <a:spLocks noChangeArrowheads="1"/>
          </p:cNvSpPr>
          <p:nvPr/>
        </p:nvSpPr>
        <p:spPr bwMode="auto">
          <a:xfrm>
            <a:off x="0" y="6194425"/>
            <a:ext cx="1213167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FontTx/>
              <a:buNone/>
            </a:pPr>
            <a:r>
              <a:rPr lang="ru-RU" altLang="ru-RU" sz="1800" b="1" smtClean="0">
                <a:solidFill>
                  <a:srgbClr val="FFFFFF"/>
                </a:solidFill>
                <a:latin typeface="Gotham Pro" pitchFamily="2" charset="0"/>
                <a:ea typeface="Verdana" pitchFamily="34" charset="0"/>
                <a:cs typeface="Gotham Pro" pitchFamily="2" charset="0"/>
              </a:rPr>
              <a:t>Тел: 8 800 700 75 85     Факс: (861) 259-15-14    Сайт: </a:t>
            </a:r>
            <a:r>
              <a:rPr lang="en-US" altLang="ru-RU" sz="1800" b="1" smtClean="0">
                <a:solidFill>
                  <a:srgbClr val="FFFFFF"/>
                </a:solidFill>
                <a:latin typeface="Gotham Pro" pitchFamily="2" charset="0"/>
                <a:ea typeface="Verdana" pitchFamily="34" charset="0"/>
                <a:cs typeface="Gotham Pro" pitchFamily="2" charset="0"/>
              </a:rPr>
              <a:t>www.vniimk.ru</a:t>
            </a:r>
            <a:endParaRPr lang="ru-RU" altLang="ru-RU" sz="1800" b="1" smtClean="0">
              <a:solidFill>
                <a:srgbClr val="FFFFFF"/>
              </a:solidFill>
              <a:latin typeface="Gotham Pro" pitchFamily="2" charset="0"/>
              <a:ea typeface="Verdana" pitchFamily="34" charset="0"/>
              <a:cs typeface="Gotham Pro" pitchFamily="2" charset="0"/>
            </a:endParaRPr>
          </a:p>
          <a:p>
            <a:pPr algn="ctr">
              <a:buFontTx/>
              <a:buNone/>
            </a:pPr>
            <a:r>
              <a:rPr lang="ru-RU" altLang="ru-RU" sz="1800" b="1" smtClean="0">
                <a:solidFill>
                  <a:srgbClr val="FFFFFF"/>
                </a:solidFill>
                <a:latin typeface="Gotham Pro" pitchFamily="2" charset="0"/>
                <a:ea typeface="Verdana" pitchFamily="34" charset="0"/>
                <a:cs typeface="Gotham Pro" pitchFamily="2" charset="0"/>
              </a:rPr>
              <a:t>E-mail: </a:t>
            </a:r>
            <a:r>
              <a:rPr lang="en-US" altLang="ru-RU" sz="1800" b="1" smtClean="0">
                <a:solidFill>
                  <a:srgbClr val="FFFFFF"/>
                </a:solidFill>
                <a:latin typeface="Gotham Pro" pitchFamily="2" charset="0"/>
                <a:ea typeface="Verdana" pitchFamily="34" charset="0"/>
                <a:cs typeface="Gotham Pro" pitchFamily="2" charset="0"/>
              </a:rPr>
              <a:t>vniimk@vniimk.ru</a:t>
            </a:r>
            <a:r>
              <a:rPr lang="ru-RU" altLang="ru-RU" sz="1800" b="1" smtClean="0">
                <a:solidFill>
                  <a:srgbClr val="FFFFFF"/>
                </a:solidFill>
                <a:latin typeface="Gotham Pro" pitchFamily="2" charset="0"/>
                <a:ea typeface="Verdana" pitchFamily="34" charset="0"/>
                <a:cs typeface="Gotham Pro" pitchFamily="2" charset="0"/>
              </a:rPr>
              <a:t>, </a:t>
            </a:r>
            <a:r>
              <a:rPr lang="en-US" altLang="ru-RU" sz="1800" b="1" smtClean="0">
                <a:solidFill>
                  <a:srgbClr val="FFFFFF"/>
                </a:solidFill>
                <a:latin typeface="Gotham Pro" pitchFamily="2" charset="0"/>
                <a:ea typeface="Verdana" pitchFamily="34" charset="0"/>
                <a:cs typeface="Gotham Pro" pitchFamily="2" charset="0"/>
              </a:rPr>
              <a:t>semena@vniimk.ru</a:t>
            </a:r>
            <a:endParaRPr lang="ru-RU" altLang="ru-RU" sz="1800" b="1" smtClean="0">
              <a:solidFill>
                <a:srgbClr val="FFFFFF"/>
              </a:solidFill>
              <a:latin typeface="Gotham Pro" pitchFamily="2" charset="0"/>
              <a:ea typeface="Verdana" pitchFamily="34" charset="0"/>
              <a:cs typeface="Gotham Pr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812047"/>
      </p:ext>
    </p:extLst>
  </p:cSld>
  <p:clrMapOvr>
    <a:masterClrMapping/>
  </p:clrMapOvr>
</p:sld>
</file>

<file path=ppt/theme/theme1.xml><?xml version="1.0" encoding="utf-8"?>
<a:theme xmlns:a="http://schemas.openxmlformats.org/drawingml/2006/main" name="ВНИИМК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ВНИИМК" id="{17B64B0C-8061-4A1A-AFDB-8525917A8C45}" vid="{3302686D-98DE-4CE1-9B67-2211F04445D1}"/>
    </a:ext>
  </a:extLst>
</a:theme>
</file>

<file path=ppt/theme/theme2.xml><?xml version="1.0" encoding="utf-8"?>
<a:theme xmlns:a="http://schemas.openxmlformats.org/drawingml/2006/main" name="1_ВНИИМК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ВНИИМК" id="{17B64B0C-8061-4A1A-AFDB-8525917A8C45}" vid="{3302686D-98DE-4CE1-9B67-2211F04445D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4947</TotalTime>
  <Words>339</Words>
  <Application>Microsoft Office PowerPoint</Application>
  <PresentationFormat>Произвольный</PresentationFormat>
  <Paragraphs>83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ВНИИМК</vt:lpstr>
      <vt:lpstr>1_ВНИИМК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Савва Юдин</dc:creator>
  <cp:lastModifiedBy>Марина Трунова</cp:lastModifiedBy>
  <cp:revision>289</cp:revision>
  <cp:lastPrinted>2020-01-20T12:01:33Z</cp:lastPrinted>
  <dcterms:created xsi:type="dcterms:W3CDTF">2018-02-06T06:46:28Z</dcterms:created>
  <dcterms:modified xsi:type="dcterms:W3CDTF">2020-01-20T12:14:46Z</dcterms:modified>
</cp:coreProperties>
</file>