
<file path=[Content_Types].xml><?xml version="1.0" encoding="utf-8"?>
<Types xmlns="http://schemas.openxmlformats.org/package/2006/content-types">
  <Default Extension="jpeg" ContentType="image/jpeg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8"/>
  </p:notesMasterIdLst>
  <p:sldIdLst>
    <p:sldId id="288" r:id="rId3"/>
    <p:sldId id="289" r:id="rId4"/>
    <p:sldId id="272" r:id="rId5"/>
    <p:sldId id="296" r:id="rId6"/>
    <p:sldId id="267" r:id="rId7"/>
    <p:sldId id="304" r:id="rId9"/>
    <p:sldId id="303" r:id="rId10"/>
    <p:sldId id="270" r:id="rId11"/>
    <p:sldId id="299" r:id="rId12"/>
    <p:sldId id="295" r:id="rId13"/>
    <p:sldId id="292" r:id="rId14"/>
    <p:sldId id="266" r:id="rId15"/>
    <p:sldId id="302" r:id="rId16"/>
    <p:sldId id="275" r:id="rId17"/>
    <p:sldId id="297" r:id="rId18"/>
  </p:sldIdLst>
  <p:sldSz cx="9144000" cy="5143500" type="screen16x9"/>
  <p:notesSz cx="6858000" cy="9144000"/>
  <p:defaultTextStyle>
    <a:defPPr>
      <a:defRPr lang="ru-RU"/>
    </a:defPPr>
    <a:lvl1pPr marL="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dmin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  <p:clrMru>
    <a:srgbClr val="1B4955"/>
    <a:srgbClr val="173E49"/>
    <a:srgbClr val="266678"/>
    <a:srgbClr val="FFFFFF"/>
    <a:srgbClr val="297083"/>
    <a:srgbClr val="00FFFF"/>
    <a:srgbClr val="7365A7"/>
    <a:srgbClr val="7AB15B"/>
    <a:srgbClr val="BE564E"/>
    <a:srgbClr val="3188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253" autoAdjust="0"/>
  </p:normalViewPr>
  <p:slideViewPr>
    <p:cSldViewPr>
      <p:cViewPr varScale="1">
        <p:scale>
          <a:sx n="113" d="100"/>
          <a:sy n="113" d="100"/>
        </p:scale>
        <p:origin x="744" y="10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2" Type="http://schemas.openxmlformats.org/officeDocument/2006/relationships/commentAuthors" Target="commentAuthors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istrator\Desktop\&#1057;&#1053;&#1043;\&#1057;&#1053;&#1043; &#1086;&#1073;&#1091;&#1095;&#1072;&#1102;&#1097;&#1080;&#1077;&#1089;&#1103; (1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39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75312493191741"/>
          <c:y val="0.0716212583522466"/>
          <c:w val="0.880637067804892"/>
          <c:h val="0.53990690849164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2015-2016</c:v>
                </c:pt>
              </c:strCache>
            </c:strRef>
          </c:tx>
          <c:spPr>
            <a:solidFill>
              <a:schemeClr val="accent5">
                <a:shade val="65000"/>
              </a:schemeClr>
            </a:solidFill>
            <a:ln w="9525" cap="flat" cmpd="sng" algn="ctr">
              <a:solidFill>
                <a:schemeClr val="accent5">
                  <a:shade val="95000"/>
                  <a:satMod val="105000"/>
                </a:schemeClr>
              </a:solidFill>
              <a:prstDash val="solid"/>
            </a:ln>
            <a:effectLst/>
          </c:spPr>
          <c:invertIfNegative val="0"/>
          <c:cat>
            <c:strRef>
              <c:f>Лист1!$A$2:$A$10</c:f>
              <c:strCache>
                <c:ptCount val="9"/>
                <c:pt idx="0">
                  <c:v>Азербайджан</c:v>
                </c:pt>
                <c:pt idx="1">
                  <c:v>Армения</c:v>
                </c:pt>
                <c:pt idx="2">
                  <c:v>Беларусь</c:v>
                </c:pt>
                <c:pt idx="3">
                  <c:v>Казахстан</c:v>
                </c:pt>
                <c:pt idx="4">
                  <c:v>Киргизия</c:v>
                </c:pt>
                <c:pt idx="5">
                  <c:v>Молдова</c:v>
                </c:pt>
                <c:pt idx="6">
                  <c:v>Таджикистан</c:v>
                </c:pt>
                <c:pt idx="7">
                  <c:v>Туркменистан</c:v>
                </c:pt>
                <c:pt idx="8">
                  <c:v>Узбекистан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9</c:v>
                </c:pt>
                <c:pt idx="1">
                  <c:v>2</c:v>
                </c:pt>
                <c:pt idx="2">
                  <c:v>42</c:v>
                </c:pt>
                <c:pt idx="3">
                  <c:v>71</c:v>
                </c:pt>
                <c:pt idx="4">
                  <c:v>8</c:v>
                </c:pt>
                <c:pt idx="5">
                  <c:v>10</c:v>
                </c:pt>
                <c:pt idx="6">
                  <c:v>16</c:v>
                </c:pt>
                <c:pt idx="7">
                  <c:v>38</c:v>
                </c:pt>
                <c:pt idx="8">
                  <c:v>25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2016-2017</c:v>
                </c:pt>
              </c:strCache>
            </c:strRef>
          </c:tx>
          <c:spPr>
            <a:solidFill>
              <a:schemeClr val="accent5"/>
            </a:solidFill>
            <a:ln w="9525" cap="flat" cmpd="sng" algn="ctr">
              <a:solidFill>
                <a:schemeClr val="accent5">
                  <a:shade val="95000"/>
                  <a:satMod val="105000"/>
                </a:schemeClr>
              </a:solidFill>
              <a:prstDash val="solid"/>
            </a:ln>
            <a:effectLst/>
          </c:spPr>
          <c:invertIfNegative val="0"/>
          <c:cat>
            <c:strRef>
              <c:f>Лист1!$A$2:$A$10</c:f>
              <c:strCache>
                <c:ptCount val="9"/>
                <c:pt idx="0">
                  <c:v>Азербайджан</c:v>
                </c:pt>
                <c:pt idx="1">
                  <c:v>Армения</c:v>
                </c:pt>
                <c:pt idx="2">
                  <c:v>Беларусь</c:v>
                </c:pt>
                <c:pt idx="3">
                  <c:v>Казахстан</c:v>
                </c:pt>
                <c:pt idx="4">
                  <c:v>Киргизия</c:v>
                </c:pt>
                <c:pt idx="5">
                  <c:v>Молдова</c:v>
                </c:pt>
                <c:pt idx="6">
                  <c:v>Таджикистан</c:v>
                </c:pt>
                <c:pt idx="7">
                  <c:v>Туркменистан</c:v>
                </c:pt>
                <c:pt idx="8">
                  <c:v>Узбекистан</c:v>
                </c:pt>
              </c:strCache>
            </c:strRef>
          </c:cat>
          <c:val>
            <c:numRef>
              <c:f>Лист1!$C$2:$C$10</c:f>
              <c:numCache>
                <c:formatCode>General</c:formatCode>
                <c:ptCount val="9"/>
                <c:pt idx="0">
                  <c:v>14</c:v>
                </c:pt>
                <c:pt idx="1">
                  <c:v>5</c:v>
                </c:pt>
                <c:pt idx="2">
                  <c:v>51</c:v>
                </c:pt>
                <c:pt idx="3">
                  <c:v>129</c:v>
                </c:pt>
                <c:pt idx="4">
                  <c:v>24</c:v>
                </c:pt>
                <c:pt idx="5">
                  <c:v>20</c:v>
                </c:pt>
                <c:pt idx="6">
                  <c:v>33</c:v>
                </c:pt>
                <c:pt idx="7">
                  <c:v>27</c:v>
                </c:pt>
                <c:pt idx="8">
                  <c:v>39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2017-2018</c:v>
                </c:pt>
              </c:strCache>
            </c:strRef>
          </c:tx>
          <c:spPr>
            <a:solidFill>
              <a:schemeClr val="accent5">
                <a:tint val="65000"/>
              </a:schemeClr>
            </a:solidFill>
            <a:ln w="9525" cap="flat" cmpd="sng" algn="ctr">
              <a:solidFill>
                <a:schemeClr val="accent5">
                  <a:shade val="95000"/>
                  <a:satMod val="105000"/>
                </a:schemeClr>
              </a:solidFill>
              <a:prstDash val="solid"/>
            </a:ln>
            <a:effectLst/>
          </c:spPr>
          <c:invertIfNegative val="0"/>
          <c:cat>
            <c:strRef>
              <c:f>Лист1!$A$2:$A$10</c:f>
              <c:strCache>
                <c:ptCount val="9"/>
                <c:pt idx="0">
                  <c:v>Азербайджан</c:v>
                </c:pt>
                <c:pt idx="1">
                  <c:v>Армения</c:v>
                </c:pt>
                <c:pt idx="2">
                  <c:v>Беларусь</c:v>
                </c:pt>
                <c:pt idx="3">
                  <c:v>Казахстан</c:v>
                </c:pt>
                <c:pt idx="4">
                  <c:v>Киргизия</c:v>
                </c:pt>
                <c:pt idx="5">
                  <c:v>Молдова</c:v>
                </c:pt>
                <c:pt idx="6">
                  <c:v>Таджикистан</c:v>
                </c:pt>
                <c:pt idx="7">
                  <c:v>Туркменистан</c:v>
                </c:pt>
                <c:pt idx="8">
                  <c:v>Узбекистан</c:v>
                </c:pt>
              </c:strCache>
            </c:strRef>
          </c:cat>
          <c:val>
            <c:numRef>
              <c:f>Лист1!$D$2:$D$10</c:f>
              <c:numCache>
                <c:formatCode>General</c:formatCode>
                <c:ptCount val="9"/>
                <c:pt idx="0">
                  <c:v>17</c:v>
                </c:pt>
                <c:pt idx="1">
                  <c:v>7</c:v>
                </c:pt>
                <c:pt idx="2">
                  <c:v>49</c:v>
                </c:pt>
                <c:pt idx="3">
                  <c:v>154</c:v>
                </c:pt>
                <c:pt idx="4">
                  <c:v>42</c:v>
                </c:pt>
                <c:pt idx="5">
                  <c:v>22</c:v>
                </c:pt>
                <c:pt idx="6">
                  <c:v>35</c:v>
                </c:pt>
                <c:pt idx="7">
                  <c:v>16</c:v>
                </c:pt>
                <c:pt idx="8">
                  <c:v>37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2018-2019</c:v>
                </c:pt>
              </c:strCache>
            </c:strRef>
          </c:tx>
          <c:spPr>
            <a:solidFill>
              <a:schemeClr val="accent5">
                <a:tint val="30000"/>
              </a:schemeClr>
            </a:solidFill>
            <a:ln w="9525" cap="flat" cmpd="sng" algn="ctr">
              <a:solidFill>
                <a:schemeClr val="accent5">
                  <a:shade val="95000"/>
                  <a:satMod val="105000"/>
                </a:schemeClr>
              </a:solidFill>
              <a:prstDash val="solid"/>
            </a:ln>
            <a:effectLst/>
          </c:spPr>
          <c:invertIfNegative val="0"/>
          <c:cat>
            <c:strRef>
              <c:f>Лист1!$A$2:$A$10</c:f>
              <c:strCache>
                <c:ptCount val="9"/>
                <c:pt idx="0">
                  <c:v>Азербайджан</c:v>
                </c:pt>
                <c:pt idx="1">
                  <c:v>Армения</c:v>
                </c:pt>
                <c:pt idx="2">
                  <c:v>Беларусь</c:v>
                </c:pt>
                <c:pt idx="3">
                  <c:v>Казахстан</c:v>
                </c:pt>
                <c:pt idx="4">
                  <c:v>Киргизия</c:v>
                </c:pt>
                <c:pt idx="5">
                  <c:v>Молдова</c:v>
                </c:pt>
                <c:pt idx="6">
                  <c:v>Таджикистан</c:v>
                </c:pt>
                <c:pt idx="7">
                  <c:v>Туркменистан</c:v>
                </c:pt>
                <c:pt idx="8">
                  <c:v>Узбекистан</c:v>
                </c:pt>
              </c:strCache>
            </c:strRef>
          </c:cat>
          <c:val>
            <c:numRef>
              <c:f>Лист1!$E$2:$E$10</c:f>
              <c:numCache>
                <c:formatCode>General</c:formatCode>
                <c:ptCount val="9"/>
                <c:pt idx="0">
                  <c:v>12</c:v>
                </c:pt>
                <c:pt idx="1">
                  <c:v>7</c:v>
                </c:pt>
                <c:pt idx="2">
                  <c:v>36</c:v>
                </c:pt>
                <c:pt idx="3">
                  <c:v>143</c:v>
                </c:pt>
                <c:pt idx="4">
                  <c:v>51</c:v>
                </c:pt>
                <c:pt idx="5">
                  <c:v>15</c:v>
                </c:pt>
                <c:pt idx="6">
                  <c:v>30</c:v>
                </c:pt>
                <c:pt idx="7">
                  <c:v>17</c:v>
                </c:pt>
                <c:pt idx="8">
                  <c:v>35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5882496"/>
        <c:axId val="75884032"/>
      </c:barChart>
      <c:catAx>
        <c:axId val="758824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>
            <a:solidFill>
              <a:schemeClr val="dk1">
                <a:lumMod val="50000"/>
                <a:lumOff val="50000"/>
              </a:schemeClr>
            </a:solidFill>
          </a:ln>
          <a:effectLst/>
        </c:spPr>
        <c:txPr>
          <a:bodyPr rot="-60000000" spcFirstLastPara="0" vertOverflow="ellipsis" horzOverflow="overflow" vert="horz" wrap="square" anchor="ctr" anchorCtr="1"/>
          <a:lstStyle/>
          <a:p>
            <a:pPr>
              <a:defRPr sz="1800" b="0">
                <a:solidFill>
                  <a:srgbClr val="1B4955"/>
                </a:solidFill>
                <a:latin typeface="Times New Roman" pitchFamily="18" charset="0"/>
                <a:cs typeface="Times New Roman" pitchFamily="18" charset="0"/>
              </a:defRPr>
            </a:pPr>
          </a:p>
        </c:txPr>
        <c:crossAx val="75884032"/>
        <c:crosses val="autoZero"/>
        <c:auto val="1"/>
        <c:lblAlgn val="ctr"/>
        <c:lblOffset val="100"/>
        <c:tickMarkSkip val="1"/>
        <c:noMultiLvlLbl val="0"/>
      </c:catAx>
      <c:valAx>
        <c:axId val="75884032"/>
        <c:scaling>
          <c:orientation val="minMax"/>
          <c:max val="160"/>
          <c:min val="0"/>
        </c:scaling>
        <c:delete val="0"/>
        <c:axPos val="l"/>
        <c:majorGridlines>
          <c:spPr>
            <a:noFill/>
            <a:ln>
              <a:solidFill>
                <a:schemeClr val="dk1">
                  <a:lumMod val="50000"/>
                  <a:lumOff val="50000"/>
                </a:schemeClr>
              </a:solidFill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dk1">
                <a:lumMod val="50000"/>
                <a:lumOff val="50000"/>
              </a:schemeClr>
            </a:solidFill>
          </a:ln>
          <a:effectLst/>
        </c:spPr>
        <c:txPr>
          <a:bodyPr rot="-60000000" spcFirstLastPara="0" vertOverflow="ellipsis" horzOverflow="overflow" vert="horz" wrap="square" anchor="ctr" anchorCtr="1"/>
          <a:lstStyle/>
          <a:p>
            <a:pPr>
              <a:defRPr sz="1400" b="0">
                <a:solidFill>
                  <a:srgbClr val="1B4955"/>
                </a:solidFill>
                <a:latin typeface="+mn-lt"/>
                <a:ea typeface="+mn-ea"/>
                <a:cs typeface="+mn-cs"/>
              </a:defRPr>
            </a:pPr>
          </a:p>
        </c:txPr>
        <c:crossAx val="75882496"/>
        <c:crosses val="autoZero"/>
        <c:crossBetween val="between"/>
        <c:majorUnit val="50"/>
      </c:valAx>
      <c:spPr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6431089496627"/>
          <c:y val="0.135486351510944"/>
          <c:w val="0.244118933021779"/>
          <c:h val="0.303004775263067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horzOverflow="overflow" vert="horz" wrap="square" anchor="ctr" anchorCtr="1"/>
        <a:lstStyle/>
        <a:p>
          <a:pPr>
            <a:defRPr sz="1200" b="0">
              <a:solidFill>
                <a:srgbClr val="1B4955"/>
              </a:solidFill>
              <a:latin typeface="Times New Roman" pitchFamily="18" charset="0"/>
              <a:cs typeface="Times New Roman" pitchFamily="18" charset="0"/>
            </a:defRPr>
          </a:pPr>
        </a:p>
      </c:txPr>
    </c:legend>
    <c:plotVisOnly val="1"/>
    <c:dispBlanksAs val="gap"/>
    <c:showDLblsOverMax val="0"/>
  </c:chart>
  <c:spPr>
    <a:solidFill>
      <a:schemeClr val="lt1"/>
    </a:solidFill>
    <a:ln w="9525" cap="flat" cmpd="sng" algn="ctr">
      <a:noFill/>
      <a:prstDash val="solid"/>
    </a:ln>
    <a:effectLst/>
  </c:spPr>
  <c:txPr>
    <a:bodyPr rot="0" spcFirstLastPara="0" vertOverflow="ellipsis" horzOverflow="overflow" vert="horz" wrap="square" anchor="ctr" anchorCtr="1"/>
    <a:lstStyle/>
    <a:p>
      <a:pPr>
        <a:defRPr lang="" sz="1800"/>
      </a:pPr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2A029B-D5B1-493D-BA43-793E862FAE8C}" type="datetimeFigureOut">
              <a:rPr lang="ru-RU" smtClean="0"/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406989-E031-4AEE-8C3F-7A5AE98367CB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406989-E031-4AEE-8C3F-7A5AE98367CB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685800" y="1597822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5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7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BB2CE-9E76-481E-A731-44F42DD7BA8A}" type="datetime1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FACFB-EF68-4E08-ABB0-12C72BE9F472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DD39D-CFFA-4A66-BCBC-9B4B2A377355}" type="datetime1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FACFB-EF68-4E08-ABB0-12C72BE9F472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5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7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0587A-48D0-4C9B-922D-BD55D238D15F}" type="datetime1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FACFB-EF68-4E08-ABB0-12C72BE9F472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 hasCustomPrompt="1"/>
          </p:nvPr>
        </p:nvSpPr>
        <p:spPr>
          <a:xfrm>
            <a:off x="457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 hasCustomPrompt="1"/>
          </p:nvPr>
        </p:nvSpPr>
        <p:spPr>
          <a:xfrm>
            <a:off x="4648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55090-47C8-4426-A218-C44C529F84F7}" type="datetime1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FACFB-EF68-4E08-ABB0-12C72BE9F472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5365" indent="0">
              <a:buNone/>
              <a:defRPr sz="1600" b="1"/>
            </a:lvl6pPr>
            <a:lvl7pPr marL="2742565" indent="0">
              <a:buNone/>
              <a:defRPr sz="1600" b="1"/>
            </a:lvl7pPr>
            <a:lvl8pPr marL="3199765" indent="0">
              <a:buNone/>
              <a:defRPr sz="1600" b="1"/>
            </a:lvl8pPr>
            <a:lvl9pPr marL="365696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 hasCustomPrompt="1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30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5365" indent="0">
              <a:buNone/>
              <a:defRPr sz="1600" b="1"/>
            </a:lvl6pPr>
            <a:lvl7pPr marL="2742565" indent="0">
              <a:buNone/>
              <a:defRPr sz="1600" b="1"/>
            </a:lvl7pPr>
            <a:lvl8pPr marL="3199765" indent="0">
              <a:buNone/>
              <a:defRPr sz="1600" b="1"/>
            </a:lvl8pPr>
            <a:lvl9pPr marL="365696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 hasCustomPrompt="1"/>
          </p:nvPr>
        </p:nvSpPr>
        <p:spPr>
          <a:xfrm>
            <a:off x="4645030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B6C5A-52F2-4AA6-9EBA-C7D2E6D88AF9}" type="datetime1">
              <a:rPr lang="ru-RU" smtClean="0"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FACFB-EF68-4E08-ABB0-12C72BE9F472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AE211-2F18-453A-B532-0FCC085007D7}" type="datetime1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FACFB-EF68-4E08-ABB0-12C72BE9F472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73145-3BFF-48A4-A733-FA383784DB3F}" type="datetime1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FACFB-EF68-4E08-ABB0-12C72BE9F472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 hasCustomPrompt="1"/>
          </p:nvPr>
        </p:nvSpPr>
        <p:spPr>
          <a:xfrm>
            <a:off x="3575050" y="204791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5365" indent="0">
              <a:buNone/>
              <a:defRPr sz="900"/>
            </a:lvl6pPr>
            <a:lvl7pPr marL="2742565" indent="0">
              <a:buNone/>
              <a:defRPr sz="900"/>
            </a:lvl7pPr>
            <a:lvl8pPr marL="3199765" indent="0">
              <a:buNone/>
              <a:defRPr sz="900"/>
            </a:lvl8pPr>
            <a:lvl9pPr marL="365696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04631-A4D0-4521-86D0-70A0E9AB1E3B}" type="datetime1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FACFB-EF68-4E08-ABB0-12C72BE9F472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5365" indent="0">
              <a:buNone/>
              <a:defRPr sz="2000"/>
            </a:lvl6pPr>
            <a:lvl7pPr marL="2742565" indent="0">
              <a:buNone/>
              <a:defRPr sz="2000"/>
            </a:lvl7pPr>
            <a:lvl8pPr marL="3199765" indent="0">
              <a:buNone/>
              <a:defRPr sz="2000"/>
            </a:lvl8pPr>
            <a:lvl9pPr marL="3656965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5365" indent="0">
              <a:buNone/>
              <a:defRPr sz="900"/>
            </a:lvl6pPr>
            <a:lvl7pPr marL="2742565" indent="0">
              <a:buNone/>
              <a:defRPr sz="900"/>
            </a:lvl7pPr>
            <a:lvl8pPr marL="3199765" indent="0">
              <a:buNone/>
              <a:defRPr sz="900"/>
            </a:lvl8pPr>
            <a:lvl9pPr marL="365696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890CD-26DB-4CE7-A569-C99DA7505670}" type="datetime1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FACFB-EF68-4E08-ABB0-12C72BE9F472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DFB22-987C-4945-AC19-6C40FF3F5FD3}" type="datetime1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FACFB-EF68-4E08-ABB0-12C72BE9F472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 hasCustomPrompt="1"/>
          </p:nvPr>
        </p:nvSpPr>
        <p:spPr>
          <a:xfrm>
            <a:off x="6629400" y="154783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 hasCustomPrompt="1"/>
          </p:nvPr>
        </p:nvSpPr>
        <p:spPr>
          <a:xfrm>
            <a:off x="457200" y="154783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79604-F9C6-40EB-8FC5-F1A20A1D9CF1}" type="datetime1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FACFB-EF68-4E08-ABB0-12C72BE9F472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24" tIns="45712" rIns="91424" bIns="45712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24" tIns="45712" rIns="91424" bIns="45712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24" tIns="45712" rIns="91424" bIns="4571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19D903-1468-4243-974A-C616D803E305}" type="datetime1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24" tIns="45712" rIns="91424" bIns="4571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24" tIns="45712" rIns="91424" bIns="4571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1FACFB-EF68-4E08-ABB0-12C72BE9F472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3765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3765" rtl="0" eaLnBrk="1" latinLnBrk="0" hangingPunct="1">
        <a:spcBef>
          <a:spcPct val="20000"/>
        </a:spcBef>
        <a:buFont typeface="Arial" panose="0208060402020202020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3765" rtl="0" eaLnBrk="1" latinLnBrk="0" hangingPunct="1">
        <a:spcBef>
          <a:spcPct val="20000"/>
        </a:spcBef>
        <a:buFont typeface="Arial" panose="0208060402020202020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3765" rtl="0" eaLnBrk="1" latinLnBrk="0" hangingPunct="1">
        <a:spcBef>
          <a:spcPct val="20000"/>
        </a:spcBef>
        <a:buFont typeface="Arial" panose="0208060402020202020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3765" rtl="0" eaLnBrk="1" latinLnBrk="0" hangingPunct="1">
        <a:spcBef>
          <a:spcPct val="20000"/>
        </a:spcBef>
        <a:buFont typeface="Arial" panose="0208060402020202020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65" indent="-228600" algn="l" defTabSz="913765" rtl="0" eaLnBrk="1" latinLnBrk="0" hangingPunct="1">
        <a:spcBef>
          <a:spcPct val="20000"/>
        </a:spcBef>
        <a:buFont typeface="Arial" panose="0208060402020202020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65" indent="-228600" algn="l" defTabSz="913765" rtl="0" eaLnBrk="1" latinLnBrk="0" hangingPunct="1">
        <a:spcBef>
          <a:spcPct val="20000"/>
        </a:spcBef>
        <a:buFont typeface="Arial" panose="0208060402020202020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65" indent="-228600" algn="l" defTabSz="913765" rtl="0" eaLnBrk="1" latinLnBrk="0" hangingPunct="1">
        <a:spcBef>
          <a:spcPct val="20000"/>
        </a:spcBef>
        <a:buFont typeface="Arial" panose="0208060402020202020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65" indent="-228600" algn="l" defTabSz="913765" rtl="0" eaLnBrk="1" latinLnBrk="0" hangingPunct="1">
        <a:spcBef>
          <a:spcPct val="20000"/>
        </a:spcBef>
        <a:buFont typeface="Arial" panose="0208060402020202020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3765" rtl="0" eaLnBrk="1" latinLnBrk="0" hangingPunct="1">
        <a:spcBef>
          <a:spcPct val="20000"/>
        </a:spcBef>
        <a:buFont typeface="Arial" panose="0208060402020202020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.png"/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1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.png"/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2.jpeg"/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1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31.jpeg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2.jpeg"/><Relationship Id="rId1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41.png"/><Relationship Id="rId8" Type="http://schemas.openxmlformats.org/officeDocument/2006/relationships/image" Target="../media/image40.GIF"/><Relationship Id="rId7" Type="http://schemas.openxmlformats.org/officeDocument/2006/relationships/image" Target="../media/image39.png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2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10" Type="http://schemas.openxmlformats.org/officeDocument/2006/relationships/image" Target="../media/image42.png"/><Relationship Id="rId1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Прямая соединительная линия 11"/>
          <p:cNvCxnSpPr/>
          <p:nvPr/>
        </p:nvCxnSpPr>
        <p:spPr>
          <a:xfrm flipV="1">
            <a:off x="0" y="843558"/>
            <a:ext cx="9144000" cy="14196"/>
          </a:xfrm>
          <a:prstGeom prst="line">
            <a:avLst/>
          </a:prstGeom>
          <a:ln w="38100">
            <a:solidFill>
              <a:srgbClr val="1B6F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Равнобедренный треугольник 7"/>
          <p:cNvSpPr/>
          <p:nvPr/>
        </p:nvSpPr>
        <p:spPr>
          <a:xfrm rot="10800000">
            <a:off x="3306785" y="2139703"/>
            <a:ext cx="2726017" cy="964393"/>
          </a:xfrm>
          <a:prstGeom prst="triangle">
            <a:avLst>
              <a:gd name="adj" fmla="val 5051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311" tIns="29156" rIns="58311" bIns="29156" rtlCol="0" anchor="ctr"/>
          <a:lstStyle/>
          <a:p>
            <a:pPr algn="ctr"/>
            <a:endParaRPr lang="ru-RU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1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b="6341"/>
          <a:stretch>
            <a:fillRect/>
          </a:stretch>
        </p:blipFill>
        <p:spPr bwMode="auto">
          <a:xfrm>
            <a:off x="3347864" y="123478"/>
            <a:ext cx="2448272" cy="70658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Прямоугольник 12"/>
          <p:cNvSpPr/>
          <p:nvPr/>
        </p:nvSpPr>
        <p:spPr>
          <a:xfrm>
            <a:off x="3419872" y="987574"/>
            <a:ext cx="2206474" cy="276890"/>
          </a:xfrm>
          <a:prstGeom prst="rect">
            <a:avLst/>
          </a:prstGeom>
        </p:spPr>
        <p:txBody>
          <a:bodyPr wrap="none" lIns="58311" tIns="29156" rIns="58311" bIns="29156">
            <a:spAutoFit/>
          </a:bodyPr>
          <a:lstStyle/>
          <a:p>
            <a:pPr algn="ctr">
              <a:lnSpc>
                <a:spcPts val="1660"/>
              </a:lnSpc>
              <a:defRPr/>
            </a:pPr>
            <a:r>
              <a:rPr lang="ru-RU" sz="1100" dirty="0" smtClean="0">
                <a:solidFill>
                  <a:schemeClr val="accent5">
                    <a:lumMod val="75000"/>
                  </a:schemeClr>
                </a:solidFill>
                <a:latin typeface="Franklin Gothic Demi Cond" pitchFamily="34" charset="0"/>
                <a:cs typeface="Arial" panose="02080604020202020204" charset="0"/>
              </a:rPr>
              <a:t>РГАУ-МСХА ИМЕНИ К.А.ТИМИРЯЗЕВА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23528" y="3939903"/>
            <a:ext cx="8640960" cy="584759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Владимир Иванович </a:t>
            </a:r>
            <a:r>
              <a:rPr lang="ru-RU" sz="2000" b="1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Трухачев</a:t>
            </a:r>
            <a:endParaRPr lang="ru-RU" sz="2000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Врио</a:t>
            </a:r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ректора</a:t>
            </a:r>
            <a:r>
              <a:rPr lang="en-US" sz="12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РГАУ-МСХА имени К.А. Тимирязева, Академик РАН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3851920" y="4659983"/>
            <a:ext cx="1440160" cy="369316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algn="ctr"/>
            <a:r>
              <a:rPr lang="ru-RU" sz="9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Москва</a:t>
            </a:r>
            <a:endParaRPr lang="ru-RU" sz="900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9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12 декабря 2019 года</a:t>
            </a:r>
            <a:endParaRPr lang="en-GB" sz="9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Picture 2" descr="C:\Users\MSpinu\Desktop\фото\Emblem_of_CIS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944" y="1275606"/>
            <a:ext cx="864096" cy="820896"/>
          </a:xfrm>
          <a:prstGeom prst="rect">
            <a:avLst/>
          </a:prstGeom>
          <a:noFill/>
        </p:spPr>
      </p:pic>
      <p:sp>
        <p:nvSpPr>
          <p:cNvPr id="22" name="Прямоугольник 21"/>
          <p:cNvSpPr/>
          <p:nvPr/>
        </p:nvSpPr>
        <p:spPr>
          <a:xfrm>
            <a:off x="0" y="2067695"/>
            <a:ext cx="9144000" cy="1631200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algn="ctr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Межправительственный совет по вопросам агропромышленного комплекса </a:t>
            </a:r>
            <a:endParaRPr lang="ru-RU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Содружества Независимых Государств СНГ</a:t>
            </a:r>
            <a:endParaRPr lang="ru-RU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Отчет о деятельности базовой организации государств – участников СНГ по подготовке, повышению квалификации и переподготовке кадров в области аграрного образования</a:t>
            </a:r>
            <a:endParaRPr lang="ru-RU" sz="16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4572000" y="823021"/>
          <a:ext cx="4248472" cy="4320479"/>
        </p:xfrm>
        <a:graphic>
          <a:graphicData uri="http://schemas.openxmlformats.org/drawingml/2006/table">
            <a:tbl>
              <a:tblPr/>
              <a:tblGrid>
                <a:gridCol w="4248472"/>
              </a:tblGrid>
              <a:tr h="43204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dirty="0" smtClean="0">
                        <a:solidFill>
                          <a:srgbClr val="173E49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173E49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Содружество </a:t>
                      </a:r>
                      <a:r>
                        <a:rPr lang="ru-RU" sz="1200" b="1" dirty="0">
                          <a:solidFill>
                            <a:srgbClr val="173E49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Независимых Государств</a:t>
                      </a:r>
                      <a:endParaRPr lang="ru-RU" sz="900" b="1" dirty="0">
                        <a:solidFill>
                          <a:srgbClr val="173E49"/>
                        </a:solidFill>
                        <a:latin typeface="Calibri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173E49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Совет глав правительств</a:t>
                      </a:r>
                      <a:endParaRPr lang="ru-RU" sz="900" b="1" dirty="0">
                        <a:solidFill>
                          <a:srgbClr val="173E49"/>
                        </a:solidFill>
                        <a:latin typeface="Calibri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173E49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РЕШЕНИЕ</a:t>
                      </a:r>
                      <a:endParaRPr lang="ru-RU" sz="900" b="1" dirty="0">
                        <a:solidFill>
                          <a:srgbClr val="173E49"/>
                        </a:solidFill>
                        <a:latin typeface="Calibri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173E49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(</a:t>
                      </a:r>
                      <a:r>
                        <a:rPr lang="ru-RU" sz="1200" b="1" dirty="0" smtClean="0">
                          <a:solidFill>
                            <a:srgbClr val="173E49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извлечение)</a:t>
                      </a:r>
                      <a:endParaRPr lang="ru-RU" sz="1200" b="1" dirty="0" smtClean="0">
                        <a:solidFill>
                          <a:srgbClr val="173E49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dirty="0">
                        <a:solidFill>
                          <a:srgbClr val="173E49"/>
                        </a:solidFill>
                        <a:latin typeface="Calibri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rgbClr val="173E49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от </a:t>
                      </a:r>
                      <a:r>
                        <a:rPr lang="ru-RU" sz="900" dirty="0">
                          <a:solidFill>
                            <a:srgbClr val="173E49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 ноября 2009 года    </a:t>
                      </a:r>
                      <a:r>
                        <a:rPr lang="ru-RU" sz="900" dirty="0" smtClean="0">
                          <a:solidFill>
                            <a:srgbClr val="173E49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                                   </a:t>
                      </a:r>
                      <a:r>
                        <a:rPr lang="ru-RU" sz="900" dirty="0">
                          <a:solidFill>
                            <a:srgbClr val="173E49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город Ялта</a:t>
                      </a:r>
                      <a:endParaRPr lang="ru-RU" sz="900" dirty="0">
                        <a:solidFill>
                          <a:srgbClr val="173E49"/>
                        </a:solidFill>
                        <a:latin typeface="Calibri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solidFill>
                          <a:srgbClr val="173E49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173E49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Совет </a:t>
                      </a:r>
                      <a:r>
                        <a:rPr lang="ru-RU" sz="1200" dirty="0">
                          <a:solidFill>
                            <a:srgbClr val="173E49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глав правительств</a:t>
                      </a:r>
                      <a:endParaRPr lang="ru-RU" sz="900" dirty="0">
                        <a:solidFill>
                          <a:srgbClr val="173E49"/>
                        </a:solidFill>
                        <a:latin typeface="Calibri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73E49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Содружества независимых </a:t>
                      </a:r>
                      <a:r>
                        <a:rPr lang="ru-RU" sz="1200" dirty="0" smtClean="0">
                          <a:solidFill>
                            <a:srgbClr val="173E49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государств решил:</a:t>
                      </a:r>
                      <a:endParaRPr lang="ru-RU" sz="1200" dirty="0" smtClean="0">
                        <a:solidFill>
                          <a:srgbClr val="173E49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solidFill>
                            <a:srgbClr val="173E49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Придать ФГОУ ВО </a:t>
                      </a:r>
                      <a:endParaRPr lang="ru-RU" sz="1200" i="1" dirty="0" smtClean="0">
                        <a:solidFill>
                          <a:srgbClr val="173E49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solidFill>
                            <a:srgbClr val="173E49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«Российский государственный аграрный университет –</a:t>
                      </a:r>
                      <a:endParaRPr lang="ru-RU" sz="1200" i="1" dirty="0" smtClean="0">
                        <a:solidFill>
                          <a:srgbClr val="173E49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solidFill>
                            <a:srgbClr val="173E49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МСХА имени К.А.Тимирязева»</a:t>
                      </a:r>
                      <a:endParaRPr lang="ru-RU" sz="1200" i="1" dirty="0" smtClean="0">
                        <a:solidFill>
                          <a:srgbClr val="173E49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solidFill>
                            <a:srgbClr val="173E49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статус базовой организации государств</a:t>
                      </a:r>
                      <a:r>
                        <a:rPr lang="ru-RU" sz="1200" i="1" baseline="0" dirty="0" smtClean="0">
                          <a:solidFill>
                            <a:srgbClr val="173E49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– участников СНГ по подготовке , повышению квалификации и переподготовке кадров в области аграрного образования</a:t>
                      </a:r>
                      <a:endParaRPr lang="ru-RU" sz="1200" i="1" dirty="0" smtClean="0">
                        <a:solidFill>
                          <a:srgbClr val="173E49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solidFill>
                          <a:srgbClr val="173E49"/>
                        </a:solidFill>
                        <a:latin typeface="Calibri"/>
                        <a:ea typeface="Calibri"/>
                        <a:cs typeface="Times New Roman" pitchFamily="18" charset="0"/>
                      </a:endParaRPr>
                    </a:p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dirty="0" smtClean="0">
                        <a:solidFill>
                          <a:srgbClr val="173E49"/>
                        </a:solidFill>
                        <a:latin typeface="Calibri"/>
                        <a:ea typeface="Calibri"/>
                        <a:cs typeface="Times New Roman" pitchFamily="18" charset="0"/>
                      </a:endParaRPr>
                    </a:p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solidFill>
                          <a:srgbClr val="173E49"/>
                        </a:solidFill>
                        <a:latin typeface="Calibri"/>
                        <a:ea typeface="Calibri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173E49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За </a:t>
                      </a:r>
                      <a:r>
                        <a:rPr lang="ru-RU" sz="1200" dirty="0">
                          <a:solidFill>
                            <a:srgbClr val="173E49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Российскую Федерацию</a:t>
                      </a:r>
                      <a:endParaRPr lang="ru-RU" sz="900" dirty="0">
                        <a:solidFill>
                          <a:srgbClr val="173E49"/>
                        </a:solidFill>
                        <a:latin typeface="Calibri"/>
                        <a:ea typeface="Calibri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173E49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В. Путин</a:t>
                      </a:r>
                      <a:endParaRPr lang="ru-RU" sz="900" dirty="0">
                        <a:solidFill>
                          <a:srgbClr val="173E49"/>
                        </a:solidFill>
                        <a:latin typeface="Calibri"/>
                        <a:ea typeface="Calibri"/>
                        <a:cs typeface="Times New Roman" pitchFamily="18" charset="0"/>
                      </a:endParaRPr>
                    </a:p>
                  </a:txBody>
                  <a:tcPr marL="56795" marR="567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69804"/>
                      </a:srgbClr>
                    </a:solidFill>
                  </a:tcPr>
                </a:tc>
              </a:tr>
            </a:tbl>
          </a:graphicData>
        </a:graphic>
      </p:graphicFrame>
      <p:cxnSp>
        <p:nvCxnSpPr>
          <p:cNvPr id="7" name="Прямая соединительная линия 6"/>
          <p:cNvCxnSpPr/>
          <p:nvPr/>
        </p:nvCxnSpPr>
        <p:spPr>
          <a:xfrm flipV="1">
            <a:off x="251520" y="627536"/>
            <a:ext cx="7200800" cy="5999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7454796" y="555526"/>
            <a:ext cx="1453053" cy="276886"/>
          </a:xfrm>
          <a:prstGeom prst="rect">
            <a:avLst/>
          </a:prstGeom>
        </p:spPr>
        <p:txBody>
          <a:bodyPr wrap="none" lIns="58306" tIns="29154" rIns="58306" bIns="29154">
            <a:spAutoFit/>
          </a:bodyPr>
          <a:lstStyle/>
          <a:p>
            <a:pPr algn="ctr">
              <a:lnSpc>
                <a:spcPts val="1660"/>
              </a:lnSpc>
              <a:defRPr/>
            </a:pPr>
            <a:r>
              <a:rPr lang="ru-RU" sz="700" dirty="0" smtClean="0">
                <a:solidFill>
                  <a:schemeClr val="accent5">
                    <a:lumMod val="75000"/>
                  </a:schemeClr>
                </a:solidFill>
                <a:latin typeface="Franklin Gothic Demi Cond" pitchFamily="34" charset="0"/>
                <a:cs typeface="Arial" panose="02080604020202020204" charset="0"/>
              </a:rPr>
              <a:t>РГАУ-МСХА ИМЕНИ К.А.ТИМИРЯЗЕВА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flipH="1">
            <a:off x="0" y="5002020"/>
            <a:ext cx="8841046" cy="0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/>
          <p:cNvPicPr/>
          <p:nvPr/>
        </p:nvPicPr>
        <p:blipFill>
          <a:blip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b="6341"/>
          <a:stretch>
            <a:fillRect/>
          </a:stretch>
        </p:blipFill>
        <p:spPr bwMode="auto">
          <a:xfrm>
            <a:off x="7452320" y="203203"/>
            <a:ext cx="1470296" cy="424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86" name="Picture 2" descr="https://i.ya-webdesign.com/images/transparent-signatures-bmp-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28184" y="4083918"/>
            <a:ext cx="2564375" cy="864096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251520" y="357172"/>
            <a:ext cx="6063594" cy="494894"/>
          </a:xfrm>
          <a:prstGeom prst="rect">
            <a:avLst/>
          </a:prstGeom>
        </p:spPr>
        <p:txBody>
          <a:bodyPr wrap="square" lIns="58306" tIns="29154" rIns="58306" bIns="29154">
            <a:spAutoFit/>
          </a:bodyPr>
          <a:lstStyle/>
          <a:p>
            <a:pPr>
              <a:lnSpc>
                <a:spcPts val="1530"/>
              </a:lnSpc>
              <a:spcBef>
                <a:spcPts val="385"/>
              </a:spcBef>
              <a:defRPr/>
            </a:pPr>
            <a:r>
              <a:rPr lang="ru-RU" sz="1400" b="1" dirty="0" smtClean="0">
                <a:solidFill>
                  <a:schemeClr val="accent5">
                    <a:lumMod val="75000"/>
                  </a:schemeClr>
                </a:solidFill>
                <a:latin typeface="Arial" panose="02080604020202020204" charset="0"/>
                <a:cs typeface="Arial" panose="02080604020202020204" charset="0"/>
              </a:rPr>
              <a:t>ПРЕЗИДЕНТ РОССИЙСКОЙ ФЕДЕРАЦИИ</a:t>
            </a:r>
            <a:r>
              <a:rPr lang="en-US" sz="1400" b="1" dirty="0" smtClean="0">
                <a:solidFill>
                  <a:schemeClr val="accent5">
                    <a:lumMod val="75000"/>
                  </a:schemeClr>
                </a:solidFill>
                <a:latin typeface="Arial" panose="02080604020202020204" charset="0"/>
                <a:cs typeface="Arial" panose="02080604020202020204" charset="0"/>
              </a:rPr>
              <a:t> </a:t>
            </a:r>
            <a:r>
              <a:rPr lang="ru-RU" sz="1400" b="1" dirty="0" smtClean="0">
                <a:solidFill>
                  <a:schemeClr val="accent5">
                    <a:lumMod val="75000"/>
                  </a:schemeClr>
                </a:solidFill>
                <a:latin typeface="Arial" panose="02080604020202020204" charset="0"/>
                <a:cs typeface="Arial" panose="02080604020202020204" charset="0"/>
              </a:rPr>
              <a:t>В.В. ПУТИН</a:t>
            </a:r>
            <a:endParaRPr lang="ru-RU" sz="1400" dirty="0" smtClean="0">
              <a:solidFill>
                <a:schemeClr val="accent5">
                  <a:lumMod val="75000"/>
                </a:schemeClr>
              </a:solidFill>
              <a:latin typeface="Arial" panose="02080604020202020204" charset="0"/>
              <a:cs typeface="Arial" panose="02080604020202020204" charset="0"/>
            </a:endParaRPr>
          </a:p>
          <a:p>
            <a:pPr>
              <a:lnSpc>
                <a:spcPts val="1530"/>
              </a:lnSpc>
              <a:spcBef>
                <a:spcPts val="385"/>
              </a:spcBef>
              <a:defRPr/>
            </a:pPr>
            <a:endParaRPr lang="ru-RU" sz="1400" b="1" dirty="0" smtClean="0">
              <a:solidFill>
                <a:schemeClr val="accent5">
                  <a:lumMod val="75000"/>
                </a:schemeClr>
              </a:solidFill>
              <a:latin typeface="Arial" panose="02080604020202020204" charset="0"/>
              <a:cs typeface="Arial" panose="02080604020202020204" charset="0"/>
            </a:endParaRPr>
          </a:p>
        </p:txBody>
      </p:sp>
      <p:pic>
        <p:nvPicPr>
          <p:cNvPr id="13" name="Picture 2" descr="ÐÐ¾ÑÐ»Ð°Ð½Ð¸Ðµ ÐÑÐµÐ·Ð¸Ð´ÐµÐ½ÑÐ° Ð¤ÐµÐ´ÐµÑÐ°Ð»ÑÐ½Ð¾Ð¼Ñ Ð¡Ð¾Ð±ÑÐ°Ð½Ð¸Ñ. Ð¤Ð¾ÑÐ¾ Ð¢ÐÐ¡Ð¡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203599"/>
            <a:ext cx="4084585" cy="25202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2" descr="C:\Users\MSpinu\Desktop\фото\Emblem_of_CIS.svg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8224" y="699542"/>
            <a:ext cx="378945" cy="360000"/>
          </a:xfrm>
          <a:prstGeom prst="rect">
            <a:avLst/>
          </a:prstGeom>
          <a:noFill/>
        </p:spPr>
      </p:pic>
      <p:sp>
        <p:nvSpPr>
          <p:cNvPr id="15" name="Номер слайда 12"/>
          <p:cNvSpPr txBox="1"/>
          <p:nvPr/>
        </p:nvSpPr>
        <p:spPr>
          <a:xfrm>
            <a:off x="7010400" y="4602162"/>
            <a:ext cx="2133600" cy="273844"/>
          </a:xfrm>
          <a:prstGeom prst="rect">
            <a:avLst/>
          </a:prstGeom>
        </p:spPr>
        <p:txBody>
          <a:bodyPr vert="horz" lIns="91424" tIns="45712" rIns="91424" bIns="45712" rtlCol="0" anchor="ctr"/>
          <a:lstStyle/>
          <a:p>
            <a:pPr marL="0" marR="0" lvl="0" indent="0" algn="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B1FACFB-EF68-4E08-ABB0-12C72BE9F47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C:\Users\Administrator\Desktop\Файлы и документы с компьютера (Денисов) от 28.11.18\personal\2ce58d784c2c822505c19eebdd3d90ca.jpg"/>
          <p:cNvPicPr>
            <a:picLocks noChangeAspect="1" noChangeArrowheads="1"/>
          </p:cNvPicPr>
          <p:nvPr/>
        </p:nvPicPr>
        <p:blipFill>
          <a:blip r:embed="rId1" cstate="print"/>
          <a:srcRect l="27750" r="46235" b="47368"/>
          <a:stretch>
            <a:fillRect/>
          </a:stretch>
        </p:blipFill>
        <p:spPr bwMode="auto">
          <a:xfrm>
            <a:off x="3851920" y="1131591"/>
            <a:ext cx="1368152" cy="17101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3" descr="C:\Users\Administrator\Desktop\Файлы и документы с компьютера (Денисов) от 28.11.18\personal\1446709574_0.jpg"/>
          <p:cNvPicPr>
            <a:picLocks noChangeAspect="1" noChangeArrowheads="1"/>
          </p:cNvPicPr>
          <p:nvPr/>
        </p:nvPicPr>
        <p:blipFill>
          <a:blip r:embed="rId2" cstate="print"/>
          <a:srcRect l="19400" t="3114" r="14641" b="34379"/>
          <a:stretch>
            <a:fillRect/>
          </a:stretch>
        </p:blipFill>
        <p:spPr bwMode="auto">
          <a:xfrm>
            <a:off x="251520" y="1131591"/>
            <a:ext cx="1407756" cy="16561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Скругленный прямоугольник 7"/>
          <p:cNvSpPr/>
          <p:nvPr/>
        </p:nvSpPr>
        <p:spPr>
          <a:xfrm>
            <a:off x="1979712" y="3219822"/>
            <a:ext cx="1584176" cy="1440160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24" tIns="45712" rIns="91424" bIns="45712" rtlCol="0" anchor="ctr"/>
          <a:lstStyle/>
          <a:p>
            <a:pPr algn="ctr">
              <a:lnSpc>
                <a:spcPts val="1500"/>
              </a:lnSpc>
            </a:pPr>
            <a:endParaRPr lang="en-US" sz="1100" dirty="0" smtClean="0">
              <a:solidFill>
                <a:schemeClr val="accent5">
                  <a:lumMod val="75000"/>
                </a:schemeClr>
              </a:solidFill>
              <a:latin typeface="Arial" panose="02080604020202020204" charset="0"/>
              <a:cs typeface="Arial" panose="02080604020202020204" charset="0"/>
            </a:endParaRPr>
          </a:p>
          <a:p>
            <a:pPr algn="ctr">
              <a:lnSpc>
                <a:spcPts val="1500"/>
              </a:lnSpc>
            </a:pPr>
            <a:r>
              <a:rPr lang="ru-RU" sz="1200" dirty="0" smtClean="0">
                <a:solidFill>
                  <a:schemeClr val="accent5">
                    <a:lumMod val="75000"/>
                  </a:schemeClr>
                </a:solidFill>
                <a:latin typeface="Arial" panose="02080604020202020204" charset="0"/>
                <a:cs typeface="Arial" panose="02080604020202020204" charset="0"/>
              </a:rPr>
              <a:t>МИНИСТР СЕЛЬСКОГО ХОЗЯЙСТВА КЫРГЫЗСТАНА </a:t>
            </a:r>
            <a:endParaRPr lang="ru-RU" sz="1200" dirty="0" smtClean="0">
              <a:solidFill>
                <a:schemeClr val="accent5">
                  <a:lumMod val="75000"/>
                </a:schemeClr>
              </a:solidFill>
              <a:latin typeface="Arial" panose="02080604020202020204" charset="0"/>
              <a:cs typeface="Arial" panose="02080604020202020204" charset="0"/>
            </a:endParaRPr>
          </a:p>
          <a:p>
            <a:pPr algn="ctr">
              <a:lnSpc>
                <a:spcPts val="1500"/>
              </a:lnSpc>
            </a:pPr>
            <a:r>
              <a:rPr lang="ru-RU" sz="1200" dirty="0" smtClean="0">
                <a:solidFill>
                  <a:schemeClr val="accent5">
                    <a:lumMod val="75000"/>
                  </a:schemeClr>
                </a:solidFill>
                <a:latin typeface="Arial" panose="02080604020202020204" charset="0"/>
                <a:cs typeface="Arial" panose="02080604020202020204" charset="0"/>
              </a:rPr>
              <a:t>2011-2012 ГГ.</a:t>
            </a:r>
            <a:endParaRPr lang="ru-RU" sz="1200" dirty="0" smtClean="0">
              <a:solidFill>
                <a:schemeClr val="accent5">
                  <a:lumMod val="75000"/>
                </a:schemeClr>
              </a:solidFill>
              <a:latin typeface="Arial" panose="02080604020202020204" charset="0"/>
              <a:cs typeface="Arial" panose="02080604020202020204" charset="0"/>
            </a:endParaRPr>
          </a:p>
          <a:p>
            <a:pPr algn="ctr">
              <a:lnSpc>
                <a:spcPts val="1500"/>
              </a:lnSpc>
            </a:pPr>
            <a:endParaRPr lang="ru-RU" sz="1100" b="1" dirty="0" smtClean="0">
              <a:solidFill>
                <a:schemeClr val="accent5">
                  <a:lumMod val="75000"/>
                </a:schemeClr>
              </a:solidFill>
              <a:latin typeface="Arial" panose="02080604020202020204" charset="0"/>
              <a:cs typeface="Arial" panose="02080604020202020204" charset="0"/>
            </a:endParaRPr>
          </a:p>
          <a:p>
            <a:pPr algn="ctr">
              <a:lnSpc>
                <a:spcPts val="1500"/>
              </a:lnSpc>
            </a:pPr>
            <a:r>
              <a:rPr lang="ru-RU" sz="1200" b="1" dirty="0" smtClean="0">
                <a:solidFill>
                  <a:schemeClr val="accent5">
                    <a:lumMod val="75000"/>
                  </a:schemeClr>
                </a:solidFill>
                <a:latin typeface="Arial" panose="02080604020202020204" charset="0"/>
                <a:cs typeface="Arial" panose="02080604020202020204" charset="0"/>
              </a:rPr>
              <a:t>БЕКОВ ТОРОГУЛ НИЯЗОВИЧ</a:t>
            </a:r>
            <a:endParaRPr lang="ru-RU" sz="1200" b="1" dirty="0" smtClean="0">
              <a:solidFill>
                <a:schemeClr val="accent5">
                  <a:lumMod val="75000"/>
                </a:schemeClr>
              </a:solidFill>
              <a:latin typeface="Arial" panose="02080604020202020204" charset="0"/>
              <a:cs typeface="Arial" panose="02080604020202020204" charset="0"/>
            </a:endParaRPr>
          </a:p>
          <a:p>
            <a:pPr algn="ctr"/>
            <a:endParaRPr lang="ru-RU" sz="1200" b="1" dirty="0" smtClean="0">
              <a:solidFill>
                <a:schemeClr val="accent5">
                  <a:lumMod val="75000"/>
                </a:schemeClr>
              </a:solidFill>
              <a:latin typeface="Arial" panose="02080604020202020204" charset="0"/>
              <a:cs typeface="Arial" panose="0208060402020202020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707904" y="3003798"/>
            <a:ext cx="1656184" cy="158417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24" tIns="45712" rIns="91424" bIns="45712" rtlCol="0" anchor="ctr"/>
          <a:lstStyle/>
          <a:p>
            <a:pPr algn="ctr"/>
            <a:endParaRPr lang="ru-RU" sz="1200" dirty="0" smtClean="0">
              <a:solidFill>
                <a:schemeClr val="accent5">
                  <a:lumMod val="75000"/>
                </a:schemeClr>
              </a:solidFill>
              <a:latin typeface="Arial" panose="02080604020202020204" charset="0"/>
              <a:cs typeface="Arial" panose="02080604020202020204" charset="0"/>
            </a:endParaRPr>
          </a:p>
          <a:p>
            <a:pPr algn="ctr">
              <a:lnSpc>
                <a:spcPts val="1600"/>
              </a:lnSpc>
            </a:pPr>
            <a:endParaRPr lang="ru-RU" sz="1200" dirty="0" smtClean="0">
              <a:solidFill>
                <a:schemeClr val="accent5">
                  <a:lumMod val="75000"/>
                </a:schemeClr>
              </a:solidFill>
              <a:latin typeface="Arial" panose="02080604020202020204" charset="0"/>
              <a:cs typeface="Arial" panose="02080604020202020204" charset="0"/>
            </a:endParaRPr>
          </a:p>
          <a:p>
            <a:pPr algn="ctr">
              <a:lnSpc>
                <a:spcPts val="1700"/>
              </a:lnSpc>
            </a:pPr>
            <a:endParaRPr lang="ru-RU" sz="1100" dirty="0" smtClean="0">
              <a:solidFill>
                <a:schemeClr val="accent5">
                  <a:lumMod val="75000"/>
                </a:schemeClr>
              </a:solidFill>
              <a:latin typeface="Arial" panose="02080604020202020204" charset="0"/>
              <a:cs typeface="Arial" panose="02080604020202020204" charset="0"/>
            </a:endParaRPr>
          </a:p>
          <a:p>
            <a:pPr algn="ctr">
              <a:lnSpc>
                <a:spcPts val="1500"/>
              </a:lnSpc>
            </a:pPr>
            <a:r>
              <a:rPr lang="ru-RU" sz="1200" dirty="0" smtClean="0">
                <a:solidFill>
                  <a:schemeClr val="accent5">
                    <a:lumMod val="75000"/>
                  </a:schemeClr>
                </a:solidFill>
                <a:latin typeface="Arial" panose="02080604020202020204" charset="0"/>
                <a:cs typeface="Arial" panose="02080604020202020204" charset="0"/>
              </a:rPr>
              <a:t>МИНИСТР СЕЛЬСКОГО ХОЗЯЙСТВА ТАДЖИКИСТАНА</a:t>
            </a:r>
            <a:endParaRPr lang="ru-RU" sz="1200" b="1" dirty="0" smtClean="0">
              <a:solidFill>
                <a:schemeClr val="accent5">
                  <a:lumMod val="75000"/>
                </a:schemeClr>
              </a:solidFill>
              <a:latin typeface="Arial" panose="02080604020202020204" charset="0"/>
              <a:cs typeface="Arial" panose="02080604020202020204" charset="0"/>
            </a:endParaRPr>
          </a:p>
          <a:p>
            <a:pPr algn="ctr">
              <a:lnSpc>
                <a:spcPts val="1400"/>
              </a:lnSpc>
            </a:pPr>
            <a:endParaRPr lang="ru-RU" sz="1200" b="1" dirty="0" smtClean="0">
              <a:solidFill>
                <a:schemeClr val="accent5">
                  <a:lumMod val="75000"/>
                </a:schemeClr>
              </a:solidFill>
              <a:latin typeface="Arial" panose="02080604020202020204" charset="0"/>
              <a:cs typeface="Arial" panose="02080604020202020204" charset="0"/>
            </a:endParaRPr>
          </a:p>
          <a:p>
            <a:pPr algn="ctr">
              <a:lnSpc>
                <a:spcPts val="1400"/>
              </a:lnSpc>
            </a:pPr>
            <a:endParaRPr lang="ru-RU" sz="2800" b="1" dirty="0" smtClean="0">
              <a:solidFill>
                <a:schemeClr val="accent5">
                  <a:lumMod val="75000"/>
                </a:schemeClr>
              </a:solidFill>
              <a:latin typeface="Arial" panose="02080604020202020204" charset="0"/>
              <a:cs typeface="Arial" panose="02080604020202020204" charset="0"/>
            </a:endParaRPr>
          </a:p>
          <a:p>
            <a:pPr algn="ctr">
              <a:lnSpc>
                <a:spcPts val="1400"/>
              </a:lnSpc>
            </a:pPr>
            <a:r>
              <a:rPr lang="ru-RU" sz="1200" b="1" dirty="0" smtClean="0">
                <a:solidFill>
                  <a:schemeClr val="accent5">
                    <a:lumMod val="75000"/>
                  </a:schemeClr>
                </a:solidFill>
                <a:latin typeface="Arial" panose="02080604020202020204" charset="0"/>
                <a:cs typeface="Arial" panose="02080604020202020204" charset="0"/>
              </a:rPr>
              <a:t>ИЗАТУЛЛО САТТОРИ</a:t>
            </a:r>
            <a:endParaRPr lang="ru-RU" sz="1200" b="1" dirty="0" smtClean="0">
              <a:solidFill>
                <a:schemeClr val="accent5">
                  <a:lumMod val="75000"/>
                </a:schemeClr>
              </a:solidFill>
              <a:latin typeface="Arial" panose="02080604020202020204" charset="0"/>
              <a:cs typeface="Arial" panose="02080604020202020204" charset="0"/>
            </a:endParaRPr>
          </a:p>
          <a:p>
            <a:pPr algn="ctr"/>
            <a:endParaRPr lang="en-US" sz="1200" b="1" dirty="0" smtClean="0">
              <a:solidFill>
                <a:schemeClr val="accent5">
                  <a:lumMod val="75000"/>
                </a:schemeClr>
              </a:solidFill>
              <a:latin typeface="Arial" panose="02080604020202020204" charset="0"/>
              <a:cs typeface="Arial" panose="02080604020202020204" charset="0"/>
            </a:endParaRPr>
          </a:p>
          <a:p>
            <a:pPr algn="ctr"/>
            <a:endParaRPr lang="ru-RU" sz="1200" dirty="0" smtClean="0">
              <a:solidFill>
                <a:schemeClr val="accent5">
                  <a:lumMod val="75000"/>
                </a:schemeClr>
              </a:solidFill>
              <a:latin typeface="Arial" panose="02080604020202020204" charset="0"/>
              <a:cs typeface="Arial" panose="02080604020202020204" charset="0"/>
            </a:endParaRPr>
          </a:p>
          <a:p>
            <a:pPr algn="ctr"/>
            <a:endParaRPr lang="ru-RU" sz="1200" dirty="0" smtClean="0">
              <a:solidFill>
                <a:schemeClr val="accent5">
                  <a:lumMod val="75000"/>
                </a:schemeClr>
              </a:solidFill>
              <a:latin typeface="Arial" panose="02080604020202020204" charset="0"/>
              <a:cs typeface="Arial" panose="02080604020202020204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07504" y="3147814"/>
            <a:ext cx="1728192" cy="1440160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24" tIns="45712" rIns="91424" bIns="45712" rtlCol="0" anchor="ctr"/>
          <a:lstStyle/>
          <a:p>
            <a:pPr algn="ctr"/>
            <a:endParaRPr lang="ru-RU" sz="1200" dirty="0" smtClean="0">
              <a:solidFill>
                <a:schemeClr val="accent5">
                  <a:lumMod val="75000"/>
                </a:schemeClr>
              </a:solidFill>
              <a:latin typeface="Arial" panose="02080604020202020204" charset="0"/>
              <a:cs typeface="Arial" panose="02080604020202020204" charset="0"/>
            </a:endParaRPr>
          </a:p>
          <a:p>
            <a:pPr algn="ctr">
              <a:lnSpc>
                <a:spcPts val="1600"/>
              </a:lnSpc>
            </a:pPr>
            <a:endParaRPr lang="ru-RU" sz="1200" dirty="0" smtClean="0">
              <a:solidFill>
                <a:schemeClr val="accent5">
                  <a:lumMod val="75000"/>
                </a:schemeClr>
              </a:solidFill>
              <a:latin typeface="Arial" panose="02080604020202020204" charset="0"/>
              <a:cs typeface="Arial" panose="02080604020202020204" charset="0"/>
            </a:endParaRPr>
          </a:p>
          <a:p>
            <a:pPr algn="ctr">
              <a:lnSpc>
                <a:spcPts val="1600"/>
              </a:lnSpc>
            </a:pPr>
            <a:endParaRPr lang="ru-RU" sz="1100" dirty="0" smtClean="0">
              <a:solidFill>
                <a:schemeClr val="accent5">
                  <a:lumMod val="75000"/>
                </a:schemeClr>
              </a:solidFill>
              <a:latin typeface="Arial" panose="02080604020202020204" charset="0"/>
              <a:cs typeface="Arial" panose="02080604020202020204" charset="0"/>
            </a:endParaRPr>
          </a:p>
          <a:p>
            <a:pPr algn="ctr">
              <a:lnSpc>
                <a:spcPts val="1600"/>
              </a:lnSpc>
            </a:pPr>
            <a:endParaRPr lang="en-US" sz="1200" dirty="0" smtClean="0">
              <a:solidFill>
                <a:schemeClr val="accent5">
                  <a:lumMod val="75000"/>
                </a:schemeClr>
              </a:solidFill>
              <a:latin typeface="Arial" panose="02080604020202020204" charset="0"/>
              <a:cs typeface="Arial" panose="02080604020202020204" charset="0"/>
            </a:endParaRPr>
          </a:p>
          <a:p>
            <a:pPr algn="ctr">
              <a:lnSpc>
                <a:spcPts val="1600"/>
              </a:lnSpc>
            </a:pPr>
            <a:endParaRPr lang="en-US" sz="1200" dirty="0" smtClean="0">
              <a:solidFill>
                <a:schemeClr val="accent5">
                  <a:lumMod val="75000"/>
                </a:schemeClr>
              </a:solidFill>
              <a:latin typeface="Arial" panose="02080604020202020204" charset="0"/>
              <a:cs typeface="Arial" panose="02080604020202020204" charset="0"/>
            </a:endParaRPr>
          </a:p>
          <a:p>
            <a:pPr algn="ctr">
              <a:lnSpc>
                <a:spcPts val="1800"/>
              </a:lnSpc>
            </a:pPr>
            <a:r>
              <a:rPr lang="ru-RU" sz="1200" dirty="0" smtClean="0">
                <a:solidFill>
                  <a:schemeClr val="accent5">
                    <a:lumMod val="75000"/>
                  </a:schemeClr>
                </a:solidFill>
                <a:latin typeface="Arial" panose="02080604020202020204" charset="0"/>
                <a:cs typeface="Arial" panose="02080604020202020204" charset="0"/>
              </a:rPr>
              <a:t>ПРЕМЬЕР-МИНИСТР </a:t>
            </a:r>
            <a:endParaRPr lang="en-US" sz="1200" dirty="0" smtClean="0">
              <a:solidFill>
                <a:schemeClr val="accent5">
                  <a:lumMod val="75000"/>
                </a:schemeClr>
              </a:solidFill>
              <a:latin typeface="Arial" panose="02080604020202020204" charset="0"/>
              <a:cs typeface="Arial" panose="02080604020202020204" charset="0"/>
            </a:endParaRPr>
          </a:p>
          <a:p>
            <a:pPr algn="ctr">
              <a:lnSpc>
                <a:spcPts val="1800"/>
              </a:lnSpc>
            </a:pPr>
            <a:r>
              <a:rPr lang="ru-RU" sz="1200" dirty="0" smtClean="0">
                <a:solidFill>
                  <a:schemeClr val="accent5">
                    <a:lumMod val="75000"/>
                  </a:schemeClr>
                </a:solidFill>
                <a:latin typeface="Arial" panose="02080604020202020204" charset="0"/>
                <a:cs typeface="Arial" panose="02080604020202020204" charset="0"/>
              </a:rPr>
              <a:t>КЫРГЫЗСТАНА</a:t>
            </a:r>
            <a:endParaRPr lang="ru-RU" sz="1200" dirty="0" smtClean="0">
              <a:solidFill>
                <a:schemeClr val="accent5">
                  <a:lumMod val="75000"/>
                </a:schemeClr>
              </a:solidFill>
              <a:latin typeface="Arial" panose="02080604020202020204" charset="0"/>
              <a:cs typeface="Arial" panose="02080604020202020204" charset="0"/>
            </a:endParaRPr>
          </a:p>
          <a:p>
            <a:pPr algn="ctr">
              <a:lnSpc>
                <a:spcPts val="1800"/>
              </a:lnSpc>
            </a:pPr>
            <a:r>
              <a:rPr lang="ru-RU" sz="1200" dirty="0" smtClean="0">
                <a:solidFill>
                  <a:schemeClr val="accent5">
                    <a:lumMod val="75000"/>
                  </a:schemeClr>
                </a:solidFill>
                <a:latin typeface="Arial" panose="02080604020202020204" charset="0"/>
                <a:cs typeface="Arial" panose="02080604020202020204" charset="0"/>
              </a:rPr>
              <a:t> 2010-2011 ГГ. </a:t>
            </a:r>
            <a:endParaRPr lang="en-US" sz="1200" b="1" dirty="0" smtClean="0">
              <a:solidFill>
                <a:schemeClr val="accent5">
                  <a:lumMod val="75000"/>
                </a:schemeClr>
              </a:solidFill>
              <a:latin typeface="Arial" panose="02080604020202020204" charset="0"/>
              <a:cs typeface="Arial" panose="02080604020202020204" charset="0"/>
            </a:endParaRPr>
          </a:p>
          <a:p>
            <a:pPr algn="ctr">
              <a:lnSpc>
                <a:spcPts val="1600"/>
              </a:lnSpc>
            </a:pPr>
            <a:endParaRPr lang="en-US" sz="1100" b="1" dirty="0" smtClean="0">
              <a:solidFill>
                <a:schemeClr val="accent5">
                  <a:lumMod val="75000"/>
                </a:schemeClr>
              </a:solidFill>
              <a:latin typeface="Arial" panose="02080604020202020204" charset="0"/>
              <a:cs typeface="Arial" panose="02080604020202020204" charset="0"/>
            </a:endParaRPr>
          </a:p>
          <a:p>
            <a:pPr algn="ctr">
              <a:lnSpc>
                <a:spcPts val="1600"/>
              </a:lnSpc>
            </a:pPr>
            <a:r>
              <a:rPr lang="ru-RU" sz="1200" b="1" dirty="0" smtClean="0">
                <a:solidFill>
                  <a:schemeClr val="accent5">
                    <a:lumMod val="75000"/>
                  </a:schemeClr>
                </a:solidFill>
                <a:latin typeface="Arial" panose="02080604020202020204" charset="0"/>
                <a:cs typeface="Arial" panose="02080604020202020204" charset="0"/>
              </a:rPr>
              <a:t>БАБАНОВ ОМУРБЕК ТОКТОГУЛОВИЧ</a:t>
            </a:r>
            <a:endParaRPr lang="ru-RU" sz="1200" b="1" dirty="0" smtClean="0">
              <a:solidFill>
                <a:schemeClr val="accent5">
                  <a:lumMod val="75000"/>
                </a:schemeClr>
              </a:solidFill>
              <a:latin typeface="Arial" panose="02080604020202020204" charset="0"/>
              <a:cs typeface="Arial" panose="02080604020202020204" charset="0"/>
            </a:endParaRPr>
          </a:p>
          <a:p>
            <a:pPr algn="ctr">
              <a:lnSpc>
                <a:spcPts val="1600"/>
              </a:lnSpc>
            </a:pPr>
            <a:endParaRPr lang="ru-RU" sz="1100" b="1" dirty="0" smtClean="0">
              <a:solidFill>
                <a:schemeClr val="accent5">
                  <a:lumMod val="75000"/>
                </a:schemeClr>
              </a:solidFill>
              <a:latin typeface="Arial" panose="02080604020202020204" charset="0"/>
              <a:cs typeface="Arial" panose="02080604020202020204" charset="0"/>
            </a:endParaRPr>
          </a:p>
          <a:p>
            <a:pPr algn="ctr">
              <a:lnSpc>
                <a:spcPts val="1600"/>
              </a:lnSpc>
            </a:pPr>
            <a:endParaRPr lang="ru-RU" sz="1100" b="1" dirty="0" smtClean="0">
              <a:solidFill>
                <a:schemeClr val="accent5">
                  <a:lumMod val="75000"/>
                </a:schemeClr>
              </a:solidFill>
              <a:latin typeface="Arial" panose="02080604020202020204" charset="0"/>
              <a:cs typeface="Arial" panose="02080604020202020204" charset="0"/>
            </a:endParaRPr>
          </a:p>
          <a:p>
            <a:pPr algn="ctr"/>
            <a:endParaRPr lang="en-US" sz="1100" b="1" dirty="0" smtClean="0">
              <a:solidFill>
                <a:schemeClr val="accent5">
                  <a:lumMod val="75000"/>
                </a:schemeClr>
              </a:solidFill>
              <a:latin typeface="Arial" panose="02080604020202020204" charset="0"/>
              <a:cs typeface="Arial" panose="02080604020202020204" charset="0"/>
            </a:endParaRPr>
          </a:p>
          <a:p>
            <a:pPr algn="ctr"/>
            <a:endParaRPr lang="en-US" sz="1200" dirty="0" smtClean="0">
              <a:solidFill>
                <a:schemeClr val="accent5">
                  <a:lumMod val="75000"/>
                </a:schemeClr>
              </a:solidFill>
              <a:latin typeface="Arial" panose="02080604020202020204" charset="0"/>
              <a:cs typeface="Arial" panose="02080604020202020204" charset="0"/>
            </a:endParaRPr>
          </a:p>
          <a:p>
            <a:pPr algn="ctr"/>
            <a:endParaRPr lang="en-US" sz="1200" dirty="0" smtClean="0">
              <a:solidFill>
                <a:schemeClr val="accent5">
                  <a:lumMod val="75000"/>
                </a:schemeClr>
              </a:solidFill>
              <a:latin typeface="Arial" panose="02080604020202020204" charset="0"/>
              <a:cs typeface="Arial" panose="02080604020202020204" charset="0"/>
            </a:endParaRPr>
          </a:p>
        </p:txBody>
      </p:sp>
      <p:pic>
        <p:nvPicPr>
          <p:cNvPr id="4098" name="Picture 2" descr="C:\Users\MSpinu\Desktop\11718_w300_h207_crop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t="3031" b="16162"/>
          <a:stretch>
            <a:fillRect/>
          </a:stretch>
        </p:blipFill>
        <p:spPr bwMode="auto">
          <a:xfrm>
            <a:off x="2051720" y="1131591"/>
            <a:ext cx="1440160" cy="16785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>
          <a:xfrm>
            <a:off x="7010400" y="4674171"/>
            <a:ext cx="2133600" cy="273844"/>
          </a:xfrm>
        </p:spPr>
        <p:txBody>
          <a:bodyPr/>
          <a:lstStyle/>
          <a:p>
            <a:fld id="{CB1FACFB-EF68-4E08-ABB0-12C72BE9F472}" type="slidenum">
              <a:rPr lang="ru-RU" smtClean="0">
                <a:solidFill>
                  <a:schemeClr val="tx1">
                    <a:lumMod val="50000"/>
                    <a:lumOff val="50000"/>
                  </a:schemeClr>
                </a:solidFill>
              </a:rPr>
            </a:fld>
            <a:endParaRPr lang="ru-RU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7169" name="Picture 1" descr="C:\Users\MSpinu\Desktop\1.JPG"/>
          <p:cNvPicPr>
            <a:picLocks noChangeAspect="1" noChangeArrowheads="1"/>
          </p:cNvPicPr>
          <p:nvPr/>
        </p:nvPicPr>
        <p:blipFill>
          <a:blip r:embed="rId4" cstate="print"/>
          <a:srcRect l="39117" t="16002" r="43754" b="49713"/>
          <a:stretch>
            <a:fillRect/>
          </a:stretch>
        </p:blipFill>
        <p:spPr bwMode="auto">
          <a:xfrm>
            <a:off x="7452320" y="1131590"/>
            <a:ext cx="1296144" cy="17281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170" name="Picture 2" descr="C:\Users\MSpinu\Desktop\038ed27075c96d2767dea5f355114a33.jpeg"/>
          <p:cNvPicPr>
            <a:picLocks noChangeAspect="1" noChangeArrowheads="1"/>
          </p:cNvPicPr>
          <p:nvPr/>
        </p:nvPicPr>
        <p:blipFill>
          <a:blip r:embed="rId5" cstate="print"/>
          <a:srcRect l="14637" t="5556" r="7300" b="29310"/>
          <a:stretch>
            <a:fillRect/>
          </a:stretch>
        </p:blipFill>
        <p:spPr bwMode="auto">
          <a:xfrm>
            <a:off x="5652120" y="1131590"/>
            <a:ext cx="1382554" cy="17281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Скругленный прямоугольник 15"/>
          <p:cNvSpPr/>
          <p:nvPr/>
        </p:nvSpPr>
        <p:spPr>
          <a:xfrm>
            <a:off x="5436096" y="3219822"/>
            <a:ext cx="1728192" cy="1440160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24" tIns="45712" rIns="91424" bIns="45712" rtlCol="0" anchor="ctr"/>
          <a:lstStyle/>
          <a:p>
            <a:pPr algn="ctr"/>
            <a:endParaRPr lang="ru-RU" sz="1200" dirty="0" smtClean="0">
              <a:solidFill>
                <a:schemeClr val="accent5">
                  <a:lumMod val="75000"/>
                </a:schemeClr>
              </a:solidFill>
              <a:latin typeface="Arial" panose="02080604020202020204" charset="0"/>
              <a:cs typeface="Arial" panose="02080604020202020204" charset="0"/>
            </a:endParaRPr>
          </a:p>
          <a:p>
            <a:pPr algn="ctr">
              <a:lnSpc>
                <a:spcPts val="1600"/>
              </a:lnSpc>
            </a:pPr>
            <a:r>
              <a:rPr lang="ru-RU" sz="1200" dirty="0" smtClean="0">
                <a:solidFill>
                  <a:schemeClr val="accent5">
                    <a:lumMod val="75000"/>
                  </a:schemeClr>
                </a:solidFill>
                <a:latin typeface="Arial" panose="02080604020202020204" charset="0"/>
                <a:cs typeface="Arial" panose="02080604020202020204" charset="0"/>
              </a:rPr>
              <a:t>РЕКТОР КАЗАХСКОГО НАЦИОНАЛЬНОГО АГРАРНОГО УНИВЕРСИТЕТА</a:t>
            </a:r>
            <a:endParaRPr lang="ru-RU" sz="1200" dirty="0" smtClean="0">
              <a:solidFill>
                <a:schemeClr val="accent5">
                  <a:lumMod val="75000"/>
                </a:schemeClr>
              </a:solidFill>
              <a:latin typeface="Arial" panose="02080604020202020204" charset="0"/>
              <a:cs typeface="Arial" panose="02080604020202020204" charset="0"/>
            </a:endParaRPr>
          </a:p>
          <a:p>
            <a:pPr algn="ctr"/>
            <a:endParaRPr lang="ru-RU" sz="1200" b="1" dirty="0" smtClean="0">
              <a:solidFill>
                <a:schemeClr val="accent5">
                  <a:lumMod val="75000"/>
                </a:schemeClr>
              </a:solidFill>
              <a:latin typeface="Arial" panose="02080604020202020204" charset="0"/>
              <a:cs typeface="Arial" panose="02080604020202020204" charset="0"/>
            </a:endParaRPr>
          </a:p>
          <a:p>
            <a:pPr algn="ctr"/>
            <a:r>
              <a:rPr lang="ru-RU" sz="1200" b="1" dirty="0" smtClean="0">
                <a:solidFill>
                  <a:schemeClr val="accent5">
                    <a:lumMod val="75000"/>
                  </a:schemeClr>
                </a:solidFill>
                <a:latin typeface="Arial" panose="02080604020202020204" charset="0"/>
                <a:cs typeface="Arial" panose="02080604020202020204" charset="0"/>
              </a:rPr>
              <a:t>ЕСПОЛОВ ТЛЕКТЕС ИСАБАЕВИЧ</a:t>
            </a:r>
            <a:endParaRPr lang="ru-RU" sz="1200" b="1" dirty="0" smtClean="0">
              <a:solidFill>
                <a:schemeClr val="accent5">
                  <a:lumMod val="75000"/>
                </a:schemeClr>
              </a:solidFill>
              <a:latin typeface="Arial" panose="02080604020202020204" charset="0"/>
              <a:cs typeface="Arial" panose="02080604020202020204" charset="0"/>
            </a:endParaRPr>
          </a:p>
          <a:p>
            <a:pPr algn="ctr"/>
            <a:endParaRPr lang="ru-RU" sz="1200" dirty="0">
              <a:solidFill>
                <a:schemeClr val="accent5">
                  <a:lumMod val="75000"/>
                </a:schemeClr>
              </a:solidFill>
              <a:latin typeface="Arial" panose="02080604020202020204" charset="0"/>
              <a:cs typeface="Arial" panose="02080604020202020204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7164288" y="3219822"/>
            <a:ext cx="1907704" cy="1440160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24" tIns="45712" rIns="91424" bIns="45712" rtlCol="0" anchor="ctr"/>
          <a:lstStyle/>
          <a:p>
            <a:pPr algn="ctr"/>
            <a:endParaRPr lang="ru-RU" sz="1200" dirty="0" smtClean="0">
              <a:solidFill>
                <a:schemeClr val="accent5">
                  <a:lumMod val="75000"/>
                </a:schemeClr>
              </a:solidFill>
              <a:latin typeface="Arial" panose="02080604020202020204" charset="0"/>
              <a:cs typeface="Arial" panose="02080604020202020204" charset="0"/>
            </a:endParaRPr>
          </a:p>
          <a:p>
            <a:pPr algn="ctr"/>
            <a:endParaRPr lang="en-US" sz="1200" dirty="0" smtClean="0">
              <a:solidFill>
                <a:schemeClr val="accent5">
                  <a:lumMod val="75000"/>
                </a:schemeClr>
              </a:solidFill>
              <a:latin typeface="Arial" panose="02080604020202020204" charset="0"/>
              <a:cs typeface="Arial" panose="02080604020202020204" charset="0"/>
            </a:endParaRPr>
          </a:p>
          <a:p>
            <a:pPr algn="ctr"/>
            <a:r>
              <a:rPr lang="ru-RU" sz="1200" dirty="0" smtClean="0">
                <a:solidFill>
                  <a:schemeClr val="accent5">
                    <a:lumMod val="75000"/>
                  </a:schemeClr>
                </a:solidFill>
                <a:latin typeface="Arial" panose="02080604020202020204" charset="0"/>
                <a:cs typeface="Arial" panose="02080604020202020204" charset="0"/>
              </a:rPr>
              <a:t>РЕКТОР  АЗЕРБАЙДЖАН-СКОГО АГРАРНОГО УНИВЕРСИТЕТА</a:t>
            </a:r>
            <a:endParaRPr lang="en-US" sz="1200" b="1" dirty="0" smtClean="0">
              <a:solidFill>
                <a:schemeClr val="accent5">
                  <a:lumMod val="75000"/>
                </a:schemeClr>
              </a:solidFill>
              <a:latin typeface="Arial" panose="02080604020202020204" charset="0"/>
              <a:cs typeface="Arial" panose="02080604020202020204" charset="0"/>
            </a:endParaRPr>
          </a:p>
          <a:p>
            <a:pPr algn="ctr"/>
            <a:endParaRPr lang="en-US" sz="1600" b="1" dirty="0" smtClean="0">
              <a:solidFill>
                <a:schemeClr val="accent5">
                  <a:lumMod val="75000"/>
                </a:schemeClr>
              </a:solidFill>
              <a:latin typeface="Arial" panose="02080604020202020204" charset="0"/>
              <a:cs typeface="Arial" panose="02080604020202020204" charset="0"/>
            </a:endParaRPr>
          </a:p>
          <a:p>
            <a:pPr algn="ctr"/>
            <a:endParaRPr lang="ru-RU" sz="1200" b="1" dirty="0" smtClean="0">
              <a:solidFill>
                <a:schemeClr val="accent5">
                  <a:lumMod val="75000"/>
                </a:schemeClr>
              </a:solidFill>
              <a:latin typeface="Arial" panose="02080604020202020204" charset="0"/>
              <a:cs typeface="Arial" panose="02080604020202020204" charset="0"/>
            </a:endParaRPr>
          </a:p>
          <a:p>
            <a:pPr algn="ctr"/>
            <a:r>
              <a:rPr lang="ru-RU" sz="1200" b="1" dirty="0" smtClean="0">
                <a:solidFill>
                  <a:schemeClr val="accent5">
                    <a:lumMod val="75000"/>
                  </a:schemeClr>
                </a:solidFill>
                <a:latin typeface="Arial" panose="02080604020202020204" charset="0"/>
                <a:cs typeface="Arial" panose="02080604020202020204" charset="0"/>
              </a:rPr>
              <a:t>ДЖАФАРОВ ИБРАГИМ ГАСАН </a:t>
            </a:r>
            <a:endParaRPr lang="ru-RU" sz="1200" b="1" dirty="0" smtClean="0">
              <a:solidFill>
                <a:schemeClr val="accent5">
                  <a:lumMod val="75000"/>
                </a:schemeClr>
              </a:solidFill>
              <a:latin typeface="Arial" panose="02080604020202020204" charset="0"/>
              <a:cs typeface="Arial" panose="02080604020202020204" charset="0"/>
            </a:endParaRPr>
          </a:p>
          <a:p>
            <a:pPr algn="ctr"/>
            <a:r>
              <a:rPr lang="ru-RU" sz="1200" b="1" dirty="0" smtClean="0">
                <a:solidFill>
                  <a:schemeClr val="accent5">
                    <a:lumMod val="75000"/>
                  </a:schemeClr>
                </a:solidFill>
                <a:latin typeface="Arial" panose="02080604020202020204" charset="0"/>
                <a:cs typeface="Arial" panose="02080604020202020204" charset="0"/>
              </a:rPr>
              <a:t>ОГЛЫ</a:t>
            </a:r>
            <a:endParaRPr lang="ru-RU" sz="1200" b="1" dirty="0" smtClean="0">
              <a:solidFill>
                <a:schemeClr val="accent5">
                  <a:lumMod val="75000"/>
                </a:schemeClr>
              </a:solidFill>
              <a:latin typeface="Arial" panose="02080604020202020204" charset="0"/>
              <a:cs typeface="Arial" panose="02080604020202020204" charset="0"/>
            </a:endParaRPr>
          </a:p>
          <a:p>
            <a:pPr algn="ctr"/>
            <a:endParaRPr lang="ru-RU" sz="1200" b="1" dirty="0" smtClean="0">
              <a:solidFill>
                <a:schemeClr val="accent5">
                  <a:lumMod val="75000"/>
                </a:schemeClr>
              </a:solidFill>
              <a:latin typeface="Arial" panose="02080604020202020204" charset="0"/>
              <a:cs typeface="Arial" panose="02080604020202020204" charset="0"/>
            </a:endParaRPr>
          </a:p>
          <a:p>
            <a:pPr algn="ctr"/>
            <a:endParaRPr lang="ru-RU" sz="1200" dirty="0">
              <a:solidFill>
                <a:schemeClr val="accent5">
                  <a:lumMod val="75000"/>
                </a:schemeClr>
              </a:solidFill>
              <a:latin typeface="Arial" panose="02080604020202020204" charset="0"/>
              <a:cs typeface="Arial" panose="02080604020202020204" charset="0"/>
            </a:endParaRP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285720" y="642924"/>
            <a:ext cx="7200800" cy="0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b="6341"/>
          <a:stretch>
            <a:fillRect/>
          </a:stretch>
        </p:blipFill>
        <p:spPr bwMode="auto">
          <a:xfrm>
            <a:off x="7452320" y="203203"/>
            <a:ext cx="1470296" cy="424333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Прямоугольник 19"/>
          <p:cNvSpPr/>
          <p:nvPr/>
        </p:nvSpPr>
        <p:spPr>
          <a:xfrm>
            <a:off x="7454796" y="555526"/>
            <a:ext cx="1453053" cy="276886"/>
          </a:xfrm>
          <a:prstGeom prst="rect">
            <a:avLst/>
          </a:prstGeom>
        </p:spPr>
        <p:txBody>
          <a:bodyPr wrap="none" lIns="58306" tIns="29154" rIns="58306" bIns="29154">
            <a:spAutoFit/>
          </a:bodyPr>
          <a:lstStyle/>
          <a:p>
            <a:pPr algn="ctr">
              <a:lnSpc>
                <a:spcPts val="1660"/>
              </a:lnSpc>
              <a:defRPr/>
            </a:pPr>
            <a:r>
              <a:rPr lang="ru-RU" sz="700" dirty="0" smtClean="0">
                <a:solidFill>
                  <a:schemeClr val="accent5">
                    <a:lumMod val="75000"/>
                  </a:schemeClr>
                </a:solidFill>
                <a:latin typeface="Franklin Gothic Demi Cond" pitchFamily="34" charset="0"/>
                <a:cs typeface="Arial" panose="02080604020202020204" charset="0"/>
              </a:rPr>
              <a:t>РГАУ-МСХА ИМЕНИ К.А.ТИМИРЯЗЕВА</a:t>
            </a: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 flipH="1">
            <a:off x="0" y="5002020"/>
            <a:ext cx="8841046" cy="0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300728" y="406332"/>
            <a:ext cx="7128792" cy="494894"/>
          </a:xfrm>
          <a:prstGeom prst="rect">
            <a:avLst/>
          </a:prstGeom>
        </p:spPr>
        <p:txBody>
          <a:bodyPr wrap="square" lIns="58306" tIns="29154" rIns="58306" bIns="29154">
            <a:spAutoFit/>
          </a:bodyPr>
          <a:lstStyle/>
          <a:p>
            <a:pPr>
              <a:lnSpc>
                <a:spcPts val="1530"/>
              </a:lnSpc>
              <a:spcBef>
                <a:spcPts val="385"/>
              </a:spcBef>
              <a:defRPr/>
            </a:pPr>
            <a:r>
              <a:rPr lang="ru-RU" sz="1400" b="1" dirty="0" smtClean="0">
                <a:solidFill>
                  <a:schemeClr val="accent5">
                    <a:lumMod val="75000"/>
                  </a:schemeClr>
                </a:solidFill>
                <a:latin typeface="Arial" panose="02080604020202020204" charset="0"/>
                <a:cs typeface="Arial" panose="02080604020202020204" charset="0"/>
              </a:rPr>
              <a:t>ЗНАМЕНИТЫЕ ТИМИРЯЗЕВЦЫ</a:t>
            </a:r>
            <a:endParaRPr lang="ru-RU" sz="1400" dirty="0" smtClean="0">
              <a:solidFill>
                <a:schemeClr val="accent5">
                  <a:lumMod val="75000"/>
                </a:schemeClr>
              </a:solidFill>
              <a:latin typeface="Arial" panose="02080604020202020204" charset="0"/>
              <a:cs typeface="Arial" panose="02080604020202020204" charset="0"/>
            </a:endParaRPr>
          </a:p>
          <a:p>
            <a:pPr algn="ctr">
              <a:lnSpc>
                <a:spcPts val="1530"/>
              </a:lnSpc>
              <a:spcBef>
                <a:spcPts val="385"/>
              </a:spcBef>
              <a:defRPr/>
            </a:pPr>
            <a:r>
              <a:rPr lang="ru-RU" sz="1500" b="1" dirty="0" smtClean="0">
                <a:solidFill>
                  <a:schemeClr val="accent5">
                    <a:lumMod val="75000"/>
                  </a:schemeClr>
                </a:solidFill>
                <a:latin typeface="Arial" panose="02080604020202020204" charset="0"/>
                <a:cs typeface="Arial" panose="0208060402020202020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10400" y="4659982"/>
            <a:ext cx="2133600" cy="273844"/>
          </a:xfrm>
        </p:spPr>
        <p:txBody>
          <a:bodyPr/>
          <a:lstStyle/>
          <a:p>
            <a:fld id="{CB1FACFB-EF68-4E08-ABB0-12C72BE9F472}" type="slidenum">
              <a:rPr lang="ru-RU" smtClean="0"/>
            </a:fld>
            <a:endParaRPr lang="ru-RU"/>
          </a:p>
        </p:txBody>
      </p:sp>
      <p:graphicFrame>
        <p:nvGraphicFramePr>
          <p:cNvPr id="5" name="Содержимое 3"/>
          <p:cNvGraphicFramePr>
            <a:graphicFrameLocks noGrp="1"/>
          </p:cNvGraphicFramePr>
          <p:nvPr>
            <p:ph idx="1"/>
          </p:nvPr>
        </p:nvGraphicFramePr>
        <p:xfrm>
          <a:off x="-180528" y="987574"/>
          <a:ext cx="6696744" cy="42862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cxnSp>
        <p:nvCxnSpPr>
          <p:cNvPr id="6" name="Прямая соединительная линия 5"/>
          <p:cNvCxnSpPr/>
          <p:nvPr/>
        </p:nvCxnSpPr>
        <p:spPr>
          <a:xfrm>
            <a:off x="251520" y="627534"/>
            <a:ext cx="7200800" cy="0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b="6341"/>
          <a:stretch>
            <a:fillRect/>
          </a:stretch>
        </p:blipFill>
        <p:spPr bwMode="auto">
          <a:xfrm>
            <a:off x="7452320" y="203202"/>
            <a:ext cx="1470296" cy="42433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7454794" y="555526"/>
            <a:ext cx="1453053" cy="276886"/>
          </a:xfrm>
          <a:prstGeom prst="rect">
            <a:avLst/>
          </a:prstGeom>
        </p:spPr>
        <p:txBody>
          <a:bodyPr wrap="none" lIns="58306" tIns="29154" rIns="58306" bIns="29154">
            <a:spAutoFit/>
          </a:bodyPr>
          <a:lstStyle/>
          <a:p>
            <a:pPr algn="ctr">
              <a:lnSpc>
                <a:spcPts val="1660"/>
              </a:lnSpc>
              <a:defRPr/>
            </a:pPr>
            <a:r>
              <a:rPr lang="ru-RU" sz="700" dirty="0" smtClean="0">
                <a:solidFill>
                  <a:schemeClr val="accent5">
                    <a:lumMod val="75000"/>
                  </a:schemeClr>
                </a:solidFill>
                <a:latin typeface="Franklin Gothic Demi Cond" pitchFamily="34" charset="0"/>
                <a:cs typeface="Arial" panose="02080604020202020204" charset="0"/>
              </a:rPr>
              <a:t>РГАУ-МСХА ИМЕНИ К.А.ТИМИРЯЗЕВА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H="1">
            <a:off x="0" y="5002020"/>
            <a:ext cx="8841046" cy="0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285720" y="404286"/>
            <a:ext cx="8208912" cy="532130"/>
          </a:xfrm>
          <a:prstGeom prst="rect">
            <a:avLst/>
          </a:prstGeom>
        </p:spPr>
        <p:txBody>
          <a:bodyPr wrap="square" lIns="58306" tIns="29154" rIns="58306" bIns="29154">
            <a:spAutoFit/>
          </a:bodyPr>
          <a:lstStyle/>
          <a:p>
            <a:pPr>
              <a:lnSpc>
                <a:spcPts val="1530"/>
              </a:lnSpc>
              <a:spcBef>
                <a:spcPts val="385"/>
              </a:spcBef>
              <a:defRPr/>
            </a:pP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  <a:latin typeface="Arial" panose="02080604020202020204" charset="0"/>
                <a:cs typeface="Arial" panose="02080604020202020204" charset="0"/>
              </a:rPr>
              <a:t>КОНТИНГЕНТ ОБУЧАЮЩ</a:t>
            </a:r>
            <a:r>
              <a:rPr lang="x-none" altLang="ru-RU" sz="1600" b="1" dirty="0" smtClean="0">
                <a:solidFill>
                  <a:schemeClr val="accent5">
                    <a:lumMod val="75000"/>
                  </a:schemeClr>
                </a:solidFill>
                <a:latin typeface="Arial" panose="02080604020202020204" charset="0"/>
                <a:cs typeface="Arial" panose="02080604020202020204" charset="0"/>
              </a:rPr>
              <a:t>И</a:t>
            </a: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  <a:latin typeface="Arial" panose="02080604020202020204" charset="0"/>
                <a:cs typeface="Arial" panose="02080604020202020204" charset="0"/>
              </a:rPr>
              <a:t>ХСЯ</a:t>
            </a:r>
            <a:r>
              <a:rPr lang="en-US" sz="1600" b="1" dirty="0" smtClean="0">
                <a:solidFill>
                  <a:schemeClr val="accent5">
                    <a:lumMod val="75000"/>
                  </a:schemeClr>
                </a:solidFill>
                <a:latin typeface="Arial" panose="02080604020202020204" charset="0"/>
                <a:cs typeface="Arial" panose="02080604020202020204" charset="0"/>
              </a:rPr>
              <a:t> </a:t>
            </a: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  <a:latin typeface="Arial" panose="02080604020202020204" charset="0"/>
                <a:cs typeface="Arial" panose="02080604020202020204" charset="0"/>
              </a:rPr>
              <a:t>УНИВЕРСИТЕТА ИЗ ЗАРУБЕЖНЫХ </a:t>
            </a:r>
            <a:endParaRPr lang="ru-RU" sz="1600" b="1" dirty="0" smtClean="0">
              <a:solidFill>
                <a:schemeClr val="accent5">
                  <a:lumMod val="75000"/>
                </a:schemeClr>
              </a:solidFill>
              <a:latin typeface="Arial" panose="02080604020202020204" charset="0"/>
              <a:cs typeface="Arial" panose="02080604020202020204" charset="0"/>
            </a:endParaRPr>
          </a:p>
          <a:p>
            <a:pPr>
              <a:lnSpc>
                <a:spcPts val="1530"/>
              </a:lnSpc>
              <a:spcBef>
                <a:spcPts val="385"/>
              </a:spcBef>
              <a:defRPr/>
            </a:pP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  <a:latin typeface="Arial" panose="02080604020202020204" charset="0"/>
                <a:cs typeface="Arial" panose="02080604020202020204" charset="0"/>
              </a:rPr>
              <a:t>СТРАН-УЧАСТНИЦ СНГ в 2015-2019 гг., чел.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527768" y="1574671"/>
            <a:ext cx="556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- 260</a:t>
            </a:r>
            <a:endParaRPr lang="ru-RU" sz="120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08104" y="1923678"/>
            <a:ext cx="556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- 400</a:t>
            </a:r>
            <a:endParaRPr lang="ru-RU" sz="120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508104" y="2202998"/>
            <a:ext cx="556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- 463</a:t>
            </a:r>
            <a:endParaRPr lang="ru-RU" sz="120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508104" y="2571750"/>
            <a:ext cx="556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- 402</a:t>
            </a:r>
            <a:endParaRPr lang="ru-RU" sz="120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11560" y="1059582"/>
            <a:ext cx="5976664" cy="251238"/>
          </a:xfrm>
          <a:prstGeom prst="rect">
            <a:avLst/>
          </a:prstGeom>
        </p:spPr>
        <p:txBody>
          <a:bodyPr wrap="square" lIns="58306" tIns="29154" rIns="58306" bIns="29154">
            <a:spAutoFit/>
          </a:bodyPr>
          <a:lstStyle/>
          <a:p>
            <a:pPr>
              <a:lnSpc>
                <a:spcPts val="1530"/>
              </a:lnSpc>
              <a:spcBef>
                <a:spcPts val="385"/>
              </a:spcBef>
              <a:defRPr/>
            </a:pPr>
            <a:r>
              <a:rPr lang="ru-RU" sz="1300" b="1" dirty="0" smtClean="0">
                <a:solidFill>
                  <a:schemeClr val="accent5">
                    <a:lumMod val="75000"/>
                  </a:schemeClr>
                </a:solidFill>
                <a:latin typeface="Arial" panose="02080604020202020204" charset="0"/>
                <a:cs typeface="Arial" panose="02080604020202020204" charset="0"/>
              </a:rPr>
              <a:t>ПРОГРАММЫ БАКАЛАВРИАТА, СПЕЦИАЛИТЕТА, МАГИСТРАТУРЫ 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6444208" y="1059582"/>
            <a:ext cx="5976664" cy="251238"/>
          </a:xfrm>
          <a:prstGeom prst="rect">
            <a:avLst/>
          </a:prstGeom>
        </p:spPr>
        <p:txBody>
          <a:bodyPr wrap="square" lIns="58306" tIns="29154" rIns="58306" bIns="29154">
            <a:spAutoFit/>
          </a:bodyPr>
          <a:lstStyle/>
          <a:p>
            <a:pPr>
              <a:lnSpc>
                <a:spcPts val="1530"/>
              </a:lnSpc>
              <a:spcBef>
                <a:spcPts val="385"/>
              </a:spcBef>
              <a:defRPr/>
            </a:pPr>
            <a:r>
              <a:rPr lang="ru-RU" sz="1300" b="1" dirty="0" smtClean="0">
                <a:solidFill>
                  <a:schemeClr val="accent5">
                    <a:lumMod val="75000"/>
                  </a:schemeClr>
                </a:solidFill>
                <a:latin typeface="Arial" panose="02080604020202020204" charset="0"/>
                <a:cs typeface="Arial" panose="02080604020202020204" charset="0"/>
              </a:rPr>
              <a:t>ПРОГРАММЫ АСПИРАНТУРЫ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3923928" y="1600432"/>
            <a:ext cx="855712" cy="251238"/>
          </a:xfrm>
          <a:prstGeom prst="rect">
            <a:avLst/>
          </a:prstGeom>
        </p:spPr>
        <p:txBody>
          <a:bodyPr wrap="square" lIns="58306" tIns="29154" rIns="58306" bIns="29154">
            <a:spAutoFit/>
          </a:bodyPr>
          <a:lstStyle/>
          <a:p>
            <a:pPr>
              <a:lnSpc>
                <a:spcPts val="1530"/>
              </a:lnSpc>
              <a:spcBef>
                <a:spcPts val="385"/>
              </a:spcBef>
              <a:defRPr/>
            </a:pPr>
            <a:r>
              <a:rPr lang="ru-RU" sz="1300" b="1" dirty="0" smtClean="0">
                <a:solidFill>
                  <a:schemeClr val="accent5">
                    <a:lumMod val="75000"/>
                  </a:schemeClr>
                </a:solidFill>
                <a:latin typeface="Arial" panose="02080604020202020204" charset="0"/>
                <a:cs typeface="Arial" panose="02080604020202020204" charset="0"/>
              </a:rPr>
              <a:t>ВСЕГО: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6444208" y="4085498"/>
            <a:ext cx="5976664" cy="251238"/>
          </a:xfrm>
          <a:prstGeom prst="rect">
            <a:avLst/>
          </a:prstGeom>
        </p:spPr>
        <p:txBody>
          <a:bodyPr wrap="square" lIns="58306" tIns="29154" rIns="58306" bIns="29154">
            <a:spAutoFit/>
          </a:bodyPr>
          <a:lstStyle/>
          <a:p>
            <a:pPr>
              <a:lnSpc>
                <a:spcPts val="1530"/>
              </a:lnSpc>
              <a:spcBef>
                <a:spcPts val="385"/>
              </a:spcBef>
              <a:defRPr/>
            </a:pPr>
            <a:r>
              <a:rPr lang="ru-RU" sz="1300" b="1" dirty="0" smtClean="0">
                <a:solidFill>
                  <a:schemeClr val="accent5">
                    <a:lumMod val="75000"/>
                  </a:schemeClr>
                </a:solidFill>
                <a:latin typeface="Arial" panose="02080604020202020204" charset="0"/>
                <a:cs typeface="Arial" panose="02080604020202020204" charset="0"/>
              </a:rPr>
              <a:t>ПРОГРАММЫ ДОКТОРАНТУРА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6588224" y="4371950"/>
            <a:ext cx="2376264" cy="251238"/>
          </a:xfrm>
          <a:prstGeom prst="rect">
            <a:avLst/>
          </a:prstGeom>
        </p:spPr>
        <p:txBody>
          <a:bodyPr wrap="square" lIns="58306" tIns="29154" rIns="58306" bIns="29154">
            <a:spAutoFit/>
          </a:bodyPr>
          <a:lstStyle/>
          <a:p>
            <a:pPr>
              <a:lnSpc>
                <a:spcPts val="1530"/>
              </a:lnSpc>
              <a:spcBef>
                <a:spcPts val="385"/>
              </a:spcBef>
              <a:defRPr/>
            </a:pPr>
            <a:r>
              <a:rPr lang="ru-RU" sz="1300" dirty="0" smtClean="0">
                <a:solidFill>
                  <a:schemeClr val="accent5">
                    <a:lumMod val="75000"/>
                  </a:schemeClr>
                </a:solidFill>
                <a:latin typeface="Arial" panose="02080604020202020204" charset="0"/>
                <a:cs typeface="Arial" panose="02080604020202020204" charset="0"/>
              </a:rPr>
              <a:t>КАЗАХСТАН - 5 чел.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6588224" y="1456416"/>
            <a:ext cx="2376264" cy="251238"/>
          </a:xfrm>
          <a:prstGeom prst="rect">
            <a:avLst/>
          </a:prstGeom>
        </p:spPr>
        <p:txBody>
          <a:bodyPr wrap="square" lIns="58306" tIns="29154" rIns="58306" bIns="29154">
            <a:spAutoFit/>
          </a:bodyPr>
          <a:lstStyle/>
          <a:p>
            <a:pPr>
              <a:lnSpc>
                <a:spcPts val="1530"/>
              </a:lnSpc>
              <a:spcBef>
                <a:spcPts val="385"/>
              </a:spcBef>
              <a:defRPr/>
            </a:pPr>
            <a:r>
              <a:rPr lang="ru-RU" sz="1300" dirty="0" smtClean="0">
                <a:solidFill>
                  <a:schemeClr val="accent5">
                    <a:lumMod val="75000"/>
                  </a:schemeClr>
                </a:solidFill>
                <a:latin typeface="Arial" panose="02080604020202020204" charset="0"/>
                <a:cs typeface="Arial" panose="02080604020202020204" charset="0"/>
              </a:rPr>
              <a:t>КАЗАХСТАН         - 12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6588224" y="1744448"/>
            <a:ext cx="2376264" cy="251238"/>
          </a:xfrm>
          <a:prstGeom prst="rect">
            <a:avLst/>
          </a:prstGeom>
        </p:spPr>
        <p:txBody>
          <a:bodyPr wrap="square" lIns="58306" tIns="29154" rIns="58306" bIns="29154">
            <a:spAutoFit/>
          </a:bodyPr>
          <a:lstStyle/>
          <a:p>
            <a:pPr>
              <a:lnSpc>
                <a:spcPts val="1530"/>
              </a:lnSpc>
              <a:spcBef>
                <a:spcPts val="385"/>
              </a:spcBef>
              <a:defRPr/>
            </a:pPr>
            <a:r>
              <a:rPr lang="ru-RU" sz="1300" dirty="0" smtClean="0">
                <a:solidFill>
                  <a:schemeClr val="accent5">
                    <a:lumMod val="75000"/>
                  </a:schemeClr>
                </a:solidFill>
                <a:latin typeface="Arial" panose="02080604020202020204" charset="0"/>
                <a:cs typeface="Arial" panose="02080604020202020204" charset="0"/>
              </a:rPr>
              <a:t>БЕЛАРУСЬ            - 7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6588224" y="2032480"/>
            <a:ext cx="2376264" cy="251238"/>
          </a:xfrm>
          <a:prstGeom prst="rect">
            <a:avLst/>
          </a:prstGeom>
        </p:spPr>
        <p:txBody>
          <a:bodyPr wrap="square" lIns="58306" tIns="29154" rIns="58306" bIns="29154">
            <a:spAutoFit/>
          </a:bodyPr>
          <a:lstStyle/>
          <a:p>
            <a:pPr>
              <a:lnSpc>
                <a:spcPts val="1530"/>
              </a:lnSpc>
              <a:spcBef>
                <a:spcPts val="385"/>
              </a:spcBef>
              <a:defRPr/>
            </a:pPr>
            <a:r>
              <a:rPr lang="ru-RU" sz="1300" dirty="0" smtClean="0">
                <a:solidFill>
                  <a:schemeClr val="accent5">
                    <a:lumMod val="75000"/>
                  </a:schemeClr>
                </a:solidFill>
                <a:latin typeface="Arial" panose="02080604020202020204" charset="0"/>
                <a:cs typeface="Arial" panose="02080604020202020204" charset="0"/>
              </a:rPr>
              <a:t>УЗБЕКИСТАН        - 3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6588224" y="2320512"/>
            <a:ext cx="2376264" cy="251238"/>
          </a:xfrm>
          <a:prstGeom prst="rect">
            <a:avLst/>
          </a:prstGeom>
        </p:spPr>
        <p:txBody>
          <a:bodyPr wrap="square" lIns="58306" tIns="29154" rIns="58306" bIns="29154">
            <a:spAutoFit/>
          </a:bodyPr>
          <a:lstStyle/>
          <a:p>
            <a:pPr>
              <a:lnSpc>
                <a:spcPts val="1530"/>
              </a:lnSpc>
              <a:spcBef>
                <a:spcPts val="385"/>
              </a:spcBef>
              <a:defRPr/>
            </a:pPr>
            <a:r>
              <a:rPr lang="ru-RU" sz="1300" dirty="0" smtClean="0">
                <a:solidFill>
                  <a:schemeClr val="accent5">
                    <a:lumMod val="75000"/>
                  </a:schemeClr>
                </a:solidFill>
                <a:latin typeface="Arial" panose="02080604020202020204" charset="0"/>
                <a:cs typeface="Arial" panose="02080604020202020204" charset="0"/>
              </a:rPr>
              <a:t>АЗЕРБАЙДЖАН    - 2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6588224" y="2571750"/>
            <a:ext cx="2376264" cy="251238"/>
          </a:xfrm>
          <a:prstGeom prst="rect">
            <a:avLst/>
          </a:prstGeom>
        </p:spPr>
        <p:txBody>
          <a:bodyPr wrap="square" lIns="58306" tIns="29154" rIns="58306" bIns="29154">
            <a:spAutoFit/>
          </a:bodyPr>
          <a:lstStyle/>
          <a:p>
            <a:pPr>
              <a:lnSpc>
                <a:spcPts val="1530"/>
              </a:lnSpc>
              <a:spcBef>
                <a:spcPts val="385"/>
              </a:spcBef>
              <a:defRPr/>
            </a:pPr>
            <a:r>
              <a:rPr lang="ru-RU" sz="1300" dirty="0" smtClean="0">
                <a:solidFill>
                  <a:schemeClr val="accent5">
                    <a:lumMod val="75000"/>
                  </a:schemeClr>
                </a:solidFill>
                <a:latin typeface="Arial" panose="02080604020202020204" charset="0"/>
                <a:cs typeface="Arial" panose="02080604020202020204" charset="0"/>
              </a:rPr>
              <a:t>МОЛДОВА             - 2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6588224" y="2859782"/>
            <a:ext cx="2376264" cy="251238"/>
          </a:xfrm>
          <a:prstGeom prst="rect">
            <a:avLst/>
          </a:prstGeom>
        </p:spPr>
        <p:txBody>
          <a:bodyPr wrap="square" lIns="58306" tIns="29154" rIns="58306" bIns="29154">
            <a:spAutoFit/>
          </a:bodyPr>
          <a:lstStyle/>
          <a:p>
            <a:pPr>
              <a:lnSpc>
                <a:spcPts val="1530"/>
              </a:lnSpc>
              <a:spcBef>
                <a:spcPts val="385"/>
              </a:spcBef>
              <a:defRPr/>
            </a:pPr>
            <a:r>
              <a:rPr lang="ru-RU" sz="1300" dirty="0" smtClean="0">
                <a:solidFill>
                  <a:schemeClr val="accent5">
                    <a:lumMod val="75000"/>
                  </a:schemeClr>
                </a:solidFill>
                <a:latin typeface="Arial" panose="02080604020202020204" charset="0"/>
                <a:cs typeface="Arial" panose="02080604020202020204" charset="0"/>
              </a:rPr>
              <a:t>КЫРГЫЗСТАН       - 1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6588224" y="3147814"/>
            <a:ext cx="2376264" cy="251238"/>
          </a:xfrm>
          <a:prstGeom prst="rect">
            <a:avLst/>
          </a:prstGeom>
        </p:spPr>
        <p:txBody>
          <a:bodyPr wrap="square" lIns="58306" tIns="29154" rIns="58306" bIns="29154">
            <a:spAutoFit/>
          </a:bodyPr>
          <a:lstStyle/>
          <a:p>
            <a:pPr>
              <a:lnSpc>
                <a:spcPts val="1530"/>
              </a:lnSpc>
              <a:spcBef>
                <a:spcPts val="385"/>
              </a:spcBef>
              <a:defRPr/>
            </a:pPr>
            <a:r>
              <a:rPr lang="ru-RU" sz="1300" dirty="0" smtClean="0">
                <a:solidFill>
                  <a:schemeClr val="accent5">
                    <a:lumMod val="75000"/>
                  </a:schemeClr>
                </a:solidFill>
                <a:latin typeface="Arial" panose="02080604020202020204" charset="0"/>
                <a:cs typeface="Arial" panose="02080604020202020204" charset="0"/>
              </a:rPr>
              <a:t>ТАДЖИКИСТАН    - 1</a:t>
            </a: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6588224" y="3435846"/>
            <a:ext cx="2376264" cy="0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Прямоугольник 32"/>
          <p:cNvSpPr/>
          <p:nvPr/>
        </p:nvSpPr>
        <p:spPr>
          <a:xfrm>
            <a:off x="6660232" y="3435846"/>
            <a:ext cx="2016224" cy="251238"/>
          </a:xfrm>
          <a:prstGeom prst="rect">
            <a:avLst/>
          </a:prstGeom>
        </p:spPr>
        <p:txBody>
          <a:bodyPr wrap="square" lIns="58306" tIns="29154" rIns="58306" bIns="29154">
            <a:spAutoFit/>
          </a:bodyPr>
          <a:lstStyle/>
          <a:p>
            <a:pPr>
              <a:lnSpc>
                <a:spcPts val="1530"/>
              </a:lnSpc>
              <a:spcBef>
                <a:spcPts val="385"/>
              </a:spcBef>
              <a:defRPr/>
            </a:pPr>
            <a:r>
              <a:rPr lang="ru-RU" sz="1300" b="1" dirty="0" smtClean="0">
                <a:solidFill>
                  <a:schemeClr val="accent5">
                    <a:lumMod val="75000"/>
                  </a:schemeClr>
                </a:solidFill>
                <a:latin typeface="Arial" panose="02080604020202020204" charset="0"/>
                <a:cs typeface="Arial" panose="02080604020202020204" charset="0"/>
              </a:rPr>
              <a:t>ИТОГО:                - 28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Прямая соединительная линия 13"/>
          <p:cNvCxnSpPr/>
          <p:nvPr/>
        </p:nvCxnSpPr>
        <p:spPr>
          <a:xfrm>
            <a:off x="251520" y="627534"/>
            <a:ext cx="7200800" cy="0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1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b="6341"/>
          <a:stretch>
            <a:fillRect/>
          </a:stretch>
        </p:blipFill>
        <p:spPr bwMode="auto">
          <a:xfrm>
            <a:off x="7452320" y="203203"/>
            <a:ext cx="1470296" cy="424333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Прямоугольник 15"/>
          <p:cNvSpPr/>
          <p:nvPr/>
        </p:nvSpPr>
        <p:spPr>
          <a:xfrm>
            <a:off x="7454796" y="555526"/>
            <a:ext cx="1453053" cy="276886"/>
          </a:xfrm>
          <a:prstGeom prst="rect">
            <a:avLst/>
          </a:prstGeom>
        </p:spPr>
        <p:txBody>
          <a:bodyPr wrap="none" lIns="58306" tIns="29154" rIns="58306" bIns="29154">
            <a:spAutoFit/>
          </a:bodyPr>
          <a:lstStyle/>
          <a:p>
            <a:pPr algn="ctr">
              <a:lnSpc>
                <a:spcPts val="1660"/>
              </a:lnSpc>
              <a:defRPr/>
            </a:pPr>
            <a:r>
              <a:rPr lang="ru-RU" sz="700" dirty="0" smtClean="0">
                <a:solidFill>
                  <a:schemeClr val="accent5">
                    <a:lumMod val="75000"/>
                  </a:schemeClr>
                </a:solidFill>
                <a:latin typeface="Franklin Gothic Demi Cond" pitchFamily="34" charset="0"/>
                <a:cs typeface="Arial" panose="02080604020202020204" charset="0"/>
              </a:rPr>
              <a:t>РГАУ-МСХА ИМЕНИ К.А.ТИМИРЯЗЕВА</a:t>
            </a: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 flipH="1">
            <a:off x="0" y="5002020"/>
            <a:ext cx="8841046" cy="0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251520" y="362344"/>
            <a:ext cx="7920880" cy="494894"/>
          </a:xfrm>
          <a:prstGeom prst="rect">
            <a:avLst/>
          </a:prstGeom>
        </p:spPr>
        <p:txBody>
          <a:bodyPr wrap="square" lIns="58306" tIns="29154" rIns="58306" bIns="29154">
            <a:spAutoFit/>
          </a:bodyPr>
          <a:lstStyle/>
          <a:p>
            <a:pPr>
              <a:lnSpc>
                <a:spcPts val="1530"/>
              </a:lnSpc>
              <a:spcBef>
                <a:spcPts val="385"/>
              </a:spcBef>
              <a:defRPr/>
            </a:pP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  <a:latin typeface="Arial" panose="02080604020202020204" charset="0"/>
                <a:cs typeface="Arial" panose="02080604020202020204" charset="0"/>
              </a:rPr>
              <a:t>ДОПОЛНИТЕЛЬНОЕ ОБРАЗОВАНИЕ</a:t>
            </a:r>
            <a:endParaRPr lang="ru-RU" sz="1600" dirty="0" smtClean="0">
              <a:solidFill>
                <a:schemeClr val="accent5">
                  <a:lumMod val="75000"/>
                </a:schemeClr>
              </a:solidFill>
              <a:latin typeface="Arial" panose="02080604020202020204" charset="0"/>
              <a:cs typeface="Arial" panose="02080604020202020204" charset="0"/>
            </a:endParaRPr>
          </a:p>
          <a:p>
            <a:pPr>
              <a:lnSpc>
                <a:spcPts val="1530"/>
              </a:lnSpc>
              <a:spcBef>
                <a:spcPts val="385"/>
              </a:spcBef>
              <a:defRPr/>
            </a:pPr>
            <a:endParaRPr lang="ru-RU" sz="1400" b="1" dirty="0" smtClean="0">
              <a:solidFill>
                <a:schemeClr val="accent5">
                  <a:lumMod val="75000"/>
                </a:schemeClr>
              </a:solidFill>
              <a:latin typeface="Arial" panose="02080604020202020204" charset="0"/>
              <a:cs typeface="Arial" panose="0208060402020202020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203848" y="2414189"/>
            <a:ext cx="5040560" cy="2605833"/>
          </a:xfrm>
          <a:prstGeom prst="rect">
            <a:avLst/>
          </a:prstGeom>
        </p:spPr>
        <p:txBody>
          <a:bodyPr wrap="square" lIns="91432" tIns="45716" rIns="91432" bIns="45716">
            <a:spAutoFit/>
          </a:bodyPr>
          <a:lstStyle/>
          <a:p>
            <a:pPr lvl="0">
              <a:lnSpc>
                <a:spcPts val="1400"/>
              </a:lnSpc>
              <a:buFont typeface="Wingdings" panose="05000000000000000000" charset="2"/>
              <a:buChar char="ü"/>
            </a:pPr>
            <a:r>
              <a:rPr lang="ru-RU" sz="1600" dirty="0" smtClean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 ПОВЫШЕНИЕ ЭНЕРГЕТИЧЕСКОЙ  ЭФФЕКТИВНОСТИ ПРОМЫШЛЕННЫХ ПРЕДПРИЯТИЙ И АПК</a:t>
            </a:r>
            <a:endParaRPr lang="ru-RU" sz="1600" dirty="0" smtClean="0">
              <a:solidFill>
                <a:schemeClr val="accent5">
                  <a:lumMod val="75000"/>
                </a:schemeClr>
              </a:solidFill>
              <a:cs typeface="Times New Roman" pitchFamily="18" charset="0"/>
            </a:endParaRPr>
          </a:p>
          <a:p>
            <a:pPr lvl="0">
              <a:lnSpc>
                <a:spcPts val="1400"/>
              </a:lnSpc>
            </a:pPr>
            <a:endParaRPr lang="ru-RU" sz="1600" dirty="0" smtClean="0">
              <a:solidFill>
                <a:schemeClr val="accent5">
                  <a:lumMod val="75000"/>
                </a:schemeClr>
              </a:solidFill>
              <a:cs typeface="Times New Roman" pitchFamily="18" charset="0"/>
            </a:endParaRPr>
          </a:p>
          <a:p>
            <a:pPr>
              <a:lnSpc>
                <a:spcPts val="1400"/>
              </a:lnSpc>
              <a:buFont typeface="Wingdings" panose="05000000000000000000" charset="2"/>
              <a:buChar char="ü"/>
            </a:pPr>
            <a:r>
              <a:rPr lang="ru-RU" sz="1600" dirty="0" smtClean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СЕЛЬСКОХОЗЯЙСТВЕННАЯ  МИКРОБИОЛОГИЯ ИНТЕНСИФИКАЦИЯ ПРОИЗВОДСТВА И ПОВЫШЕНИЯ КАЧЕСТВА ШЕРСТИ И МЯСА ОВЕЦ</a:t>
            </a:r>
            <a:endParaRPr lang="ru-RU" sz="1600" dirty="0" smtClean="0">
              <a:solidFill>
                <a:schemeClr val="accent5">
                  <a:lumMod val="75000"/>
                </a:schemeClr>
              </a:solidFill>
              <a:cs typeface="Times New Roman" pitchFamily="18" charset="0"/>
            </a:endParaRPr>
          </a:p>
          <a:p>
            <a:pPr>
              <a:lnSpc>
                <a:spcPts val="1400"/>
              </a:lnSpc>
            </a:pPr>
            <a:endParaRPr lang="ru-RU" sz="1600" dirty="0" smtClean="0">
              <a:solidFill>
                <a:schemeClr val="accent5">
                  <a:lumMod val="75000"/>
                </a:schemeClr>
              </a:solidFill>
              <a:cs typeface="Times New Roman" pitchFamily="18" charset="0"/>
            </a:endParaRPr>
          </a:p>
          <a:p>
            <a:pPr>
              <a:lnSpc>
                <a:spcPts val="1400"/>
              </a:lnSpc>
              <a:buFont typeface="Wingdings" panose="05000000000000000000" charset="2"/>
              <a:buChar char="ü"/>
            </a:pPr>
            <a:r>
              <a:rPr lang="ru-RU" sz="1600" dirty="0" smtClean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СЕЛЬСКОХОЗЯЙСТВЕННЫЕ МАШИНЫ</a:t>
            </a:r>
            <a:endParaRPr lang="ru-RU" sz="1600" dirty="0" smtClean="0">
              <a:solidFill>
                <a:schemeClr val="accent5">
                  <a:lumMod val="75000"/>
                </a:schemeClr>
              </a:solidFill>
              <a:cs typeface="Times New Roman" pitchFamily="18" charset="0"/>
            </a:endParaRPr>
          </a:p>
          <a:p>
            <a:pPr>
              <a:lnSpc>
                <a:spcPts val="1400"/>
              </a:lnSpc>
            </a:pPr>
            <a:endParaRPr lang="ru-RU" sz="1600" dirty="0" smtClean="0">
              <a:solidFill>
                <a:schemeClr val="accent5">
                  <a:lumMod val="75000"/>
                </a:schemeClr>
              </a:solidFill>
              <a:cs typeface="Times New Roman" pitchFamily="18" charset="0"/>
            </a:endParaRPr>
          </a:p>
          <a:p>
            <a:pPr>
              <a:lnSpc>
                <a:spcPts val="1400"/>
              </a:lnSpc>
              <a:buFont typeface="Wingdings" panose="05000000000000000000" charset="2"/>
              <a:buChar char="ü"/>
            </a:pPr>
            <a:r>
              <a:rPr lang="ru-RU" sz="1600" dirty="0" smtClean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БИОТЕХНОЛОГИЯ РАСТЕНИЙ</a:t>
            </a:r>
            <a:endParaRPr lang="ru-RU" sz="1600" dirty="0" smtClean="0">
              <a:solidFill>
                <a:schemeClr val="accent5">
                  <a:lumMod val="75000"/>
                </a:schemeClr>
              </a:solidFill>
              <a:cs typeface="Times New Roman" pitchFamily="18" charset="0"/>
            </a:endParaRPr>
          </a:p>
          <a:p>
            <a:pPr>
              <a:lnSpc>
                <a:spcPts val="1400"/>
              </a:lnSpc>
            </a:pPr>
            <a:endParaRPr lang="ru-RU" sz="1600" dirty="0" smtClean="0">
              <a:solidFill>
                <a:schemeClr val="accent5">
                  <a:lumMod val="75000"/>
                </a:schemeClr>
              </a:solidFill>
              <a:cs typeface="Times New Roman" pitchFamily="18" charset="0"/>
            </a:endParaRPr>
          </a:p>
          <a:p>
            <a:pPr>
              <a:lnSpc>
                <a:spcPts val="1400"/>
              </a:lnSpc>
              <a:buFont typeface="Wingdings" panose="05000000000000000000" charset="2"/>
              <a:buChar char="ü"/>
            </a:pPr>
            <a:r>
              <a:rPr lang="ru-RU" sz="1600" dirty="0" smtClean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ОСНОВЫ ЦИФРОВОЙ ЭКОНОМИКИ</a:t>
            </a:r>
            <a:endParaRPr lang="ru-RU" sz="1600" dirty="0" smtClean="0">
              <a:solidFill>
                <a:schemeClr val="accent5">
                  <a:lumMod val="75000"/>
                </a:schemeClr>
              </a:solidFill>
              <a:cs typeface="Times New Roman" pitchFamily="18" charset="0"/>
            </a:endParaRPr>
          </a:p>
          <a:p>
            <a:pPr>
              <a:lnSpc>
                <a:spcPts val="1400"/>
              </a:lnSpc>
            </a:pPr>
            <a:endParaRPr lang="ru-RU" sz="1600" dirty="0" smtClean="0">
              <a:solidFill>
                <a:schemeClr val="accent5">
                  <a:lumMod val="75000"/>
                </a:schemeClr>
              </a:solidFill>
              <a:cs typeface="Times New Roman" pitchFamily="18" charset="0"/>
            </a:endParaRPr>
          </a:p>
          <a:p>
            <a:pPr>
              <a:lnSpc>
                <a:spcPts val="1400"/>
              </a:lnSpc>
              <a:buFont typeface="Wingdings" panose="05000000000000000000" charset="2"/>
              <a:buChar char="ü"/>
            </a:pPr>
            <a:r>
              <a:rPr lang="ru-RU" sz="1600" dirty="0" smtClean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и др.</a:t>
            </a:r>
          </a:p>
        </p:txBody>
      </p:sp>
      <p:sp>
        <p:nvSpPr>
          <p:cNvPr id="11" name="Номер слайда 12"/>
          <p:cNvSpPr txBox="1"/>
          <p:nvPr/>
        </p:nvSpPr>
        <p:spPr>
          <a:xfrm>
            <a:off x="7010400" y="4587974"/>
            <a:ext cx="2133600" cy="273844"/>
          </a:xfrm>
          <a:prstGeom prst="rect">
            <a:avLst/>
          </a:prstGeom>
        </p:spPr>
        <p:txBody>
          <a:bodyPr vert="horz" lIns="91424" tIns="45712" rIns="91424" bIns="45712" rtlCol="0" anchor="ctr"/>
          <a:lstStyle/>
          <a:p>
            <a:pPr marL="0" marR="0" lvl="0" indent="0" algn="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1266" name="Picture 2" descr="https://www.timacad.ru/uploads/media/cache/image_sm_resize/uploads/images/20191016/1571232967_IMG_405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528" y="914328"/>
            <a:ext cx="2376264" cy="15854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268" name="Picture 4" descr="https://www.timacad.ru/uploads/media/cache/image_sm_resize/uploads/images/20181211/1544548530_IMG_228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528" y="3075806"/>
            <a:ext cx="2426460" cy="16189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" name="Прямоугольник 19"/>
          <p:cNvSpPr/>
          <p:nvPr/>
        </p:nvSpPr>
        <p:spPr>
          <a:xfrm>
            <a:off x="3096344" y="843558"/>
            <a:ext cx="4644008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</a:rPr>
              <a:t>КОЛИЧЕСТВО НАПРАВЛЕНИЙ ИНДИВИДУАЛЬНЫХ СТАЖИРОВОК СПЕЦИАЛИСТОВ                      – 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50</a:t>
            </a: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</a:rPr>
              <a:t> ед.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131840" y="2089180"/>
            <a:ext cx="58681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</a:rPr>
              <a:t>ТЕМАТИКА ПОВЫШЕНИЯ КВАЛИФИКАЦИИ: 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3131840" y="1491630"/>
            <a:ext cx="4644008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</a:rPr>
              <a:t>КОЛИЧЕСТВО ИНОСТРАННЫХ СЛУШАТЕЛЕЙ </a:t>
            </a:r>
            <a:endParaRPr lang="ru-RU" sz="16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</a:rPr>
              <a:t>(2017-2019 гг.)                                                  – 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218</a:t>
            </a: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</a:rPr>
              <a:t> чел.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10400" y="4659982"/>
            <a:ext cx="2133600" cy="273844"/>
          </a:xfrm>
        </p:spPr>
        <p:txBody>
          <a:bodyPr/>
          <a:lstStyle/>
          <a:p>
            <a:fld id="{CB1FACFB-EF68-4E08-ABB0-12C72BE9F472}" type="slidenum">
              <a:rPr lang="ru-RU" smtClean="0"/>
            </a:fld>
            <a:endParaRPr lang="ru-RU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251520" y="627534"/>
            <a:ext cx="7200800" cy="0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1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b="6341"/>
          <a:stretch>
            <a:fillRect/>
          </a:stretch>
        </p:blipFill>
        <p:spPr bwMode="auto">
          <a:xfrm>
            <a:off x="7452320" y="203202"/>
            <a:ext cx="1470296" cy="42433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7454794" y="555526"/>
            <a:ext cx="1453053" cy="276886"/>
          </a:xfrm>
          <a:prstGeom prst="rect">
            <a:avLst/>
          </a:prstGeom>
        </p:spPr>
        <p:txBody>
          <a:bodyPr wrap="none" lIns="58306" tIns="29154" rIns="58306" bIns="29154">
            <a:spAutoFit/>
          </a:bodyPr>
          <a:lstStyle/>
          <a:p>
            <a:pPr algn="ctr">
              <a:lnSpc>
                <a:spcPts val="1660"/>
              </a:lnSpc>
              <a:defRPr/>
            </a:pPr>
            <a:r>
              <a:rPr lang="ru-RU" sz="700" dirty="0" smtClean="0">
                <a:solidFill>
                  <a:schemeClr val="accent5">
                    <a:lumMod val="75000"/>
                  </a:schemeClr>
                </a:solidFill>
                <a:latin typeface="Franklin Gothic Demi Cond" pitchFamily="34" charset="0"/>
                <a:cs typeface="Arial" panose="02080604020202020204" charset="0"/>
              </a:rPr>
              <a:t>РГАУ-МСХА ИМЕНИ К.А.ТИМИРЯЗЕВА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H="1">
            <a:off x="0" y="5002020"/>
            <a:ext cx="8841046" cy="0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285720" y="404286"/>
            <a:ext cx="8208912" cy="251238"/>
          </a:xfrm>
          <a:prstGeom prst="rect">
            <a:avLst/>
          </a:prstGeom>
        </p:spPr>
        <p:txBody>
          <a:bodyPr wrap="square" lIns="58306" tIns="29154" rIns="58306" bIns="29154">
            <a:spAutoFit/>
          </a:bodyPr>
          <a:lstStyle/>
          <a:p>
            <a:pPr>
              <a:lnSpc>
                <a:spcPts val="1530"/>
              </a:lnSpc>
              <a:spcBef>
                <a:spcPts val="385"/>
              </a:spcBef>
              <a:defRPr/>
            </a:pP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  <a:latin typeface="Arial" panose="02080604020202020204" charset="0"/>
                <a:cs typeface="Arial" panose="02080604020202020204" charset="0"/>
              </a:rPr>
              <a:t>ЗАРУБЕЖНЫЕ СТАЖИРОВКИ СТУДЕНТОВ</a:t>
            </a:r>
          </a:p>
        </p:txBody>
      </p:sp>
      <p:pic>
        <p:nvPicPr>
          <p:cNvPr id="11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lum brigh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867561"/>
            <a:ext cx="3006334" cy="40084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lum brigh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00" b="13901"/>
          <a:stretch>
            <a:fillRect/>
          </a:stretch>
        </p:blipFill>
        <p:spPr>
          <a:xfrm>
            <a:off x="4691689" y="895027"/>
            <a:ext cx="3552719" cy="39809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TextBox 13"/>
          <p:cNvSpPr txBox="1"/>
          <p:nvPr/>
        </p:nvSpPr>
        <p:spPr>
          <a:xfrm>
            <a:off x="827584" y="4371950"/>
            <a:ext cx="3816424" cy="3385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b="1" i="1" dirty="0" smtClean="0">
                <a:solidFill>
                  <a:schemeClr val="accent5">
                    <a:lumMod val="50000"/>
                  </a:schemeClr>
                </a:solidFill>
                <a:latin typeface="Arial" panose="02080604020202020204" charset="0"/>
                <a:cs typeface="Arial" panose="02080604020202020204" charset="0"/>
              </a:rPr>
              <a:t>Молочный завод, Франция, 2019 г.</a:t>
            </a:r>
            <a:endParaRPr lang="ru-RU" sz="1600" b="1" i="1" dirty="0">
              <a:solidFill>
                <a:schemeClr val="accent5">
                  <a:lumMod val="50000"/>
                </a:schemeClr>
              </a:solidFill>
              <a:latin typeface="Arial" panose="02080604020202020204" charset="0"/>
              <a:cs typeface="Arial" panose="0208060402020202020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932040" y="4371950"/>
            <a:ext cx="4139952" cy="3385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b="1" i="1" dirty="0" smtClean="0">
                <a:solidFill>
                  <a:schemeClr val="accent5">
                    <a:lumMod val="50000"/>
                  </a:schemeClr>
                </a:solidFill>
                <a:latin typeface="Arial" panose="02080604020202020204" charset="0"/>
                <a:cs typeface="Arial" panose="02080604020202020204" charset="0"/>
              </a:rPr>
              <a:t>Экскурсия в Альпах  (Франция, 2019)</a:t>
            </a:r>
            <a:endParaRPr lang="ru-RU" sz="1600" b="1" i="1" dirty="0">
              <a:solidFill>
                <a:schemeClr val="accent5">
                  <a:lumMod val="50000"/>
                </a:schemeClr>
              </a:solidFill>
              <a:latin typeface="Arial" panose="02080604020202020204" charset="0"/>
              <a:cs typeface="Arial" panose="0208060402020202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10400" y="4659982"/>
            <a:ext cx="2133600" cy="273844"/>
          </a:xfrm>
        </p:spPr>
        <p:txBody>
          <a:bodyPr/>
          <a:lstStyle/>
          <a:p>
            <a:fld id="{CB1FACFB-EF68-4E08-ABB0-12C72BE9F472}" type="slidenum">
              <a:rPr lang="ru-RU" smtClean="0"/>
            </a:fld>
            <a:endParaRPr lang="ru-RU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251520" y="627534"/>
            <a:ext cx="7200800" cy="0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1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b="6341"/>
          <a:stretch>
            <a:fillRect/>
          </a:stretch>
        </p:blipFill>
        <p:spPr bwMode="auto">
          <a:xfrm>
            <a:off x="7452320" y="203202"/>
            <a:ext cx="1470296" cy="42433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7454794" y="555526"/>
            <a:ext cx="1453053" cy="276886"/>
          </a:xfrm>
          <a:prstGeom prst="rect">
            <a:avLst/>
          </a:prstGeom>
        </p:spPr>
        <p:txBody>
          <a:bodyPr wrap="none" lIns="58306" tIns="29154" rIns="58306" bIns="29154">
            <a:spAutoFit/>
          </a:bodyPr>
          <a:lstStyle/>
          <a:p>
            <a:pPr algn="ctr">
              <a:lnSpc>
                <a:spcPts val="1660"/>
              </a:lnSpc>
              <a:defRPr/>
            </a:pPr>
            <a:r>
              <a:rPr lang="ru-RU" sz="700" dirty="0" smtClean="0">
                <a:solidFill>
                  <a:schemeClr val="accent5">
                    <a:lumMod val="75000"/>
                  </a:schemeClr>
                </a:solidFill>
                <a:latin typeface="Franklin Gothic Demi Cond" pitchFamily="34" charset="0"/>
                <a:cs typeface="Arial" panose="02080604020202020204" charset="0"/>
              </a:rPr>
              <a:t>РГАУ-МСХА ИМЕНИ К.А.ТИМИРЯЗЕВА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H="1">
            <a:off x="0" y="5002020"/>
            <a:ext cx="8841046" cy="0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285720" y="404286"/>
            <a:ext cx="8208912" cy="251238"/>
          </a:xfrm>
          <a:prstGeom prst="rect">
            <a:avLst/>
          </a:prstGeom>
        </p:spPr>
        <p:txBody>
          <a:bodyPr wrap="square" lIns="58306" tIns="29154" rIns="58306" bIns="29154">
            <a:spAutoFit/>
          </a:bodyPr>
          <a:lstStyle/>
          <a:p>
            <a:pPr>
              <a:lnSpc>
                <a:spcPts val="1530"/>
              </a:lnSpc>
              <a:spcBef>
                <a:spcPts val="385"/>
              </a:spcBef>
              <a:defRPr/>
            </a:pP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  <a:latin typeface="Arial" panose="02080604020202020204" charset="0"/>
                <a:cs typeface="Arial" panose="02080604020202020204" charset="0"/>
              </a:rPr>
              <a:t>ЧТЕНИЕ ЛЕКЦИЙ ПРОФЕССОРАМИ в ВУЗАХ СТРАН СНГ</a:t>
            </a:r>
          </a:p>
        </p:txBody>
      </p:sp>
      <p:pic>
        <p:nvPicPr>
          <p:cNvPr id="11" name="Picture 2" descr="C:\Users\sakchurin\Downloads\IMG_3086.JPG"/>
          <p:cNvPicPr>
            <a:picLocks noChangeAspect="1" noChangeArrowheads="1"/>
          </p:cNvPicPr>
          <p:nvPr/>
        </p:nvPicPr>
        <p:blipFill>
          <a:blip r:embed="rId2">
            <a:lum bright="20000" contrast="10000"/>
          </a:blip>
          <a:srcRect r="3049"/>
          <a:stretch>
            <a:fillRect/>
          </a:stretch>
        </p:blipFill>
        <p:spPr bwMode="auto">
          <a:xfrm rot="5400000">
            <a:off x="5436094" y="1419624"/>
            <a:ext cx="3816424" cy="29523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098" name="Picture 2" descr="C:\Users\sakchurin\Downloads\IMG_3144.JPG"/>
          <p:cNvPicPr>
            <a:picLocks noChangeAspect="1" noChangeArrowheads="1"/>
          </p:cNvPicPr>
          <p:nvPr/>
        </p:nvPicPr>
        <p:blipFill>
          <a:blip r:embed="rId3">
            <a:lum bright="20000"/>
          </a:blip>
          <a:srcRect/>
          <a:stretch>
            <a:fillRect/>
          </a:stretch>
        </p:blipFill>
        <p:spPr bwMode="auto">
          <a:xfrm rot="10800000">
            <a:off x="323527" y="987574"/>
            <a:ext cx="5088565" cy="38164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Administrator\Downloads\20190410_155726.jpg"/>
          <p:cNvPicPr>
            <a:picLocks noGrp="1" noChangeAspect="1" noChangeArrowheads="1"/>
          </p:cNvPicPr>
          <p:nvPr>
            <p:ph idx="1"/>
          </p:nvPr>
        </p:nvPicPr>
        <p:blipFill>
          <a:blip r:embed="rId1" cstate="print"/>
          <a:srcRect l="2981" t="8512" r="4603"/>
          <a:stretch>
            <a:fillRect/>
          </a:stretch>
        </p:blipFill>
        <p:spPr bwMode="auto">
          <a:xfrm>
            <a:off x="323528" y="915567"/>
            <a:ext cx="1512168" cy="20972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3" descr="C:\Users\Administrator\Downloads\20190410_155831.jpg"/>
          <p:cNvPicPr>
            <a:picLocks noChangeAspect="1" noChangeArrowheads="1"/>
          </p:cNvPicPr>
          <p:nvPr/>
        </p:nvPicPr>
        <p:blipFill>
          <a:blip r:embed="rId2" cstate="print"/>
          <a:srcRect l="2431" t="8430" r="2957" b="1655"/>
          <a:stretch>
            <a:fillRect/>
          </a:stretch>
        </p:blipFill>
        <p:spPr bwMode="auto">
          <a:xfrm>
            <a:off x="1259632" y="1563638"/>
            <a:ext cx="1512168" cy="20162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2" descr="C:\Users\Administrator\Downloads\20190410_164112.jpg"/>
          <p:cNvPicPr>
            <a:picLocks noChangeAspect="1" noChangeArrowheads="1"/>
          </p:cNvPicPr>
          <p:nvPr/>
        </p:nvPicPr>
        <p:blipFill>
          <a:blip r:embed="rId3" cstate="print"/>
          <a:srcRect t="6318" b="3131"/>
          <a:stretch>
            <a:fillRect/>
          </a:stretch>
        </p:blipFill>
        <p:spPr bwMode="auto">
          <a:xfrm>
            <a:off x="2339752" y="2211710"/>
            <a:ext cx="1384070" cy="1865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7010400" y="4659983"/>
            <a:ext cx="2133600" cy="273844"/>
          </a:xfrm>
        </p:spPr>
        <p:txBody>
          <a:bodyPr/>
          <a:lstStyle/>
          <a:p>
            <a:fld id="{CB1FACFB-EF68-4E08-ABB0-12C72BE9F472}" type="slidenum">
              <a:rPr lang="ru-RU" smtClean="0">
                <a:solidFill>
                  <a:schemeClr val="tx1">
                    <a:lumMod val="50000"/>
                    <a:lumOff val="50000"/>
                  </a:schemeClr>
                </a:solidFill>
              </a:rPr>
            </a:fld>
            <a:endParaRPr lang="ru-RU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251520" y="627534"/>
            <a:ext cx="7200800" cy="0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b="6341"/>
          <a:stretch>
            <a:fillRect/>
          </a:stretch>
        </p:blipFill>
        <p:spPr bwMode="auto">
          <a:xfrm>
            <a:off x="7452320" y="203203"/>
            <a:ext cx="1470296" cy="424333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Прямоугольник 13"/>
          <p:cNvSpPr/>
          <p:nvPr/>
        </p:nvSpPr>
        <p:spPr>
          <a:xfrm>
            <a:off x="7454796" y="555526"/>
            <a:ext cx="1453053" cy="276886"/>
          </a:xfrm>
          <a:prstGeom prst="rect">
            <a:avLst/>
          </a:prstGeom>
        </p:spPr>
        <p:txBody>
          <a:bodyPr wrap="none" lIns="58306" tIns="29154" rIns="58306" bIns="29154">
            <a:spAutoFit/>
          </a:bodyPr>
          <a:lstStyle/>
          <a:p>
            <a:pPr algn="ctr">
              <a:lnSpc>
                <a:spcPts val="1660"/>
              </a:lnSpc>
              <a:defRPr/>
            </a:pPr>
            <a:r>
              <a:rPr lang="ru-RU" sz="700" dirty="0" smtClean="0">
                <a:solidFill>
                  <a:schemeClr val="accent5">
                    <a:lumMod val="75000"/>
                  </a:schemeClr>
                </a:solidFill>
                <a:latin typeface="Franklin Gothic Demi Cond" pitchFamily="34" charset="0"/>
                <a:cs typeface="Arial" panose="02080604020202020204" charset="0"/>
              </a:rPr>
              <a:t>РГАУ-МСХА ИМЕНИ К.А.ТИМИРЯЗЕВА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 flipH="1">
            <a:off x="0" y="5002020"/>
            <a:ext cx="8841046" cy="0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251520" y="348660"/>
            <a:ext cx="7128792" cy="494894"/>
          </a:xfrm>
          <a:prstGeom prst="rect">
            <a:avLst/>
          </a:prstGeom>
        </p:spPr>
        <p:txBody>
          <a:bodyPr wrap="square" lIns="58306" tIns="29154" rIns="58306" bIns="29154">
            <a:spAutoFit/>
          </a:bodyPr>
          <a:lstStyle/>
          <a:p>
            <a:pPr>
              <a:lnSpc>
                <a:spcPts val="1530"/>
              </a:lnSpc>
              <a:spcBef>
                <a:spcPts val="385"/>
              </a:spcBef>
              <a:defRPr/>
            </a:pP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  <a:latin typeface="Arial" panose="02080604020202020204" charset="0"/>
                <a:cs typeface="Arial" panose="02080604020202020204" charset="0"/>
              </a:rPr>
              <a:t>ЕДИНЫЕ БАЗОВЫЕ УЧЕБНИКИ</a:t>
            </a:r>
            <a:endParaRPr lang="ru-RU" sz="1600" dirty="0" smtClean="0">
              <a:solidFill>
                <a:schemeClr val="accent5">
                  <a:lumMod val="75000"/>
                </a:schemeClr>
              </a:solidFill>
              <a:latin typeface="Arial" panose="02080604020202020204" charset="0"/>
              <a:cs typeface="Arial" panose="02080604020202020204" charset="0"/>
            </a:endParaRPr>
          </a:p>
          <a:p>
            <a:pPr>
              <a:lnSpc>
                <a:spcPts val="1530"/>
              </a:lnSpc>
              <a:spcBef>
                <a:spcPts val="385"/>
              </a:spcBef>
              <a:defRPr/>
            </a:pPr>
            <a:endParaRPr lang="ru-RU" sz="1400" b="1" dirty="0" smtClean="0">
              <a:solidFill>
                <a:schemeClr val="accent5">
                  <a:lumMod val="75000"/>
                </a:schemeClr>
              </a:solidFill>
              <a:latin typeface="Arial" panose="02080604020202020204" charset="0"/>
              <a:cs typeface="Arial" panose="0208060402020202020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051720" y="843559"/>
            <a:ext cx="5688632" cy="492426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r>
              <a:rPr lang="ru-RU" sz="13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ОСНОВЫ СЕРТИФИКАЦИИ СЕМЯН СЕЛЬСКОХОЗЯЙСТВЕННЫХ РАСТЕНИЙ И ЕЕ СТРУКТУРНЫЕ ЭЛЕМЕНТЫ 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2915816" y="1563638"/>
            <a:ext cx="5688632" cy="292372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r>
              <a:rPr lang="ru-RU" sz="13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СЕЛЬСКОХОЗЯЙСТВЕННЫЕ РЫНКИ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3851920" y="2151332"/>
            <a:ext cx="5688632" cy="492426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r>
              <a:rPr lang="ru-RU" sz="13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АГРОПРОМЫШЛЕННЫЙ КОМПЛЕКС В СТРАНАХ </a:t>
            </a:r>
            <a:endParaRPr lang="ru-RU" sz="13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3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СОДРУЖЕСТВА НЕЗАВИСИМЫХ ГОСУДАРСТВ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75856" y="2875630"/>
            <a:ext cx="1512168" cy="21018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Прямоугольник 18"/>
          <p:cNvSpPr/>
          <p:nvPr/>
        </p:nvSpPr>
        <p:spPr>
          <a:xfrm>
            <a:off x="4932040" y="2859782"/>
            <a:ext cx="4176464" cy="692481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r>
              <a:rPr lang="ru-RU" sz="13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ОСНОВНЫЕ ДОСТИЖЕНИЯ, ПОДХОДЫ И ПЕРСПЕКТИВЫ ПОВЫШЕНИЯ ПЛОДОРОДИЯ ДЕГРАДИРОВАННЫХ ПОЧВ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7010400" y="4659983"/>
            <a:ext cx="2133600" cy="273844"/>
          </a:xfrm>
        </p:spPr>
        <p:txBody>
          <a:bodyPr/>
          <a:lstStyle/>
          <a:p>
            <a:fld id="{CB1FACFB-EF68-4E08-ABB0-12C72BE9F472}" type="slidenum">
              <a:rPr lang="ru-RU" smtClean="0">
                <a:solidFill>
                  <a:schemeClr val="tx1">
                    <a:lumMod val="50000"/>
                    <a:lumOff val="50000"/>
                  </a:schemeClr>
                </a:solidFill>
              </a:rPr>
            </a:fld>
            <a:endParaRPr lang="ru-RU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251520" y="627534"/>
            <a:ext cx="7200800" cy="0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1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b="6341"/>
          <a:stretch>
            <a:fillRect/>
          </a:stretch>
        </p:blipFill>
        <p:spPr bwMode="auto">
          <a:xfrm>
            <a:off x="7452320" y="203203"/>
            <a:ext cx="1470296" cy="424333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Прямоугольник 13"/>
          <p:cNvSpPr/>
          <p:nvPr/>
        </p:nvSpPr>
        <p:spPr>
          <a:xfrm>
            <a:off x="7454796" y="555526"/>
            <a:ext cx="1453053" cy="276886"/>
          </a:xfrm>
          <a:prstGeom prst="rect">
            <a:avLst/>
          </a:prstGeom>
        </p:spPr>
        <p:txBody>
          <a:bodyPr wrap="none" lIns="58306" tIns="29154" rIns="58306" bIns="29154">
            <a:spAutoFit/>
          </a:bodyPr>
          <a:lstStyle/>
          <a:p>
            <a:pPr algn="ctr">
              <a:lnSpc>
                <a:spcPts val="1660"/>
              </a:lnSpc>
              <a:defRPr/>
            </a:pPr>
            <a:r>
              <a:rPr lang="ru-RU" sz="700" dirty="0" smtClean="0">
                <a:solidFill>
                  <a:schemeClr val="accent5">
                    <a:lumMod val="75000"/>
                  </a:schemeClr>
                </a:solidFill>
                <a:latin typeface="Franklin Gothic Demi Cond" pitchFamily="34" charset="0"/>
                <a:cs typeface="Arial" panose="02080604020202020204" charset="0"/>
              </a:rPr>
              <a:t>РГАУ-МСХА ИМЕНИ К.А.ТИМИРЯЗЕВА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 flipH="1">
            <a:off x="0" y="5002020"/>
            <a:ext cx="8841046" cy="0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251520" y="348660"/>
            <a:ext cx="7128792" cy="494894"/>
          </a:xfrm>
          <a:prstGeom prst="rect">
            <a:avLst/>
          </a:prstGeom>
        </p:spPr>
        <p:txBody>
          <a:bodyPr wrap="square" lIns="58306" tIns="29154" rIns="58306" bIns="29154">
            <a:spAutoFit/>
          </a:bodyPr>
          <a:lstStyle/>
          <a:p>
            <a:pPr>
              <a:lnSpc>
                <a:spcPts val="1530"/>
              </a:lnSpc>
              <a:spcBef>
                <a:spcPts val="385"/>
              </a:spcBef>
              <a:defRPr/>
            </a:pP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  <a:latin typeface="Arial" panose="02080604020202020204" charset="0"/>
                <a:cs typeface="Arial" panose="02080604020202020204" charset="0"/>
              </a:rPr>
              <a:t>ЭТНОКУЛЬТУРНЫЕ ФЕСТИВАЛИ</a:t>
            </a:r>
            <a:endParaRPr lang="ru-RU" sz="1600" dirty="0" smtClean="0">
              <a:solidFill>
                <a:schemeClr val="accent5">
                  <a:lumMod val="75000"/>
                </a:schemeClr>
              </a:solidFill>
              <a:latin typeface="Arial" panose="02080604020202020204" charset="0"/>
              <a:cs typeface="Arial" panose="02080604020202020204" charset="0"/>
            </a:endParaRPr>
          </a:p>
          <a:p>
            <a:pPr>
              <a:lnSpc>
                <a:spcPts val="1530"/>
              </a:lnSpc>
              <a:spcBef>
                <a:spcPts val="385"/>
              </a:spcBef>
              <a:defRPr/>
            </a:pPr>
            <a:endParaRPr lang="ru-RU" sz="1400" b="1" dirty="0" smtClean="0">
              <a:solidFill>
                <a:schemeClr val="accent5">
                  <a:lumMod val="75000"/>
                </a:schemeClr>
              </a:solidFill>
              <a:latin typeface="Arial" panose="02080604020202020204" charset="0"/>
              <a:cs typeface="Arial" panose="02080604020202020204" charset="0"/>
            </a:endParaRPr>
          </a:p>
        </p:txBody>
      </p:sp>
      <p:pic>
        <p:nvPicPr>
          <p:cNvPr id="23" name="Рисунок 22" descr="C:\Users\SAtamanyuk\Desktop\1574694770_8N5B1000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7904" y="915566"/>
            <a:ext cx="5040560" cy="38884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" name="Рисунок 23" descr="C:\Users\SAtamanyuk\Desktop\1574694697_8N5B1001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859782"/>
            <a:ext cx="2808312" cy="19442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5" name="Рисунок 24" descr="C:\Users\SAtamanyuk\Desktop\1574694698_8N5B10024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4437" y="915566"/>
            <a:ext cx="2679411" cy="17290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Номер слайда 19"/>
          <p:cNvSpPr>
            <a:spLocks noGrp="1"/>
          </p:cNvSpPr>
          <p:nvPr>
            <p:ph type="sldNum" sz="quarter" idx="12"/>
          </p:nvPr>
        </p:nvSpPr>
        <p:spPr>
          <a:xfrm>
            <a:off x="7046912" y="4674171"/>
            <a:ext cx="2133600" cy="273844"/>
          </a:xfrm>
        </p:spPr>
        <p:txBody>
          <a:bodyPr/>
          <a:lstStyle/>
          <a:p>
            <a:fld id="{CB1FACFB-EF68-4E08-ABB0-12C72BE9F472}" type="slidenum">
              <a:rPr lang="ru-RU" smtClean="0">
                <a:solidFill>
                  <a:schemeClr val="tx1">
                    <a:lumMod val="50000"/>
                    <a:lumOff val="50000"/>
                  </a:schemeClr>
                </a:solidFill>
              </a:rPr>
            </a:fld>
            <a:endParaRPr lang="ru-RU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251520" y="627534"/>
            <a:ext cx="7200800" cy="0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1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b="6341"/>
          <a:stretch>
            <a:fillRect/>
          </a:stretch>
        </p:blipFill>
        <p:spPr bwMode="auto">
          <a:xfrm>
            <a:off x="7452320" y="203203"/>
            <a:ext cx="1470296" cy="424333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Прямоугольник 28"/>
          <p:cNvSpPr/>
          <p:nvPr/>
        </p:nvSpPr>
        <p:spPr>
          <a:xfrm>
            <a:off x="7454796" y="555526"/>
            <a:ext cx="1453053" cy="276886"/>
          </a:xfrm>
          <a:prstGeom prst="rect">
            <a:avLst/>
          </a:prstGeom>
        </p:spPr>
        <p:txBody>
          <a:bodyPr wrap="none" lIns="58306" tIns="29154" rIns="58306" bIns="29154">
            <a:spAutoFit/>
          </a:bodyPr>
          <a:lstStyle/>
          <a:p>
            <a:pPr algn="ctr">
              <a:lnSpc>
                <a:spcPts val="1660"/>
              </a:lnSpc>
              <a:defRPr/>
            </a:pPr>
            <a:r>
              <a:rPr lang="ru-RU" sz="700" dirty="0" smtClean="0">
                <a:solidFill>
                  <a:schemeClr val="accent5">
                    <a:lumMod val="75000"/>
                  </a:schemeClr>
                </a:solidFill>
                <a:latin typeface="Franklin Gothic Demi Cond" pitchFamily="34" charset="0"/>
                <a:cs typeface="Arial" panose="02080604020202020204" charset="0"/>
              </a:rPr>
              <a:t>РГАУ-МСХА ИМЕНИ К.А.ТИМИРЯЗЕВА</a:t>
            </a: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 flipH="1">
            <a:off x="0" y="5002020"/>
            <a:ext cx="8841046" cy="0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Прямоугольник 30"/>
          <p:cNvSpPr/>
          <p:nvPr/>
        </p:nvSpPr>
        <p:spPr>
          <a:xfrm>
            <a:off x="251520" y="348660"/>
            <a:ext cx="7128792" cy="494894"/>
          </a:xfrm>
          <a:prstGeom prst="rect">
            <a:avLst/>
          </a:prstGeom>
        </p:spPr>
        <p:txBody>
          <a:bodyPr wrap="square" lIns="58306" tIns="29154" rIns="58306" bIns="29154">
            <a:spAutoFit/>
          </a:bodyPr>
          <a:lstStyle/>
          <a:p>
            <a:pPr>
              <a:lnSpc>
                <a:spcPts val="1530"/>
              </a:lnSpc>
              <a:spcBef>
                <a:spcPts val="385"/>
              </a:spcBef>
              <a:defRPr/>
            </a:pPr>
            <a:r>
              <a:rPr lang="ru-RU" sz="1400" b="1" dirty="0" smtClean="0">
                <a:solidFill>
                  <a:schemeClr val="accent5">
                    <a:lumMod val="75000"/>
                  </a:schemeClr>
                </a:solidFill>
                <a:latin typeface="Arial" panose="02080604020202020204" charset="0"/>
                <a:cs typeface="Arial" panose="02080604020202020204" charset="0"/>
              </a:rPr>
              <a:t>ВЗАИМОДЕЙСТВИЯ В ОБЛАСТИ НАУКИ</a:t>
            </a:r>
            <a:endParaRPr lang="ru-RU" sz="1400" dirty="0" smtClean="0">
              <a:solidFill>
                <a:schemeClr val="accent5">
                  <a:lumMod val="75000"/>
                </a:schemeClr>
              </a:solidFill>
              <a:latin typeface="Arial" panose="02080604020202020204" charset="0"/>
              <a:cs typeface="Arial" panose="02080604020202020204" charset="0"/>
            </a:endParaRPr>
          </a:p>
          <a:p>
            <a:pPr>
              <a:lnSpc>
                <a:spcPts val="1530"/>
              </a:lnSpc>
              <a:spcBef>
                <a:spcPts val="385"/>
              </a:spcBef>
              <a:defRPr/>
            </a:pPr>
            <a:endParaRPr lang="ru-RU" sz="1400" b="1" dirty="0" smtClean="0">
              <a:solidFill>
                <a:schemeClr val="accent5">
                  <a:lumMod val="75000"/>
                </a:schemeClr>
              </a:solidFill>
              <a:latin typeface="Arial" panose="02080604020202020204" charset="0"/>
              <a:cs typeface="Arial" panose="02080604020202020204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3491880" y="843558"/>
            <a:ext cx="5112568" cy="792088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24" tIns="45712" rIns="91424" bIns="45712" rtlCol="0" anchor="ctr"/>
          <a:lstStyle/>
          <a:p>
            <a:r>
              <a:rPr lang="ru-RU" sz="1400" dirty="0" smtClean="0">
                <a:solidFill>
                  <a:schemeClr val="accent5">
                    <a:lumMod val="75000"/>
                  </a:schemeClr>
                </a:solidFill>
                <a:latin typeface="Arial" panose="02080604020202020204" charset="0"/>
                <a:cs typeface="Arial" panose="02080604020202020204" charset="0"/>
              </a:rPr>
              <a:t>ПШЕНИЦА ТВЕРДАЯ ЯРОВАЯ «ТИМИРЯЗЕВСКАЯ СТЕПНАЯ» - РЕШЕНИЕ О ВЫДАЧЕ ЗАРУБЕЖНОГО ПАТЕНТА РЕСПУБЛИКИ КАЗАХСТАН </a:t>
            </a:r>
            <a:endParaRPr lang="ru-RU" sz="1400" dirty="0">
              <a:solidFill>
                <a:schemeClr val="accent5">
                  <a:lumMod val="75000"/>
                </a:schemeClr>
              </a:solidFill>
              <a:latin typeface="Arial" panose="02080604020202020204" charset="0"/>
              <a:cs typeface="Arial" panose="02080604020202020204" charset="0"/>
            </a:endParaRPr>
          </a:p>
        </p:txBody>
      </p:sp>
      <p:pic>
        <p:nvPicPr>
          <p:cNvPr id="26" name="Рисунок 25" descr="фото пшеница 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843558"/>
            <a:ext cx="2520280" cy="17851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8" name="Скругленный прямоугольник 27"/>
          <p:cNvSpPr/>
          <p:nvPr/>
        </p:nvSpPr>
        <p:spPr>
          <a:xfrm>
            <a:off x="3491880" y="2787774"/>
            <a:ext cx="5112568" cy="792088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24" tIns="45712" rIns="91424" bIns="45712" rtlCol="0" anchor="ctr"/>
          <a:lstStyle/>
          <a:p>
            <a:r>
              <a:rPr lang="ru-RU" sz="1400" dirty="0" smtClean="0">
                <a:solidFill>
                  <a:schemeClr val="accent5">
                    <a:lumMod val="75000"/>
                  </a:schemeClr>
                </a:solidFill>
                <a:latin typeface="Arial" panose="02080604020202020204" charset="0"/>
                <a:cs typeface="Arial" panose="02080604020202020204" charset="0"/>
              </a:rPr>
              <a:t>ОРИОН – ПОПУЛЯРНЕЙШИЙ ГИБРИД ПОЗДНЕСПЕЛОЙ БЕЛОКОЧАННОЙ КАПУСТЫ. БУДЕТ ВНЕСЕН В ГОСРЕЕСТР КЫРГЫЗСТАНА В 2020 Г</a:t>
            </a:r>
            <a:r>
              <a:rPr lang="ru-RU" sz="14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1400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6" name="Picture 4" descr="C:\Users\Administrator\Downloads\Орион 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2787774"/>
            <a:ext cx="2520280" cy="20365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3" name="Скругленный прямоугольник 32"/>
          <p:cNvSpPr/>
          <p:nvPr/>
        </p:nvSpPr>
        <p:spPr>
          <a:xfrm>
            <a:off x="3491880" y="4011910"/>
            <a:ext cx="5112568" cy="792088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24" tIns="45712" rIns="91424" bIns="45712" rtlCol="0" anchor="ctr"/>
          <a:lstStyle/>
          <a:p>
            <a:r>
              <a:rPr lang="en-US" sz="1400" dirty="0" smtClean="0">
                <a:solidFill>
                  <a:schemeClr val="accent5">
                    <a:lumMod val="75000"/>
                  </a:schemeClr>
                </a:solidFill>
                <a:latin typeface="Arial" panose="02080604020202020204" charset="0"/>
                <a:cs typeface="Arial" panose="02080604020202020204" charset="0"/>
              </a:rPr>
              <a:t>F1 </a:t>
            </a:r>
            <a:r>
              <a:rPr lang="ru-RU" sz="1400" dirty="0" smtClean="0">
                <a:solidFill>
                  <a:schemeClr val="accent5">
                    <a:lumMod val="75000"/>
                  </a:schemeClr>
                </a:solidFill>
                <a:latin typeface="Arial" panose="02080604020202020204" charset="0"/>
                <a:cs typeface="Arial" panose="02080604020202020204" charset="0"/>
              </a:rPr>
              <a:t>ГИБРИДЫ БЕЛОКОЧАННОЙ КАПУСТЫ СЕЛЕКЦИИ РГАУ-МСХА, «ВАЛЕНТИНА», «ДОМИНАНТА», «ПРЕСТИЖ»,  ВНЕСЕНЫ В ГОСРЕЕСТР КЫРГЫЗСТАНА В 2017 Г. </a:t>
            </a:r>
            <a:endParaRPr lang="ru-RU" sz="1400" dirty="0">
              <a:solidFill>
                <a:schemeClr val="accent5">
                  <a:lumMod val="75000"/>
                </a:schemeClr>
              </a:solidFill>
              <a:latin typeface="Arial" panose="02080604020202020204" charset="0"/>
              <a:cs typeface="Arial" panose="0208060402020202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-468560" y="2787774"/>
            <a:ext cx="4572000" cy="861758"/>
          </a:xfrm>
          <a:prstGeom prst="rect">
            <a:avLst/>
          </a:prstGeom>
        </p:spPr>
        <p:txBody>
          <a:bodyPr lIns="91424" tIns="45712" rIns="91424" bIns="45712">
            <a:spAutoFit/>
          </a:bodyPr>
          <a:lstStyle/>
          <a:p>
            <a:pPr algn="ctr"/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Arial" panose="02080604020202020204" charset="0"/>
                <a:cs typeface="Arial" panose="02080604020202020204" charset="0"/>
              </a:rPr>
              <a:t>ОРГАНИЗАЦИИ КАЗАХСТАНА – </a:t>
            </a:r>
            <a:endParaRPr lang="ru-RU" sz="1600" dirty="0" smtClean="0">
              <a:solidFill>
                <a:schemeClr val="accent5">
                  <a:lumMod val="50000"/>
                </a:schemeClr>
              </a:solidFill>
              <a:latin typeface="Arial" panose="02080604020202020204" charset="0"/>
              <a:cs typeface="Arial" panose="02080604020202020204" charset="0"/>
            </a:endParaRPr>
          </a:p>
          <a:p>
            <a:pPr algn="ctr"/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Arial" panose="02080604020202020204" charset="0"/>
                <a:cs typeface="Arial" panose="02080604020202020204" charset="0"/>
              </a:rPr>
              <a:t>ПАРТНЕРЫ УНИВЕРСИТЕТА</a:t>
            </a:r>
            <a:endParaRPr lang="ru-RU" sz="1600" dirty="0" smtClean="0">
              <a:solidFill>
                <a:schemeClr val="accent5">
                  <a:lumMod val="50000"/>
                </a:schemeClr>
              </a:solidFill>
              <a:latin typeface="Arial" panose="02080604020202020204" charset="0"/>
              <a:cs typeface="Arial" panose="02080604020202020204" charset="0"/>
            </a:endParaRPr>
          </a:p>
          <a:p>
            <a:pPr algn="ctr"/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Arial" panose="02080604020202020204" charset="0"/>
                <a:cs typeface="Arial" panose="02080604020202020204" charset="0"/>
              </a:rPr>
              <a:t>ПО ПРОЕКТУ </a:t>
            </a:r>
            <a:r>
              <a:rPr lang="en-US" sz="1600" dirty="0" smtClean="0">
                <a:solidFill>
                  <a:schemeClr val="accent5">
                    <a:lumMod val="50000"/>
                  </a:schemeClr>
                </a:solidFill>
                <a:latin typeface="Arial" panose="02080604020202020204" charset="0"/>
                <a:cs typeface="Arial" panose="02080604020202020204" charset="0"/>
              </a:rPr>
              <a:t>SUSDEV</a:t>
            </a:r>
            <a:endParaRPr lang="ru-RU" sz="1600" dirty="0">
              <a:solidFill>
                <a:schemeClr val="accent5">
                  <a:lumMod val="50000"/>
                </a:schemeClr>
              </a:solidFill>
              <a:latin typeface="Arial" panose="02080604020202020204" charset="0"/>
              <a:cs typeface="Arial" panose="02080604020202020204" charset="0"/>
            </a:endParaRPr>
          </a:p>
        </p:txBody>
      </p:sp>
      <p:pic>
        <p:nvPicPr>
          <p:cNvPr id="2051" name="Picture 3" descr="C:\Users\MSpinu\Desktop\kz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323528" y="1059582"/>
            <a:ext cx="3024001" cy="1512000"/>
          </a:xfrm>
          <a:prstGeom prst="rect">
            <a:avLst/>
          </a:prstGeom>
          <a:noFill/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7010400" y="4674171"/>
            <a:ext cx="2133600" cy="273844"/>
          </a:xfrm>
        </p:spPr>
        <p:txBody>
          <a:bodyPr/>
          <a:lstStyle/>
          <a:p>
            <a:fld id="{CB1FACFB-EF68-4E08-ABB0-12C72BE9F472}" type="slidenum">
              <a:rPr lang="ru-RU" smtClean="0">
                <a:solidFill>
                  <a:schemeClr val="tx1">
                    <a:lumMod val="50000"/>
                    <a:lumOff val="50000"/>
                  </a:schemeClr>
                </a:solidFill>
              </a:rPr>
            </a:fld>
            <a:endParaRPr lang="ru-RU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3707904" y="1059582"/>
          <a:ext cx="5204758" cy="3792724"/>
        </p:xfrm>
        <a:graphic>
          <a:graphicData uri="http://schemas.openxmlformats.org/drawingml/2006/table">
            <a:tbl>
              <a:tblPr/>
              <a:tblGrid>
                <a:gridCol w="3764598"/>
                <a:gridCol w="1440160"/>
              </a:tblGrid>
              <a:tr h="4882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Ministry of Education and Science of Kazakhstan </a:t>
                      </a:r>
                      <a:endParaRPr lang="ru-RU" sz="14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Kazakhstan</a:t>
                      </a:r>
                      <a:endParaRPr lang="ru-RU" sz="14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2592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Taraz State University</a:t>
                      </a:r>
                      <a:endParaRPr lang="ru-RU" sz="14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Kazakhstan</a:t>
                      </a:r>
                      <a:endParaRPr lang="ru-RU" sz="14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882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Seifullin Kazakh Agro Technical University</a:t>
                      </a:r>
                      <a:endParaRPr lang="ru-RU" sz="14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Kazakhstan</a:t>
                      </a:r>
                      <a:endParaRPr lang="ru-RU" sz="14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882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Kh</a:t>
                      </a:r>
                      <a:r>
                        <a:rPr lang="en-US" sz="14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 </a:t>
                      </a:r>
                      <a:r>
                        <a:rPr lang="en-US" sz="14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Dosmukhamedov</a:t>
                      </a:r>
                      <a:r>
                        <a:rPr lang="en-US" sz="14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Atyrau</a:t>
                      </a:r>
                      <a:r>
                        <a:rPr lang="en-US" sz="14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State University</a:t>
                      </a:r>
                      <a:endParaRPr lang="ru-RU" sz="14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Kazakhstan</a:t>
                      </a:r>
                      <a:endParaRPr lang="ru-RU" sz="14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882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West Kazakhstan Agrarian Technical University</a:t>
                      </a:r>
                      <a:endParaRPr lang="ru-RU" sz="14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Kazakhstan</a:t>
                      </a:r>
                      <a:endParaRPr lang="ru-RU" sz="14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Kostanay</a:t>
                      </a:r>
                      <a:r>
                        <a:rPr lang="en-US" sz="14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State University</a:t>
                      </a:r>
                      <a:endParaRPr lang="ru-RU" sz="14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Kazakhstan</a:t>
                      </a:r>
                      <a:endParaRPr lang="ru-RU" sz="14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7323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ALE «Coalition for green economy and </a:t>
                      </a:r>
                      <a:endParaRPr lang="ru-RU" sz="1400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G-Global </a:t>
                      </a:r>
                      <a:r>
                        <a:rPr lang="en-US" sz="14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development</a:t>
                      </a:r>
                      <a:endParaRPr lang="ru-RU" sz="14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Kazakhstan</a:t>
                      </a:r>
                      <a:endParaRPr lang="ru-RU" sz="14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882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Kazakhstan </a:t>
                      </a:r>
                      <a:r>
                        <a:rPr lang="en-US" sz="14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Agency of Applied Ecology</a:t>
                      </a:r>
                      <a:endParaRPr lang="ru-RU" sz="14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Kazakhstan</a:t>
                      </a:r>
                      <a:endParaRPr lang="ru-RU" sz="14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0" y="43943"/>
            <a:ext cx="184698" cy="36931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24" tIns="45712" rIns="91424" bIns="45712" numCol="1" anchor="ctr" anchorCtr="0" compatLnSpc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dirty="0" smtClean="0">
              <a:latin typeface="Arial" panose="02080604020202020204" charset="0"/>
              <a:cs typeface="Arial" panose="02080604020202020204" charset="0"/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flipV="1">
            <a:off x="251520" y="627536"/>
            <a:ext cx="7200800" cy="5999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flipH="1">
            <a:off x="0" y="5002020"/>
            <a:ext cx="8841046" cy="0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b="6341"/>
          <a:stretch>
            <a:fillRect/>
          </a:stretch>
        </p:blipFill>
        <p:spPr bwMode="auto">
          <a:xfrm>
            <a:off x="7452320" y="203203"/>
            <a:ext cx="1470296" cy="424333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Прямоугольник 16"/>
          <p:cNvSpPr/>
          <p:nvPr/>
        </p:nvSpPr>
        <p:spPr>
          <a:xfrm>
            <a:off x="7454796" y="555526"/>
            <a:ext cx="1453053" cy="276886"/>
          </a:xfrm>
          <a:prstGeom prst="rect">
            <a:avLst/>
          </a:prstGeom>
        </p:spPr>
        <p:txBody>
          <a:bodyPr wrap="none" lIns="58306" tIns="29154" rIns="58306" bIns="29154">
            <a:spAutoFit/>
          </a:bodyPr>
          <a:lstStyle/>
          <a:p>
            <a:pPr algn="ctr">
              <a:lnSpc>
                <a:spcPts val="1660"/>
              </a:lnSpc>
              <a:defRPr/>
            </a:pPr>
            <a:r>
              <a:rPr lang="ru-RU" sz="700" dirty="0" smtClean="0">
                <a:solidFill>
                  <a:schemeClr val="accent5">
                    <a:lumMod val="75000"/>
                  </a:schemeClr>
                </a:solidFill>
                <a:latin typeface="Franklin Gothic Demi Cond" pitchFamily="34" charset="0"/>
                <a:cs typeface="Arial" panose="02080604020202020204" charset="0"/>
              </a:rPr>
              <a:t>РГАУ-МСХА ИМЕНИ К.А.ТИМИРЯЗЕВА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251520" y="345503"/>
            <a:ext cx="5544616" cy="284685"/>
          </a:xfrm>
          <a:prstGeom prst="rect">
            <a:avLst/>
          </a:prstGeom>
        </p:spPr>
        <p:txBody>
          <a:bodyPr wrap="square" lIns="91432" tIns="45716" rIns="91432" bIns="45716">
            <a:spAutoFit/>
          </a:bodyPr>
          <a:lstStyle/>
          <a:p>
            <a:pPr>
              <a:lnSpc>
                <a:spcPts val="1530"/>
              </a:lnSpc>
              <a:spcBef>
                <a:spcPts val="385"/>
              </a:spcBef>
              <a:defRPr/>
            </a:pP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  <a:latin typeface="Arial" panose="02080604020202020204" charset="0"/>
                <a:cs typeface="Arial" panose="02080604020202020204" charset="0"/>
              </a:rPr>
              <a:t>Erasmus + Capacity Building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Arial" panose="02080604020202020204" charset="0"/>
                <a:cs typeface="Arial" panose="02080604020202020204" charset="0"/>
              </a:rPr>
              <a:t> со странами СНГ</a:t>
            </a:r>
            <a:endParaRPr lang="ru-RU" dirty="0" smtClean="0">
              <a:solidFill>
                <a:schemeClr val="accent5">
                  <a:lumMod val="75000"/>
                </a:schemeClr>
              </a:solidFill>
              <a:latin typeface="Arial" panose="02080604020202020204" charset="0"/>
              <a:cs typeface="Arial" panose="0208060402020202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771800" y="987574"/>
            <a:ext cx="5832648" cy="728665"/>
          </a:xfrm>
          <a:prstGeom prst="rect">
            <a:avLst/>
          </a:prstGeom>
          <a:noFill/>
        </p:spPr>
        <p:txBody>
          <a:bodyPr wrap="square" lIns="81538" tIns="40769" rIns="81538" bIns="40769" rtlCol="0">
            <a:spAutoFit/>
          </a:bodyPr>
          <a:lstStyle/>
          <a:p>
            <a:pPr algn="just"/>
            <a:r>
              <a:rPr lang="ru-RU" sz="1400" dirty="0" smtClean="0">
                <a:solidFill>
                  <a:schemeClr val="accent5">
                    <a:lumMod val="75000"/>
                  </a:schemeClr>
                </a:solidFill>
                <a:latin typeface="Arial" panose="02080604020202020204" charset="0"/>
                <a:cs typeface="Arial" panose="02080604020202020204" charset="0"/>
              </a:rPr>
              <a:t>НА БАЗЕ УНИВЕРСИТЕТА ПРОВЕДЕНО 78 МЕЖДУНАРОДНЫХ КОНФЕРЕНЦИЙ, ФОРУМОВ, СЕМИНАРОВ С УЧАСТИЕМ ПРЕДСТАВИТЕЛЕЙ СТРАН-УЧАСТНИЦ СНГ</a:t>
            </a:r>
            <a:endParaRPr lang="ru-RU" sz="1400" dirty="0">
              <a:solidFill>
                <a:schemeClr val="accent5">
                  <a:lumMod val="75000"/>
                </a:schemeClr>
              </a:solidFill>
              <a:latin typeface="Arial" panose="02080604020202020204" charset="0"/>
              <a:cs typeface="Arial" panose="02080604020202020204" charset="0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251520" y="627534"/>
            <a:ext cx="7200800" cy="0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1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b="6341"/>
          <a:stretch>
            <a:fillRect/>
          </a:stretch>
        </p:blipFill>
        <p:spPr bwMode="auto">
          <a:xfrm>
            <a:off x="7452320" y="203203"/>
            <a:ext cx="1470296" cy="424333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Прямоугольник 9"/>
          <p:cNvSpPr/>
          <p:nvPr/>
        </p:nvSpPr>
        <p:spPr>
          <a:xfrm>
            <a:off x="7454796" y="555526"/>
            <a:ext cx="1453053" cy="276886"/>
          </a:xfrm>
          <a:prstGeom prst="rect">
            <a:avLst/>
          </a:prstGeom>
        </p:spPr>
        <p:txBody>
          <a:bodyPr wrap="none" lIns="58306" tIns="29154" rIns="58306" bIns="29154">
            <a:spAutoFit/>
          </a:bodyPr>
          <a:lstStyle/>
          <a:p>
            <a:pPr algn="ctr">
              <a:lnSpc>
                <a:spcPts val="1660"/>
              </a:lnSpc>
              <a:defRPr/>
            </a:pPr>
            <a:r>
              <a:rPr lang="ru-RU" sz="700" dirty="0" smtClean="0">
                <a:solidFill>
                  <a:schemeClr val="accent5">
                    <a:lumMod val="75000"/>
                  </a:schemeClr>
                </a:solidFill>
                <a:latin typeface="Franklin Gothic Demi Cond" pitchFamily="34" charset="0"/>
                <a:cs typeface="Arial" panose="02080604020202020204" charset="0"/>
              </a:rPr>
              <a:t>РГАУ-МСХА ИМЕНИ К.А.ТИМИРЯЗЕВА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flipH="1">
            <a:off x="0" y="5002020"/>
            <a:ext cx="8841046" cy="0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251520" y="348660"/>
            <a:ext cx="7128792" cy="494894"/>
          </a:xfrm>
          <a:prstGeom prst="rect">
            <a:avLst/>
          </a:prstGeom>
        </p:spPr>
        <p:txBody>
          <a:bodyPr wrap="square" lIns="58306" tIns="29154" rIns="58306" bIns="29154">
            <a:spAutoFit/>
          </a:bodyPr>
          <a:lstStyle/>
          <a:p>
            <a:pPr>
              <a:lnSpc>
                <a:spcPts val="1530"/>
              </a:lnSpc>
              <a:spcBef>
                <a:spcPts val="385"/>
              </a:spcBef>
              <a:defRPr/>
            </a:pP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  <a:latin typeface="Arial" panose="02080604020202020204" charset="0"/>
                <a:cs typeface="Arial" panose="02080604020202020204" charset="0"/>
              </a:rPr>
              <a:t>МЕЖДУНАРОДНЫЕ НАУЧНЫЕ КОНФЕРЕНЦИИ</a:t>
            </a:r>
            <a:endParaRPr lang="ru-RU" sz="1600" dirty="0" smtClean="0">
              <a:solidFill>
                <a:schemeClr val="accent5">
                  <a:lumMod val="75000"/>
                </a:schemeClr>
              </a:solidFill>
              <a:latin typeface="Arial" panose="02080604020202020204" charset="0"/>
              <a:cs typeface="Arial" panose="02080604020202020204" charset="0"/>
            </a:endParaRPr>
          </a:p>
          <a:p>
            <a:pPr>
              <a:lnSpc>
                <a:spcPts val="1530"/>
              </a:lnSpc>
              <a:spcBef>
                <a:spcPts val="385"/>
              </a:spcBef>
              <a:defRPr/>
            </a:pPr>
            <a:endParaRPr lang="ru-RU" sz="1400" b="1" dirty="0" smtClean="0">
              <a:solidFill>
                <a:schemeClr val="accent5">
                  <a:lumMod val="75000"/>
                </a:schemeClr>
              </a:solidFill>
              <a:latin typeface="Arial" panose="02080604020202020204" charset="0"/>
              <a:cs typeface="Arial" panose="02080604020202020204" charset="0"/>
            </a:endParaRPr>
          </a:p>
        </p:txBody>
      </p:sp>
      <p:pic>
        <p:nvPicPr>
          <p:cNvPr id="16" name="Рисунок 15" descr="C:\Users\123\Desktop\1553638468_IMG_7102.JPG"/>
          <p:cNvPicPr/>
          <p:nvPr/>
        </p:nvPicPr>
        <p:blipFill>
          <a:blip r:embed="rId2"/>
          <a:srcRect t="8333"/>
          <a:stretch>
            <a:fillRect/>
          </a:stretch>
        </p:blipFill>
        <p:spPr bwMode="auto">
          <a:xfrm>
            <a:off x="251520" y="627534"/>
            <a:ext cx="2139150" cy="14270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Рисунок 17" descr="C:\Users\123\Desktop\1553638467_IMG_7093.JPG"/>
          <p:cNvPicPr/>
          <p:nvPr/>
        </p:nvPicPr>
        <p:blipFill>
          <a:blip r:embed="rId3"/>
          <a:srcRect t="10751" r="3787"/>
          <a:stretch>
            <a:fillRect/>
          </a:stretch>
        </p:blipFill>
        <p:spPr bwMode="auto">
          <a:xfrm>
            <a:off x="251520" y="2139702"/>
            <a:ext cx="2160240" cy="13681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2771800" y="3435846"/>
            <a:ext cx="5832648" cy="1374996"/>
          </a:xfrm>
          <a:prstGeom prst="rect">
            <a:avLst/>
          </a:prstGeom>
          <a:noFill/>
        </p:spPr>
        <p:txBody>
          <a:bodyPr wrap="square" lIns="81538" tIns="40769" rIns="81538" bIns="40769" rtlCol="0">
            <a:spAutoFit/>
          </a:bodyPr>
          <a:lstStyle/>
          <a:p>
            <a:endParaRPr lang="en-US" sz="1400" dirty="0" smtClean="0">
              <a:solidFill>
                <a:schemeClr val="accent5">
                  <a:lumMod val="75000"/>
                </a:schemeClr>
              </a:solidFill>
              <a:latin typeface="Arial" panose="02080604020202020204" charset="0"/>
              <a:cs typeface="Arial" panose="02080604020202020204" charset="0"/>
            </a:endParaRPr>
          </a:p>
          <a:p>
            <a:endParaRPr lang="en-US" sz="1400" dirty="0" smtClean="0">
              <a:solidFill>
                <a:schemeClr val="accent5">
                  <a:lumMod val="75000"/>
                </a:schemeClr>
              </a:solidFill>
              <a:latin typeface="Arial" panose="02080604020202020204" charset="0"/>
              <a:cs typeface="Arial" panose="02080604020202020204" charset="0"/>
            </a:endParaRPr>
          </a:p>
          <a:p>
            <a:pPr algn="just"/>
            <a:r>
              <a:rPr lang="ru-RU" sz="1400" dirty="0" smtClean="0">
                <a:solidFill>
                  <a:schemeClr val="accent5">
                    <a:lumMod val="75000"/>
                  </a:schemeClr>
                </a:solidFill>
                <a:latin typeface="Arial" panose="02080604020202020204" charset="0"/>
                <a:cs typeface="Arial" panose="02080604020202020204" charset="0"/>
              </a:rPr>
              <a:t>СОТНИ</a:t>
            </a:r>
            <a:r>
              <a:rPr lang="en-US" sz="1400" dirty="0" smtClean="0">
                <a:solidFill>
                  <a:schemeClr val="accent5">
                    <a:lumMod val="75000"/>
                  </a:schemeClr>
                </a:solidFill>
                <a:latin typeface="Arial" panose="02080604020202020204" charset="0"/>
                <a:cs typeface="Arial" panose="02080604020202020204" charset="0"/>
              </a:rPr>
              <a:t> </a:t>
            </a:r>
            <a:r>
              <a:rPr lang="ru-RU" sz="1400" dirty="0" smtClean="0">
                <a:solidFill>
                  <a:schemeClr val="accent5">
                    <a:lumMod val="75000"/>
                  </a:schemeClr>
                </a:solidFill>
                <a:latin typeface="Arial" panose="02080604020202020204" charset="0"/>
                <a:cs typeface="Arial" panose="02080604020202020204" charset="0"/>
              </a:rPr>
              <a:t>ПРЕДСТАВИТЕЛЕЙ УНИВЕРСИТЕТА ПРИНЯЛИ УЧАСТИЕ В МЕЖДУНАРОДНЫХ КОНФЕРЕНЦИЯХ, ЛЕТНИХ И ЗИМНИХ ШКОЛАХ, СЕМИНАРАХ И ДРУГИХ МЕЖДУНАРОДНЫХ МЕРОПРИЯТИЯХ  В СТРАНАХ СНГ</a:t>
            </a:r>
          </a:p>
        </p:txBody>
      </p:sp>
      <p:sp>
        <p:nvSpPr>
          <p:cNvPr id="5122" name="AutoShape 2" descr="blob:https://web.whatsapp.com/57536dc1-e36a-4308-a7aa-92ff092fe6e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pic>
        <p:nvPicPr>
          <p:cNvPr id="5123" name="Picture 3" descr="C:\Users\Alihachev\Downloads\WhatsApp Image 2019-12-05 at 13.14.03.jpeg"/>
          <p:cNvPicPr>
            <a:picLocks noChangeAspect="1" noChangeArrowheads="1"/>
          </p:cNvPicPr>
          <p:nvPr/>
        </p:nvPicPr>
        <p:blipFill>
          <a:blip r:embed="rId4"/>
          <a:srcRect l="11111" t="14815" r="11111" b="7407"/>
          <a:stretch>
            <a:fillRect/>
          </a:stretch>
        </p:blipFill>
        <p:spPr bwMode="auto">
          <a:xfrm>
            <a:off x="251520" y="3579862"/>
            <a:ext cx="2160240" cy="14113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5" name="Picture 5" descr="https://www.timacad.ru/uploads/media/cache/full_image/uploads/images/20191126/1574768194_%D0%B7%D0%B0%D0%B3%D0%BB%D0%B0%D0%B2%D0%BD%D0%B0%D1%8F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27784" y="2067694"/>
            <a:ext cx="2189015" cy="14593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7" name="Picture 7" descr="https://www.timacad.ru/uploads/media/cache/full_image/uploads/images/20191108/1573201036_%D0%B7%D0%B0%D0%B3%D0%BB%D0%B0%D0%B2%D0%BD%D0%B0%D1%8F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04048" y="2067694"/>
            <a:ext cx="2160240" cy="14401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9" name="Picture 9" descr="http://s15.stc.all.kpcdn.net/share/i/12/10520026/big.jpg"/>
          <p:cNvPicPr>
            <a:picLocks noChangeAspect="1" noChangeArrowheads="1"/>
          </p:cNvPicPr>
          <p:nvPr/>
        </p:nvPicPr>
        <p:blipFill>
          <a:blip r:embed="rId7"/>
          <a:srcRect l="29400"/>
          <a:stretch>
            <a:fillRect/>
          </a:stretch>
        </p:blipFill>
        <p:spPr bwMode="auto">
          <a:xfrm>
            <a:off x="7380312" y="2063682"/>
            <a:ext cx="1512168" cy="14279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7010400" y="4674171"/>
            <a:ext cx="2133600" cy="273844"/>
          </a:xfrm>
        </p:spPr>
        <p:txBody>
          <a:bodyPr/>
          <a:lstStyle/>
          <a:p>
            <a:fld id="{CB1FACFB-EF68-4E08-ABB0-12C72BE9F472}" type="slidenum">
              <a:rPr lang="ru-RU" smtClean="0">
                <a:solidFill>
                  <a:schemeClr val="tx1">
                    <a:lumMod val="50000"/>
                    <a:lumOff val="50000"/>
                  </a:schemeClr>
                </a:solidFill>
              </a:rPr>
            </a:fld>
            <a:endParaRPr lang="ru-RU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10400" y="4659982"/>
            <a:ext cx="2133600" cy="273844"/>
          </a:xfrm>
        </p:spPr>
        <p:txBody>
          <a:bodyPr/>
          <a:lstStyle/>
          <a:p>
            <a:fld id="{CB1FACFB-EF68-4E08-ABB0-12C72BE9F472}" type="slidenum">
              <a:rPr lang="ru-RU" smtClean="0"/>
            </a:fld>
            <a:endParaRPr lang="ru-RU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251520" y="627534"/>
            <a:ext cx="7200800" cy="0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1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b="6341"/>
          <a:stretch>
            <a:fillRect/>
          </a:stretch>
        </p:blipFill>
        <p:spPr bwMode="auto">
          <a:xfrm>
            <a:off x="7452320" y="203202"/>
            <a:ext cx="1470296" cy="42433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7454794" y="555526"/>
            <a:ext cx="1453053" cy="276886"/>
          </a:xfrm>
          <a:prstGeom prst="rect">
            <a:avLst/>
          </a:prstGeom>
        </p:spPr>
        <p:txBody>
          <a:bodyPr wrap="none" lIns="58306" tIns="29154" rIns="58306" bIns="29154">
            <a:spAutoFit/>
          </a:bodyPr>
          <a:lstStyle/>
          <a:p>
            <a:pPr algn="ctr">
              <a:lnSpc>
                <a:spcPts val="1660"/>
              </a:lnSpc>
              <a:defRPr/>
            </a:pPr>
            <a:r>
              <a:rPr lang="ru-RU" sz="700" dirty="0" smtClean="0">
                <a:solidFill>
                  <a:schemeClr val="accent5">
                    <a:lumMod val="75000"/>
                  </a:schemeClr>
                </a:solidFill>
                <a:latin typeface="Franklin Gothic Demi Cond" pitchFamily="34" charset="0"/>
                <a:cs typeface="Arial" panose="02080604020202020204" charset="0"/>
              </a:rPr>
              <a:t>РГАУ-МСХА ИМЕНИ К.А.ТИМИРЯЗЕВА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H="1">
            <a:off x="0" y="5002020"/>
            <a:ext cx="8841046" cy="0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285720" y="404286"/>
            <a:ext cx="8208912" cy="251238"/>
          </a:xfrm>
          <a:prstGeom prst="rect">
            <a:avLst/>
          </a:prstGeom>
        </p:spPr>
        <p:txBody>
          <a:bodyPr wrap="square" lIns="58306" tIns="29154" rIns="58306" bIns="29154">
            <a:spAutoFit/>
          </a:bodyPr>
          <a:lstStyle/>
          <a:p>
            <a:pPr>
              <a:lnSpc>
                <a:spcPts val="1530"/>
              </a:lnSpc>
              <a:spcBef>
                <a:spcPts val="385"/>
              </a:spcBef>
              <a:defRPr/>
            </a:pP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  <a:latin typeface="Arial" panose="02080604020202020204" charset="0"/>
                <a:cs typeface="Arial" panose="02080604020202020204" charset="0"/>
              </a:rPr>
              <a:t>ОРГАНИЗАЦИЯ ВСТРЕЧ АССОЦИАЦИИ ВЫПУСКНИКОВ</a:t>
            </a:r>
          </a:p>
        </p:txBody>
      </p:sp>
      <p:pic>
        <p:nvPicPr>
          <p:cNvPr id="2050" name="Picture 2" descr="C:\Users\sakchurin\Downloads\IMG-20191210-WA00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7544" y="843558"/>
            <a:ext cx="7776864" cy="37829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4211960" y="4083918"/>
            <a:ext cx="4536504" cy="3385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b="1" i="1" dirty="0" smtClean="0">
                <a:solidFill>
                  <a:schemeClr val="accent5">
                    <a:lumMod val="50000"/>
                  </a:schemeClr>
                </a:solidFill>
                <a:latin typeface="Arial" panose="02080604020202020204" charset="0"/>
                <a:cs typeface="Arial" panose="02080604020202020204" charset="0"/>
              </a:rPr>
              <a:t>Кыргызстан, о. Иссык-Куль, 2019 г.</a:t>
            </a:r>
            <a:endParaRPr lang="ru-RU" sz="1600" b="1" i="1" dirty="0">
              <a:solidFill>
                <a:schemeClr val="accent5">
                  <a:lumMod val="50000"/>
                </a:schemeClr>
              </a:solidFill>
              <a:latin typeface="Arial" panose="02080604020202020204" charset="0"/>
              <a:cs typeface="Arial" panose="0208060402020202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76092" y="928676"/>
            <a:ext cx="4824536" cy="3031583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marL="342900" lvl="0" indent="-342900">
              <a:spcBef>
                <a:spcPts val="1200"/>
              </a:spcBef>
              <a:buFont typeface="+mj-lt"/>
              <a:buAutoNum type="arabicPeriod"/>
            </a:pPr>
            <a:r>
              <a:rPr lang="ru-RU" sz="1400" dirty="0" smtClean="0">
                <a:solidFill>
                  <a:schemeClr val="accent5">
                    <a:lumMod val="75000"/>
                  </a:schemeClr>
                </a:solidFill>
                <a:latin typeface="Arial" panose="02080604020202020204" charset="0"/>
                <a:cs typeface="Arial" panose="02080604020202020204" charset="0"/>
              </a:rPr>
              <a:t>РАЗВИТИЕ СЕТЕВЫХ ОБРАЗОВАТЕЛЬНЫХ ПРОГРАММ СОВМЕСТНО С АГРАРНЫМИ ВУЗАМИ СТРАН СНГ.</a:t>
            </a:r>
            <a:endParaRPr lang="ru-RU" sz="1400" dirty="0" smtClean="0">
              <a:solidFill>
                <a:schemeClr val="accent5">
                  <a:lumMod val="75000"/>
                </a:schemeClr>
              </a:solidFill>
              <a:latin typeface="Arial" panose="02080604020202020204" charset="0"/>
              <a:cs typeface="Arial" panose="02080604020202020204" charset="0"/>
            </a:endParaRPr>
          </a:p>
          <a:p>
            <a:pPr marL="342900" lvl="0" indent="-342900">
              <a:spcBef>
                <a:spcPts val="1200"/>
              </a:spcBef>
              <a:buFont typeface="+mj-lt"/>
              <a:buAutoNum type="arabicPeriod"/>
            </a:pPr>
            <a:r>
              <a:rPr lang="ru-RU" sz="1400" smtClean="0">
                <a:solidFill>
                  <a:schemeClr val="accent5">
                    <a:lumMod val="75000"/>
                  </a:schemeClr>
                </a:solidFill>
                <a:latin typeface="Arial" panose="02080604020202020204" charset="0"/>
                <a:cs typeface="Arial" panose="02080604020202020204" charset="0"/>
              </a:rPr>
              <a:t>ПРИВЛЕЧЕНИЕ В УНИВЕРСИТЕТ И </a:t>
            </a:r>
            <a:r>
              <a:rPr lang="ru-RU" sz="1400" dirty="0" smtClean="0">
                <a:solidFill>
                  <a:schemeClr val="accent5">
                    <a:lumMod val="75000"/>
                  </a:schemeClr>
                </a:solidFill>
                <a:latin typeface="Arial" panose="02080604020202020204" charset="0"/>
                <a:cs typeface="Arial" panose="02080604020202020204" charset="0"/>
              </a:rPr>
              <a:t>РАЗВИТИЕ ТАЛАНТЛИВОЙ МОЛОДЕЖИ.</a:t>
            </a:r>
            <a:endParaRPr lang="ru-RU" sz="1400" dirty="0" smtClean="0">
              <a:solidFill>
                <a:schemeClr val="accent5">
                  <a:lumMod val="75000"/>
                </a:schemeClr>
              </a:solidFill>
              <a:latin typeface="Arial" panose="02080604020202020204" charset="0"/>
              <a:cs typeface="Arial" panose="02080604020202020204" charset="0"/>
            </a:endParaRPr>
          </a:p>
          <a:p>
            <a:pPr marL="342900" lvl="0" indent="-342900">
              <a:spcBef>
                <a:spcPts val="1200"/>
              </a:spcBef>
              <a:buFont typeface="+mj-lt"/>
              <a:buAutoNum type="arabicPeriod"/>
            </a:pPr>
            <a:r>
              <a:rPr lang="ru-RU" sz="1400" dirty="0" smtClean="0">
                <a:solidFill>
                  <a:schemeClr val="accent5">
                    <a:lumMod val="75000"/>
                  </a:schemeClr>
                </a:solidFill>
                <a:latin typeface="Arial" panose="02080604020202020204" charset="0"/>
                <a:cs typeface="Arial" panose="02080604020202020204" charset="0"/>
              </a:rPr>
              <a:t>УВЕЛИЧЕНИЕ КОЛИЧЕСТВА ПРОГРАММ ДИСТАНЦИОННОГО ОБУЧЕНИЯ В РАМКАХ ПРОЕКТА «ОБРАЗОВАНИЕ БЕЗ ГРАНИЦ».</a:t>
            </a:r>
            <a:endParaRPr lang="ru-RU" sz="1400" dirty="0" smtClean="0">
              <a:solidFill>
                <a:schemeClr val="accent5">
                  <a:lumMod val="75000"/>
                </a:schemeClr>
              </a:solidFill>
              <a:latin typeface="Arial" panose="02080604020202020204" charset="0"/>
              <a:cs typeface="Arial" panose="02080604020202020204" charset="0"/>
            </a:endParaRPr>
          </a:p>
          <a:p>
            <a:pPr marL="342900" lvl="0" indent="-342900">
              <a:spcBef>
                <a:spcPts val="1200"/>
              </a:spcBef>
              <a:buFont typeface="+mj-lt"/>
              <a:buAutoNum type="arabicPeriod"/>
            </a:pPr>
            <a:r>
              <a:rPr lang="ru-RU" sz="1400" dirty="0" smtClean="0">
                <a:solidFill>
                  <a:schemeClr val="accent5">
                    <a:lumMod val="75000"/>
                  </a:schemeClr>
                </a:solidFill>
                <a:latin typeface="Arial" panose="02080604020202020204" charset="0"/>
                <a:cs typeface="Arial" panose="02080604020202020204" charset="0"/>
              </a:rPr>
              <a:t>РЕАЛИЗАЦИЯ СОВМЕСТНЫХ ПРОЕКТОВ В ОБЛАСТИ НАУЧНЫХ ИССЛЕДОВАНИЙ.</a:t>
            </a:r>
            <a:endParaRPr lang="ru-RU" sz="1400" dirty="0" smtClean="0">
              <a:solidFill>
                <a:schemeClr val="accent5">
                  <a:lumMod val="75000"/>
                </a:schemeClr>
              </a:solidFill>
              <a:latin typeface="Arial" panose="02080604020202020204" charset="0"/>
              <a:cs typeface="Arial" panose="02080604020202020204" charset="0"/>
            </a:endParaRPr>
          </a:p>
          <a:p>
            <a:pPr marL="342900" indent="-342900">
              <a:spcBef>
                <a:spcPts val="1200"/>
              </a:spcBef>
              <a:buFont typeface="+mj-lt"/>
              <a:buAutoNum type="arabicPeriod"/>
            </a:pPr>
            <a:endParaRPr lang="ru-RU" sz="1100" dirty="0" smtClean="0">
              <a:solidFill>
                <a:schemeClr val="accent5">
                  <a:lumMod val="75000"/>
                </a:schemeClr>
              </a:solidFill>
              <a:latin typeface="Arial" panose="02080604020202020204" charset="0"/>
              <a:cs typeface="Arial" panose="02080604020202020204" charset="0"/>
            </a:endParaRPr>
          </a:p>
        </p:txBody>
      </p:sp>
      <p:pic>
        <p:nvPicPr>
          <p:cNvPr id="1032" name="Picture 8" descr="C:\Users\MSpinu\Desktop\Emblem_of_CIS.svg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6804248" y="915566"/>
            <a:ext cx="1439998" cy="1368000"/>
          </a:xfrm>
          <a:prstGeom prst="rect">
            <a:avLst/>
          </a:prstGeom>
          <a:noFill/>
        </p:spPr>
      </p:pic>
      <p:pic>
        <p:nvPicPr>
          <p:cNvPr id="1033" name="Picture 9" descr="C:\Users\MSpinu\Desktop\фото\356534376-Flag_Azerbaydzhan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4299942"/>
            <a:ext cx="1152000" cy="576000"/>
          </a:xfrm>
          <a:prstGeom prst="rect">
            <a:avLst/>
          </a:prstGeom>
          <a:noFill/>
        </p:spPr>
      </p:pic>
      <p:pic>
        <p:nvPicPr>
          <p:cNvPr id="1034" name="Picture 10" descr="C:\Users\MSpinu\Desktop\фото\image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320" y="3579862"/>
            <a:ext cx="1152000" cy="576000"/>
          </a:xfrm>
          <a:prstGeom prst="rect">
            <a:avLst/>
          </a:prstGeom>
          <a:noFill/>
        </p:spPr>
      </p:pic>
      <p:pic>
        <p:nvPicPr>
          <p:cNvPr id="1035" name="Picture 11" descr="C:\Users\MSpinu\Desktop\фото\1200px-Flag_of_Belarus.svg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3363902"/>
            <a:ext cx="1152000" cy="576000"/>
          </a:xfrm>
          <a:prstGeom prst="rect">
            <a:avLst/>
          </a:prstGeom>
          <a:noFill/>
        </p:spPr>
      </p:pic>
      <p:pic>
        <p:nvPicPr>
          <p:cNvPr id="1036" name="Picture 12" descr="C:\Users\MSpinu\Desktop\фото\kz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08232" y="2643758"/>
            <a:ext cx="1152000" cy="576000"/>
          </a:xfrm>
          <a:prstGeom prst="rect">
            <a:avLst/>
          </a:prstGeom>
          <a:noFill/>
        </p:spPr>
      </p:pic>
      <p:pic>
        <p:nvPicPr>
          <p:cNvPr id="1037" name="Picture 13" descr="C:\Users\MSpinu\Desktop\фото\images (1).png"/>
          <p:cNvPicPr>
            <a:picLocks noChangeAspect="1" noChangeArrowheads="1"/>
          </p:cNvPicPr>
          <p:nvPr/>
        </p:nvPicPr>
        <p:blipFill>
          <a:blip r:embed="rId6" cstate="print"/>
          <a:srcRect t="8334" b="8323"/>
          <a:stretch>
            <a:fillRect/>
          </a:stretch>
        </p:blipFill>
        <p:spPr bwMode="auto">
          <a:xfrm>
            <a:off x="4932296" y="1923678"/>
            <a:ext cx="1151872" cy="576000"/>
          </a:xfrm>
          <a:prstGeom prst="rect">
            <a:avLst/>
          </a:prstGeom>
          <a:noFill/>
        </p:spPr>
      </p:pic>
      <p:pic>
        <p:nvPicPr>
          <p:cNvPr id="1038" name="Picture 14" descr="C:\Users\MSpinu\Desktop\фото\5b8644f326a80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148432" y="1131590"/>
            <a:ext cx="1151760" cy="576000"/>
          </a:xfrm>
          <a:prstGeom prst="rect">
            <a:avLst/>
          </a:prstGeom>
          <a:noFill/>
        </p:spPr>
      </p:pic>
      <p:pic>
        <p:nvPicPr>
          <p:cNvPr id="1039" name="Picture 15" descr="C:\Users\MSpinu\Desktop\фото\flag.gif"/>
          <p:cNvPicPr>
            <a:picLocks noChangeAspect="1" noChangeArrowheads="1"/>
          </p:cNvPicPr>
          <p:nvPr/>
        </p:nvPicPr>
        <p:blipFill>
          <a:blip r:embed="rId8" cstate="print"/>
          <a:srcRect l="2087" t="11529" b="11539"/>
          <a:stretch>
            <a:fillRect/>
          </a:stretch>
        </p:blipFill>
        <p:spPr bwMode="auto">
          <a:xfrm>
            <a:off x="7452448" y="4300006"/>
            <a:ext cx="1152000" cy="576000"/>
          </a:xfrm>
          <a:prstGeom prst="rect">
            <a:avLst/>
          </a:prstGeom>
          <a:noFill/>
        </p:spPr>
      </p:pic>
      <p:pic>
        <p:nvPicPr>
          <p:cNvPr id="1041" name="Picture 17" descr="C:\Users\MSpinu\Desktop\фото\uz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596336" y="2571814"/>
            <a:ext cx="1152000" cy="576000"/>
          </a:xfrm>
          <a:prstGeom prst="rect">
            <a:avLst/>
          </a:prstGeom>
          <a:noFill/>
        </p:spPr>
      </p:pic>
      <p:sp>
        <p:nvSpPr>
          <p:cNvPr id="22" name="Номер слайда 21"/>
          <p:cNvSpPr>
            <a:spLocks noGrp="1"/>
          </p:cNvSpPr>
          <p:nvPr>
            <p:ph type="sldNum" sz="quarter" idx="12"/>
          </p:nvPr>
        </p:nvSpPr>
        <p:spPr>
          <a:xfrm>
            <a:off x="7010400" y="4674171"/>
            <a:ext cx="2133600" cy="273844"/>
          </a:xfrm>
        </p:spPr>
        <p:txBody>
          <a:bodyPr/>
          <a:lstStyle/>
          <a:p>
            <a:fld id="{CB1FACFB-EF68-4E08-ABB0-12C72BE9F472}" type="slidenum">
              <a:rPr lang="ru-RU" smtClean="0">
                <a:solidFill>
                  <a:schemeClr val="tx1">
                    <a:lumMod val="50000"/>
                    <a:lumOff val="50000"/>
                  </a:schemeClr>
                </a:solidFill>
              </a:rPr>
            </a:fld>
            <a:endParaRPr lang="ru-RU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24" name="Picture 3" descr="C:\Users\MSpinu\Desktop\12513.600.png"/>
          <p:cNvPicPr>
            <a:picLocks noChangeAspect="1" noChangeArrowheads="1"/>
          </p:cNvPicPr>
          <p:nvPr/>
        </p:nvPicPr>
        <p:blipFill>
          <a:blip r:embed="rId10" cstate="print"/>
          <a:srcRect l="3176" t="18272" r="2474" b="19457"/>
          <a:stretch>
            <a:fillRect/>
          </a:stretch>
        </p:blipFill>
        <p:spPr bwMode="auto">
          <a:xfrm>
            <a:off x="7712100" y="3435846"/>
            <a:ext cx="1054644" cy="576000"/>
          </a:xfrm>
          <a:prstGeom prst="rect">
            <a:avLst/>
          </a:prstGeom>
          <a:noFill/>
          <a:ln w="3175">
            <a:solidFill>
              <a:schemeClr val="tx1">
                <a:lumMod val="50000"/>
                <a:lumOff val="50000"/>
              </a:schemeClr>
            </a:solidFill>
          </a:ln>
        </p:spPr>
      </p:pic>
      <p:cxnSp>
        <p:nvCxnSpPr>
          <p:cNvPr id="25" name="Прямая соединительная линия 24"/>
          <p:cNvCxnSpPr/>
          <p:nvPr/>
        </p:nvCxnSpPr>
        <p:spPr>
          <a:xfrm>
            <a:off x="251520" y="627534"/>
            <a:ext cx="7200800" cy="0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11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b="6341"/>
          <a:stretch>
            <a:fillRect/>
          </a:stretch>
        </p:blipFill>
        <p:spPr bwMode="auto">
          <a:xfrm>
            <a:off x="7452320" y="203203"/>
            <a:ext cx="1470296" cy="424333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Прямоугольник 26"/>
          <p:cNvSpPr/>
          <p:nvPr/>
        </p:nvSpPr>
        <p:spPr>
          <a:xfrm>
            <a:off x="7454796" y="555526"/>
            <a:ext cx="1453053" cy="276886"/>
          </a:xfrm>
          <a:prstGeom prst="rect">
            <a:avLst/>
          </a:prstGeom>
        </p:spPr>
        <p:txBody>
          <a:bodyPr wrap="none" lIns="58306" tIns="29154" rIns="58306" bIns="29154">
            <a:spAutoFit/>
          </a:bodyPr>
          <a:lstStyle/>
          <a:p>
            <a:pPr algn="ctr">
              <a:lnSpc>
                <a:spcPts val="1660"/>
              </a:lnSpc>
              <a:defRPr/>
            </a:pPr>
            <a:r>
              <a:rPr lang="ru-RU" sz="700" dirty="0" smtClean="0">
                <a:solidFill>
                  <a:schemeClr val="accent5">
                    <a:lumMod val="75000"/>
                  </a:schemeClr>
                </a:solidFill>
                <a:latin typeface="Franklin Gothic Demi Cond" pitchFamily="34" charset="0"/>
                <a:cs typeface="Arial" panose="02080604020202020204" charset="0"/>
              </a:rPr>
              <a:t>РГАУ-МСХА ИМЕНИ К.А.ТИМИРЯЗЕВА</a:t>
            </a:r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 flipH="1">
            <a:off x="0" y="5002020"/>
            <a:ext cx="8841046" cy="0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251520" y="348660"/>
            <a:ext cx="7128792" cy="494894"/>
          </a:xfrm>
          <a:prstGeom prst="rect">
            <a:avLst/>
          </a:prstGeom>
        </p:spPr>
        <p:txBody>
          <a:bodyPr wrap="square" lIns="58306" tIns="29154" rIns="58306" bIns="29154">
            <a:spAutoFit/>
          </a:bodyPr>
          <a:lstStyle/>
          <a:p>
            <a:pPr>
              <a:lnSpc>
                <a:spcPts val="1530"/>
              </a:lnSpc>
              <a:spcBef>
                <a:spcPts val="385"/>
              </a:spcBef>
              <a:defRPr/>
            </a:pPr>
            <a:r>
              <a:rPr lang="ru-RU" sz="1400" b="1" dirty="0" smtClean="0">
                <a:solidFill>
                  <a:schemeClr val="accent5">
                    <a:lumMod val="75000"/>
                  </a:schemeClr>
                </a:solidFill>
                <a:latin typeface="Arial" panose="02080604020202020204" charset="0"/>
                <a:cs typeface="Arial" panose="02080604020202020204" charset="0"/>
              </a:rPr>
              <a:t>ПРИОРИТЕТНЫЕ НАПРАВЛЕНИЯ СОТРУДНИЧЕСТВА</a:t>
            </a:r>
            <a:endParaRPr lang="ru-RU" sz="1400" dirty="0" smtClean="0">
              <a:solidFill>
                <a:schemeClr val="accent5">
                  <a:lumMod val="75000"/>
                </a:schemeClr>
              </a:solidFill>
              <a:latin typeface="Arial" panose="02080604020202020204" charset="0"/>
              <a:cs typeface="Arial" panose="02080604020202020204" charset="0"/>
            </a:endParaRPr>
          </a:p>
          <a:p>
            <a:pPr>
              <a:lnSpc>
                <a:spcPts val="1530"/>
              </a:lnSpc>
              <a:spcBef>
                <a:spcPts val="385"/>
              </a:spcBef>
              <a:defRPr/>
            </a:pPr>
            <a:endParaRPr lang="ru-RU" sz="1400" b="1" dirty="0" smtClean="0">
              <a:solidFill>
                <a:schemeClr val="accent5">
                  <a:lumMod val="75000"/>
                </a:schemeClr>
              </a:solidFill>
              <a:latin typeface="Arial" panose="02080604020202020204" charset="0"/>
              <a:cs typeface="Arial" panose="0208060402020202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Прямая соединительная линия 11"/>
          <p:cNvCxnSpPr/>
          <p:nvPr/>
        </p:nvCxnSpPr>
        <p:spPr>
          <a:xfrm flipV="1">
            <a:off x="0" y="843558"/>
            <a:ext cx="9144000" cy="14196"/>
          </a:xfrm>
          <a:prstGeom prst="line">
            <a:avLst/>
          </a:prstGeom>
          <a:ln w="38100">
            <a:solidFill>
              <a:srgbClr val="1B6F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Равнобедренный треугольник 7"/>
          <p:cNvSpPr/>
          <p:nvPr/>
        </p:nvSpPr>
        <p:spPr>
          <a:xfrm rot="10800000">
            <a:off x="3306785" y="2139703"/>
            <a:ext cx="2726017" cy="964393"/>
          </a:xfrm>
          <a:prstGeom prst="triangle">
            <a:avLst>
              <a:gd name="adj" fmla="val 5051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311" tIns="29156" rIns="58311" bIns="29156" rtlCol="0" anchor="ctr"/>
          <a:lstStyle/>
          <a:p>
            <a:pPr algn="ctr"/>
            <a:endParaRPr lang="ru-RU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1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b="6341"/>
          <a:stretch>
            <a:fillRect/>
          </a:stretch>
        </p:blipFill>
        <p:spPr bwMode="auto">
          <a:xfrm>
            <a:off x="3347864" y="123478"/>
            <a:ext cx="2448272" cy="70658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Прямоугольник 12"/>
          <p:cNvSpPr/>
          <p:nvPr/>
        </p:nvSpPr>
        <p:spPr>
          <a:xfrm>
            <a:off x="3419872" y="987574"/>
            <a:ext cx="2206474" cy="276890"/>
          </a:xfrm>
          <a:prstGeom prst="rect">
            <a:avLst/>
          </a:prstGeom>
        </p:spPr>
        <p:txBody>
          <a:bodyPr wrap="none" lIns="58311" tIns="29156" rIns="58311" bIns="29156">
            <a:spAutoFit/>
          </a:bodyPr>
          <a:lstStyle/>
          <a:p>
            <a:pPr algn="ctr">
              <a:lnSpc>
                <a:spcPts val="1660"/>
              </a:lnSpc>
              <a:defRPr/>
            </a:pPr>
            <a:r>
              <a:rPr lang="ru-RU" sz="1100" dirty="0" smtClean="0">
                <a:solidFill>
                  <a:schemeClr val="accent5">
                    <a:lumMod val="75000"/>
                  </a:schemeClr>
                </a:solidFill>
                <a:latin typeface="Franklin Gothic Demi Cond" pitchFamily="34" charset="0"/>
                <a:cs typeface="Arial" panose="02080604020202020204" charset="0"/>
              </a:rPr>
              <a:t>РГАУ-МСХА ИМЕНИ К.А.ТИМИРЯЗЕВА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23528" y="3939903"/>
            <a:ext cx="8640960" cy="584759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Владимир Иванович </a:t>
            </a:r>
            <a:r>
              <a:rPr lang="ru-RU" sz="2000" b="1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Трухачев</a:t>
            </a:r>
            <a:endParaRPr lang="ru-RU" sz="2000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Врио</a:t>
            </a:r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ректора</a:t>
            </a:r>
            <a:r>
              <a:rPr lang="en-US" sz="12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РГАУ-МСХА имени К.А. Тимирязева, Академик РАН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3851920" y="4659983"/>
            <a:ext cx="1440160" cy="369316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algn="ctr"/>
            <a:r>
              <a:rPr lang="ru-RU" sz="9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Москва</a:t>
            </a:r>
            <a:endParaRPr lang="ru-RU" sz="900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9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12 декабря 2019 года</a:t>
            </a:r>
            <a:endParaRPr lang="en-GB" sz="9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Picture 2" descr="C:\Users\MSpinu\Desktop\фото\Emblem_of_CIS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944" y="1275606"/>
            <a:ext cx="864096" cy="820896"/>
          </a:xfrm>
          <a:prstGeom prst="rect">
            <a:avLst/>
          </a:prstGeom>
          <a:noFill/>
        </p:spPr>
      </p:pic>
      <p:sp>
        <p:nvSpPr>
          <p:cNvPr id="22" name="Прямоугольник 21"/>
          <p:cNvSpPr/>
          <p:nvPr/>
        </p:nvSpPr>
        <p:spPr>
          <a:xfrm>
            <a:off x="0" y="2067695"/>
            <a:ext cx="9144000" cy="1631200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algn="ctr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Межправительственный совет по вопросам агропромышленного комплекса </a:t>
            </a:r>
            <a:endParaRPr lang="ru-RU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Содружества Независимых Государств СНГ</a:t>
            </a:r>
            <a:endParaRPr lang="ru-RU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Отчет о деятельности базовой организации государств – участников СНГ по подготовке, повышению квалификации и переподготовке кадров в области аграрного образования</a:t>
            </a:r>
            <a:endParaRPr lang="ru-RU" sz="16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Номер слайда 12"/>
          <p:cNvSpPr>
            <a:spLocks noGrp="1"/>
          </p:cNvSpPr>
          <p:nvPr>
            <p:ph type="sldNum" sz="quarter" idx="12"/>
          </p:nvPr>
        </p:nvSpPr>
        <p:spPr>
          <a:xfrm>
            <a:off x="7010400" y="4602162"/>
            <a:ext cx="2133600" cy="273844"/>
          </a:xfrm>
        </p:spPr>
        <p:txBody>
          <a:bodyPr/>
          <a:lstStyle/>
          <a:p>
            <a:endParaRPr lang="ru-RU" dirty="0" smtClean="0">
              <a:solidFill>
                <a:schemeClr val="tx1"/>
              </a:solidFill>
            </a:endParaRPr>
          </a:p>
          <a:p>
            <a:fld id="{CB1FACFB-EF68-4E08-ABB0-12C72BE9F472}" type="slidenum">
              <a:rPr lang="ru-RU" smtClean="0">
                <a:solidFill>
                  <a:schemeClr val="tx1">
                    <a:lumMod val="50000"/>
                    <a:lumOff val="50000"/>
                  </a:schemeClr>
                </a:solidFill>
              </a:rPr>
            </a:fld>
            <a:endParaRPr lang="ru-RU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5110</Words>
  <Application>Kingsoft Office WPP</Application>
  <PresentationFormat>Экран (16:9)</PresentationFormat>
  <Paragraphs>303</Paragraphs>
  <Slides>15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16" baseType="lpstr">
      <vt:lpstr>Тема Office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svetlana</cp:lastModifiedBy>
  <cp:revision>285</cp:revision>
  <dcterms:created xsi:type="dcterms:W3CDTF">2019-12-13T19:28:00Z</dcterms:created>
  <dcterms:modified xsi:type="dcterms:W3CDTF">2019-12-13T19:28:00Z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  25-10.1.0.5672</vt:lpwstr>
  </property>
</Properties>
</file>