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drawings/drawing1.xml" ContentType="application/vnd.openxmlformats-officedocument.drawingml.chartshapes+xml"/>
  <Override PartName="/ppt/charts/chart13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5.xml" ContentType="application/vnd.openxmlformats-officedocument.drawingml.chart+xml"/>
  <Override PartName="/ppt/theme/themeOverride1.xml" ContentType="application/vnd.openxmlformats-officedocument.themeOverride+xml"/>
  <Override PartName="/ppt/drawings/drawing4.xml" ContentType="application/vnd.openxmlformats-officedocument.drawingml.chartshapes+xml"/>
  <Override PartName="/ppt/charts/chart16.xml" ContentType="application/vnd.openxmlformats-officedocument.drawingml.chart+xml"/>
  <Override PartName="/ppt/notesSlides/notesSlide7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5.xml" ContentType="application/vnd.openxmlformats-officedocument.drawingml.chartshapes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60" r:id="rId4"/>
    <p:sldId id="294" r:id="rId5"/>
    <p:sldId id="295" r:id="rId6"/>
    <p:sldId id="270" r:id="rId7"/>
    <p:sldId id="289" r:id="rId8"/>
    <p:sldId id="291" r:id="rId9"/>
    <p:sldId id="292" r:id="rId10"/>
    <p:sldId id="262" r:id="rId11"/>
    <p:sldId id="273" r:id="rId12"/>
    <p:sldId id="286" r:id="rId13"/>
  </p:sldIdLst>
  <p:sldSz cx="9144000" cy="6858000" type="screen4x3"/>
  <p:notesSz cx="6805613" cy="9944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-96" y="-9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8129947617477"/>
          <c:y val="4.6162092876590281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27.09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accent3">
                  <a:lumMod val="60000"/>
                  <a:lumOff val="40000"/>
                </a:schemeClr>
              </a:bgClr>
            </a:patt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138.19999999999999</c:v>
                </c:pt>
                <c:pt idx="1">
                  <c:v>116.056</c:v>
                </c:pt>
                <c:pt idx="2">
                  <c:v>121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Прогноз валового сбора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-2.6999999999999886</c:v>
                </c:pt>
                <c:pt idx="1">
                  <c:v>-2.7560000000000002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100793856"/>
        <c:axId val="101161728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02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0.0</c:formatCode>
                <c:ptCount val="3"/>
                <c:pt idx="0">
                  <c:v>135.5</c:v>
                </c:pt>
                <c:pt idx="1">
                  <c:v>113.3</c:v>
                </c:pt>
                <c:pt idx="2">
                  <c:v>121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793856"/>
        <c:axId val="101161728"/>
      </c:lineChart>
      <c:catAx>
        <c:axId val="100793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10116172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01161728"/>
        <c:scaling>
          <c:orientation val="minMax"/>
          <c:max val="150"/>
          <c:min val="0"/>
        </c:scaling>
        <c:delete val="0"/>
        <c:axPos val="l"/>
        <c:majorGridlines>
          <c:spPr>
            <a:ln w="2790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100793856"/>
        <c:crosses val="autoZero"/>
        <c:crossBetween val="between"/>
        <c:majorUnit val="20"/>
        <c:minorUnit val="5"/>
      </c:valAx>
      <c:spPr>
        <a:noFill/>
        <a:ln w="23346">
          <a:noFill/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34333333333333332"/>
          <c:y val="0.9017857142857143"/>
          <c:w val="0.34333333333333332"/>
          <c:h val="9.375E-2"/>
        </c:manualLayout>
      </c:layout>
      <c:overlay val="0"/>
      <c:txPr>
        <a:bodyPr/>
        <a:lstStyle/>
        <a:p>
          <a:pPr algn="ctr">
            <a:defRPr lang="ru-RU" sz="1099" b="1" i="0" u="none" strike="noStrike" kern="1200" baseline="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outerShdw blurRad="50800" dist="50800" sx="1000" sy="1000" algn="ctr" rotWithShape="0">
        <a:srgbClr val="000000"/>
      </a:outerShdw>
    </a:effectLst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8129947617477"/>
          <c:y val="4.6162092876590281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27.09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accent3">
                  <a:lumMod val="60000"/>
                  <a:lumOff val="40000"/>
                </a:schemeClr>
              </a:bgClr>
            </a:patt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13.2</c:v>
                </c:pt>
                <c:pt idx="1">
                  <c:v>11.4</c:v>
                </c:pt>
                <c:pt idx="2">
                  <c:v>13.8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Прогноз валового сбора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60187136"/>
        <c:axId val="5838553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02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0.0</c:formatCode>
                <c:ptCount val="3"/>
                <c:pt idx="0">
                  <c:v>135.5</c:v>
                </c:pt>
                <c:pt idx="1">
                  <c:v>113.3</c:v>
                </c:pt>
                <c:pt idx="2">
                  <c:v>14.5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87136"/>
        <c:axId val="58385536"/>
      </c:lineChart>
      <c:catAx>
        <c:axId val="60187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5838553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8385536"/>
        <c:scaling>
          <c:orientation val="minMax"/>
          <c:max val="15"/>
          <c:min val="0"/>
        </c:scaling>
        <c:delete val="0"/>
        <c:axPos val="l"/>
        <c:majorGridlines>
          <c:spPr>
            <a:ln w="2790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60187136"/>
        <c:crosses val="autoZero"/>
        <c:crossBetween val="between"/>
        <c:majorUnit val="5"/>
        <c:minorUnit val="5"/>
      </c:valAx>
      <c:spPr>
        <a:noFill/>
        <a:ln w="23346">
          <a:noFill/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34333333333333332"/>
          <c:y val="0.9017857142857143"/>
          <c:w val="0.34333333333333332"/>
          <c:h val="9.375E-2"/>
        </c:manualLayout>
      </c:layout>
      <c:overlay val="0"/>
      <c:txPr>
        <a:bodyPr/>
        <a:lstStyle/>
        <a:p>
          <a:pPr algn="ctr">
            <a:defRPr lang="ru-RU" sz="1099" b="1" i="0" u="none" strike="noStrike" kern="1200" baseline="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outerShdw blurRad="50800" dist="50800" sx="1000" sy="1000" algn="ctr" rotWithShape="0">
        <a:srgbClr val="000000"/>
      </a:outerShdw>
    </a:effectLst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8129947617477"/>
          <c:y val="4.6162092876590281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27.09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accent3">
                  <a:lumMod val="60000"/>
                  <a:lumOff val="40000"/>
                </a:schemeClr>
              </a:bgClr>
            </a:patt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88</c:v>
                </c:pt>
                <c:pt idx="1">
                  <c:v>73.432400000000001</c:v>
                </c:pt>
                <c:pt idx="2">
                  <c:v>77.898700000000005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Прогноз валового сбора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-2</c:v>
                </c:pt>
                <c:pt idx="1">
                  <c:v>-1.3324000000000069</c:v>
                </c:pt>
                <c:pt idx="2">
                  <c:v>-2.8987000000000052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56913408"/>
        <c:axId val="58387840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02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0.0</c:formatCode>
                <c:ptCount val="3"/>
                <c:pt idx="0">
                  <c:v>86</c:v>
                </c:pt>
                <c:pt idx="1">
                  <c:v>113.3</c:v>
                </c:pt>
                <c:pt idx="2">
                  <c:v>118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6913408"/>
        <c:axId val="58387840"/>
      </c:lineChart>
      <c:catAx>
        <c:axId val="5691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58387840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8387840"/>
        <c:scaling>
          <c:orientation val="minMax"/>
          <c:max val="150"/>
          <c:min val="0"/>
        </c:scaling>
        <c:delete val="0"/>
        <c:axPos val="l"/>
        <c:majorGridlines>
          <c:spPr>
            <a:ln w="2790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56913408"/>
        <c:crosses val="autoZero"/>
        <c:crossBetween val="between"/>
        <c:majorUnit val="20"/>
        <c:minorUnit val="5"/>
      </c:valAx>
      <c:spPr>
        <a:noFill/>
        <a:ln w="23346">
          <a:noFill/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34333333333333332"/>
          <c:y val="0.9017857142857143"/>
          <c:w val="0.34333333333333332"/>
          <c:h val="9.375E-2"/>
        </c:manualLayout>
      </c:layout>
      <c:overlay val="0"/>
      <c:txPr>
        <a:bodyPr/>
        <a:lstStyle/>
        <a:p>
          <a:pPr algn="ctr">
            <a:defRPr lang="ru-RU" sz="1099" b="1" i="0" u="none" strike="noStrike" kern="1200" baseline="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outerShdw blurRad="50800" dist="50800" sx="1000" sy="1000" algn="ctr" rotWithShape="0">
        <a:srgbClr val="000000"/>
      </a:outerShdw>
    </a:effectLst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8129947617477"/>
          <c:y val="4.6162092876590281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27.09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accent3">
                  <a:lumMod val="60000"/>
                  <a:lumOff val="40000"/>
                </a:schemeClr>
              </a:bgClr>
            </a:patt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156">
                <a:solidFill>
                  <a:srgbClr val="809D43"/>
                </a:solidFill>
                <a:prstDash val="solid"/>
              </a:ln>
            </c:spPr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21.7</c:v>
                </c:pt>
                <c:pt idx="1">
                  <c:v>17.7</c:v>
                </c:pt>
                <c:pt idx="2">
                  <c:v>21.6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Прогноз валового сбора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56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-1.0999999999999979</c:v>
                </c:pt>
                <c:pt idx="1">
                  <c:v>-0.69999999999999929</c:v>
                </c:pt>
                <c:pt idx="2">
                  <c:v>-1.3000000000000007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8"/>
        <c:overlap val="100"/>
        <c:axId val="60189696"/>
        <c:axId val="58390144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02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0.0</c:formatCode>
                <c:ptCount val="3"/>
                <c:pt idx="0">
                  <c:v>135.5</c:v>
                </c:pt>
                <c:pt idx="1">
                  <c:v>113.3</c:v>
                </c:pt>
                <c:pt idx="2">
                  <c:v>21.8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89696"/>
        <c:axId val="58390144"/>
      </c:lineChart>
      <c:catAx>
        <c:axId val="6018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58390144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58390144"/>
        <c:scaling>
          <c:orientation val="minMax"/>
          <c:max val="25"/>
          <c:min val="0"/>
        </c:scaling>
        <c:delete val="0"/>
        <c:axPos val="l"/>
        <c:majorGridlines>
          <c:spPr>
            <a:ln w="2790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9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60189696"/>
        <c:crosses val="autoZero"/>
        <c:crossBetween val="between"/>
        <c:majorUnit val="5"/>
        <c:minorUnit val="1"/>
      </c:valAx>
      <c:spPr>
        <a:noFill/>
        <a:ln w="23346">
          <a:noFill/>
        </a:ln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34333333333333332"/>
          <c:y val="0.9017857142857143"/>
          <c:w val="0.34333333333333332"/>
          <c:h val="9.375E-2"/>
        </c:manualLayout>
      </c:layout>
      <c:overlay val="0"/>
      <c:txPr>
        <a:bodyPr/>
        <a:lstStyle/>
        <a:p>
          <a:pPr algn="ctr">
            <a:defRPr lang="ru-RU" sz="1099" b="1" i="0" u="none" strike="noStrike" kern="1200" baseline="0">
              <a:solidFill>
                <a:schemeClr val="accent2">
                  <a:lumMod val="50000"/>
                </a:schemeClr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outerShdw blurRad="50800" dist="50800" sx="1000" sy="1000" algn="ctr" rotWithShape="0">
        <a:srgbClr val="000000"/>
      </a:outerShdw>
    </a:effectLst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8224434595"/>
          <c:y val="4.6162273194111612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03,09,2019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10.5</c:v>
                </c:pt>
                <c:pt idx="1">
                  <c:v>12.8</c:v>
                </c:pt>
                <c:pt idx="2">
                  <c:v>15.3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убирать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74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102970880"/>
        <c:axId val="101368960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43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_-* #\ ##0_р_._-;\-* #\ ##0_р_._-;_-* "-"??_р_._-;_-@_-</c:formatCode>
                <c:ptCount val="3"/>
                <c:pt idx="0" formatCode="0.0">
                  <c:v>10.5</c:v>
                </c:pt>
                <c:pt idx="1">
                  <c:v>12.8</c:v>
                </c:pt>
                <c:pt idx="2">
                  <c:v>15.3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2970880"/>
        <c:axId val="101368960"/>
      </c:lineChart>
      <c:catAx>
        <c:axId val="102970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b="0"/>
            </a:pPr>
            <a:endParaRPr lang="ru-RU"/>
          </a:p>
        </c:txPr>
        <c:crossAx val="1013689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368960"/>
        <c:scaling>
          <c:orientation val="minMax"/>
        </c:scaling>
        <c:delete val="0"/>
        <c:axPos val="l"/>
        <c:majorGridlines>
          <c:spPr>
            <a:ln w="2794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102970880"/>
        <c:crosses val="autoZero"/>
        <c:crossBetween val="between"/>
        <c:majorUnit val="5"/>
      </c:valAx>
      <c:spPr>
        <a:noFill/>
        <a:ln w="23383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8224434595"/>
          <c:y val="4.6162273194111612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03,09,2019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3.6</c:v>
                </c:pt>
                <c:pt idx="1">
                  <c:v>4</c:v>
                </c:pt>
                <c:pt idx="2">
                  <c:v>4.5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убирать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74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49656832"/>
        <c:axId val="101371264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43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_-* #\ ##0_р_._-;\-* #\ ##0_р_._-;_-* "-"??_р_._-;_-@_-</c:formatCode>
                <c:ptCount val="3"/>
                <c:pt idx="0" formatCode="0.0">
                  <c:v>3.6</c:v>
                </c:pt>
                <c:pt idx="1">
                  <c:v>4</c:v>
                </c:pt>
                <c:pt idx="2">
                  <c:v>4.5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656832"/>
        <c:axId val="101371264"/>
      </c:lineChart>
      <c:catAx>
        <c:axId val="49656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b="0"/>
            </a:pPr>
            <a:endParaRPr lang="ru-RU"/>
          </a:p>
        </c:txPr>
        <c:crossAx val="1013712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371264"/>
        <c:scaling>
          <c:orientation val="minMax"/>
        </c:scaling>
        <c:delete val="0"/>
        <c:axPos val="l"/>
        <c:majorGridlines>
          <c:spPr>
            <a:ln w="2794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49656832"/>
        <c:crosses val="autoZero"/>
        <c:crossBetween val="between"/>
        <c:majorUnit val="1"/>
      </c:valAx>
      <c:spPr>
        <a:noFill/>
        <a:ln w="23383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8224434595"/>
          <c:y val="4.6162273194111612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03,09,2019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1.6</c:v>
                </c:pt>
                <c:pt idx="1">
                  <c:v>2.1</c:v>
                </c:pt>
                <c:pt idx="2">
                  <c:v>2.2999999999999998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убирать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74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-0.10000000000000009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49657856"/>
        <c:axId val="101373568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43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_-* #\ ##0_р_._-;\-* #\ ##0_р_._-;_-* "-"??_р_._-;_-@_-</c:formatCode>
                <c:ptCount val="3"/>
                <c:pt idx="0" formatCode="0.0">
                  <c:v>1.6</c:v>
                </c:pt>
                <c:pt idx="1">
                  <c:v>2</c:v>
                </c:pt>
                <c:pt idx="2">
                  <c:v>2.2999999999999998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657856"/>
        <c:axId val="101373568"/>
      </c:lineChart>
      <c:catAx>
        <c:axId val="49657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b="0"/>
            </a:pPr>
            <a:endParaRPr lang="ru-RU"/>
          </a:p>
        </c:txPr>
        <c:crossAx val="1013735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373568"/>
        <c:scaling>
          <c:orientation val="minMax"/>
          <c:min val="0"/>
        </c:scaling>
        <c:delete val="0"/>
        <c:axPos val="l"/>
        <c:majorGridlines>
          <c:spPr>
            <a:ln w="2794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49657856"/>
        <c:crosses val="autoZero"/>
        <c:crossBetween val="between"/>
        <c:majorUnit val="1"/>
      </c:valAx>
      <c:spPr>
        <a:noFill/>
        <a:ln w="23383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8224434595"/>
          <c:y val="4.6162273194111612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Намолочено на 03,09,2019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0.6</c:v>
                </c:pt>
                <c:pt idx="1">
                  <c:v>0.55000000000000004</c:v>
                </c:pt>
                <c:pt idx="2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убирать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74">
              <a:solidFill>
                <a:srgbClr val="809D43"/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53765120"/>
        <c:axId val="101374144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43">
              <a:noFill/>
            </a:ln>
          </c:spPr>
          <c:marker>
            <c:symbol val="none"/>
          </c:marker>
          <c:cat>
            <c:strRef>
              <c:f>Лист1!$B$1:$D$1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</c:strCache>
            </c:strRef>
          </c:cat>
          <c:val>
            <c:numRef>
              <c:f>Лист1!$B$4:$D$4</c:f>
              <c:numCache>
                <c:formatCode>_-* #\ ##0_р_._-;\-* #\ ##0_р_._-;_-* "-"??_р_._-;_-@_-</c:formatCode>
                <c:ptCount val="3"/>
                <c:pt idx="0" formatCode="0.0">
                  <c:v>0.6</c:v>
                </c:pt>
                <c:pt idx="1">
                  <c:v>0.55000000000000004</c:v>
                </c:pt>
                <c:pt idx="2">
                  <c:v>0.7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765120"/>
        <c:axId val="101374144"/>
      </c:lineChart>
      <c:catAx>
        <c:axId val="53765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b="0"/>
            </a:pPr>
            <a:endParaRPr lang="ru-RU"/>
          </a:p>
        </c:txPr>
        <c:crossAx val="1013741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374144"/>
        <c:scaling>
          <c:orientation val="minMax"/>
        </c:scaling>
        <c:delete val="0"/>
        <c:axPos val="l"/>
        <c:majorGridlines>
          <c:spPr>
            <a:ln w="2794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3765120"/>
        <c:crosses val="autoZero"/>
        <c:crossBetween val="between"/>
        <c:majorUnit val="1"/>
      </c:valAx>
      <c:spPr>
        <a:noFill/>
        <a:ln w="23383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8129947617477"/>
          <c:y val="4.6162092876590281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Накопано на 27.09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85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 formatCode="0.0">
                  <c:v>51.9</c:v>
                </c:pt>
                <c:pt idx="1">
                  <c:v>42.1</c:v>
                </c:pt>
                <c:pt idx="2">
                  <c:v>53.5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копать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85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-0.20000000000000284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100"/>
        <c:axId val="57896448"/>
        <c:axId val="5380793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67">
              <a:noFill/>
            </a:ln>
          </c:spPr>
          <c:marker>
            <c:symbol val="none"/>
          </c:marker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Лист1!$B$4:$D$4</c:f>
              <c:numCache>
                <c:formatCode>_-* #\ ##0_р_._-;\-* #\ ##0_р_._-;_-* "-"??_р_._-;_-@_-</c:formatCode>
                <c:ptCount val="3"/>
                <c:pt idx="0" formatCode="0.0">
                  <c:v>51.9</c:v>
                </c:pt>
                <c:pt idx="1">
                  <c:v>42.1</c:v>
                </c:pt>
                <c:pt idx="2">
                  <c:v>53.3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96448"/>
        <c:axId val="53807936"/>
      </c:lineChart>
      <c:catAx>
        <c:axId val="5789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38079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3807936"/>
        <c:scaling>
          <c:orientation val="minMax"/>
        </c:scaling>
        <c:delete val="0"/>
        <c:axPos val="l"/>
        <c:majorGridlines>
          <c:spPr>
            <a:ln w="2797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7896448"/>
        <c:crosses val="autoZero"/>
        <c:crossBetween val="between"/>
        <c:majorUnit val="10"/>
      </c:valAx>
      <c:spPr>
        <a:noFill/>
        <a:ln w="23383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528188167663795E-2"/>
          <c:y val="4.6162170609838994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Убрано на 03.03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52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Lbls>
            <c:dLbl>
              <c:idx val="2"/>
              <c:layout>
                <c:manualLayout>
                  <c:x val="0"/>
                  <c:y val="-0.3736612275007850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5,2</a:t>
                    </a:r>
                  </a:p>
                  <a:p>
                    <a:r>
                      <a:rPr lang="ru-RU" sz="970" b="0" dirty="0" smtClean="0"/>
                      <a:t>(прогноз)   </a:t>
                    </a:r>
                    <a:endParaRPr lang="ru-RU" sz="97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10" b="1">
                    <a:solidFill>
                      <a:srgbClr val="663300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_-* #,##0.0_р_._-;\-* #,##0.0_р_._-;_-* "-"??_р_._-;_-@_-</c:formatCode>
                <c:ptCount val="3"/>
                <c:pt idx="0" formatCode="0.0">
                  <c:v>5.0999999999999996</c:v>
                </c:pt>
                <c:pt idx="1">
                  <c:v>5</c:v>
                </c:pt>
                <c:pt idx="2">
                  <c:v>5.2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убирать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52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_-* #,##0.0_р_._-;\-* #,##0.0_р_._-;_-*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100"/>
        <c:axId val="54156800"/>
        <c:axId val="5381081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093">
              <a:noFill/>
            </a:ln>
          </c:spPr>
          <c:marker>
            <c:symbol val="none"/>
          </c:marker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Лист1!$B$4:$D$4</c:f>
              <c:numCache>
                <c:formatCode>_-* #,##0_р_._-;\-* #,##0_р_._-;_-* "-"??_р_._-;_-@_-</c:formatCode>
                <c:ptCount val="3"/>
                <c:pt idx="0" formatCode="0.0">
                  <c:v>5.0999999999999996</c:v>
                </c:pt>
                <c:pt idx="1">
                  <c:v>5</c:v>
                </c:pt>
                <c:pt idx="2">
                  <c:v>5.0999999999999996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56800"/>
        <c:axId val="53810816"/>
      </c:lineChart>
      <c:catAx>
        <c:axId val="5415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8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3810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3810816"/>
        <c:scaling>
          <c:orientation val="minMax"/>
          <c:max val="7"/>
          <c:min val="0"/>
        </c:scaling>
        <c:delete val="0"/>
        <c:axPos val="l"/>
        <c:majorGridlines>
          <c:spPr>
            <a:ln w="2788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8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4156800"/>
        <c:crosses val="autoZero"/>
        <c:crossBetween val="between"/>
        <c:majorUnit val="2"/>
      </c:valAx>
      <c:spPr>
        <a:noFill/>
        <a:ln w="23337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8224434595"/>
          <c:y val="4.6162273194111612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Накопано на 03.09.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_-* #,##0.00_р_._-;\-* #,##0.00_р_._-;_-* "-"??_р_._-;_-@_-</c:formatCode>
                <c:ptCount val="3"/>
                <c:pt idx="0" formatCode="0.0">
                  <c:v>6.7</c:v>
                </c:pt>
                <c:pt idx="1">
                  <c:v>7.15</c:v>
                </c:pt>
                <c:pt idx="2" formatCode="_-* #,##0.0_р_._-;\-* #,##0.0_р_._-;_-* &quot;-&quot;??_р_._-;_-@_-">
                  <c:v>7.4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копать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_-* #,##0.0_р_._-;\-* #,##0.0_р_._-;_-*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100"/>
        <c:axId val="54171136"/>
        <c:axId val="53811968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43">
              <a:noFill/>
            </a:ln>
          </c:spPr>
          <c:marker>
            <c:symbol val="none"/>
          </c:marker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Лист1!$B$4:$D$4</c:f>
              <c:numCache>
                <c:formatCode>General</c:formatCode>
                <c:ptCount val="3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71136"/>
        <c:axId val="53811968"/>
      </c:lineChart>
      <c:catAx>
        <c:axId val="5417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38119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3811968"/>
        <c:scaling>
          <c:orientation val="minMax"/>
          <c:max val="9"/>
          <c:min val="0"/>
        </c:scaling>
        <c:delete val="0"/>
        <c:axPos val="l"/>
        <c:majorGridlines>
          <c:spPr>
            <a:ln w="2794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54171136"/>
        <c:crosses val="autoZero"/>
        <c:crossBetween val="between"/>
      </c:valAx>
      <c:spPr>
        <a:noFill/>
        <a:ln w="23383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528188167663795E-2"/>
          <c:y val="4.6162170609838994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Убрано на 28.11</c:v>
                </c:pt>
              </c:strCache>
            </c:strRef>
          </c:tx>
          <c:spPr>
            <a:pattFill prst="ltUpDiag">
              <a:fgClr>
                <a:srgbClr val="809D43"/>
              </a:fgClr>
              <a:bgClr>
                <a:schemeClr val="bg2"/>
              </a:bgClr>
            </a:pattFill>
            <a:ln w="11152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Lbls>
            <c:numFmt formatCode="#,##0.00" sourceLinked="0"/>
            <c:spPr>
              <a:noFill/>
              <a:ln w="23251">
                <a:noFill/>
              </a:ln>
            </c:spPr>
            <c:txPr>
              <a:bodyPr anchorCtr="0"/>
              <a:lstStyle/>
              <a:p>
                <a:pPr algn="ctr">
                  <a:defRPr lang="ru-RU" sz="1099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Arial Cyr"/>
                    <a:cs typeface="Arial" panose="020B0604020202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0.00</c:formatCode>
                <c:ptCount val="3"/>
                <c:pt idx="0">
                  <c:v>0.85</c:v>
                </c:pt>
                <c:pt idx="1">
                  <c:v>0.94</c:v>
                </c:pt>
                <c:pt idx="2">
                  <c:v>1.1000000000000001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убирать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152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0.00</c:formatCode>
                <c:ptCount val="3"/>
                <c:pt idx="0">
                  <c:v>0.05</c:v>
                </c:pt>
                <c:pt idx="1">
                  <c:v>0.06</c:v>
                </c:pt>
                <c:pt idx="2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100"/>
        <c:axId val="49223168"/>
        <c:axId val="10137529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093">
              <a:noFill/>
            </a:ln>
          </c:spPr>
          <c:marker>
            <c:symbol val="none"/>
          </c:marker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Лист1!$B$4:$D$4</c:f>
              <c:numCache>
                <c:formatCode>_-* #,##0_р_._-;\-* #,##0_р_._-;_-* "-"??_р_._-;_-@_-</c:formatCode>
                <c:ptCount val="3"/>
                <c:pt idx="0" formatCode="0.0">
                  <c:v>5.0999999999999996</c:v>
                </c:pt>
                <c:pt idx="1">
                  <c:v>5</c:v>
                </c:pt>
                <c:pt idx="2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223168"/>
        <c:axId val="101375296"/>
      </c:lineChart>
      <c:catAx>
        <c:axId val="4922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8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1013752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375296"/>
        <c:scaling>
          <c:orientation val="minMax"/>
          <c:max val="2"/>
          <c:min val="0"/>
        </c:scaling>
        <c:delete val="0"/>
        <c:axPos val="l"/>
        <c:majorGridlines>
          <c:spPr>
            <a:ln w="2788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88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49223168"/>
        <c:crosses val="autoZero"/>
        <c:crossBetween val="between"/>
        <c:majorUnit val="1"/>
        <c:minorUnit val="0.5"/>
      </c:valAx>
      <c:spPr>
        <a:noFill/>
        <a:ln w="23337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2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168568224434595"/>
          <c:y val="4.6162273194111612E-2"/>
          <c:w val="0.88831437435367111"/>
          <c:h val="0.77728311136886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Накопано на 27.11.2019</c:v>
                </c:pt>
              </c:strCache>
            </c:strRef>
          </c:tx>
          <c:spPr>
            <a:pattFill prst="dkDnDiag">
              <a:fgClr>
                <a:schemeClr val="accent6">
                  <a:lumMod val="20000"/>
                  <a:lumOff val="80000"/>
                </a:schemeClr>
              </a:fgClr>
              <a:bgClr>
                <a:schemeClr val="bg1"/>
              </a:bgClr>
            </a:patt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Lbls>
            <c:spPr>
              <a:noFill/>
              <a:ln w="23297">
                <a:noFill/>
              </a:ln>
            </c:spPr>
            <c:txPr>
              <a:bodyPr/>
              <a:lstStyle/>
              <a:p>
                <a:pPr algn="ctr">
                  <a:defRPr sz="11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_-* #,##0.0_р_._-;\-* #,##0.0_р_._-;_-* "-"??_р_._-;_-@_-</c:formatCode>
                <c:ptCount val="3"/>
                <c:pt idx="0" formatCode="0.0">
                  <c:v>13.5</c:v>
                </c:pt>
                <c:pt idx="1">
                  <c:v>15.5</c:v>
                </c:pt>
                <c:pt idx="2">
                  <c:v>12.8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копать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 w="11174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2"/>
            <c:invertIfNegative val="0"/>
            <c:bubble3D val="0"/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_-* #,##0.0_р_._-;\-* #,##0.0_р_._-;_-* "-"??_р_._-;_-@_-</c:formatCode>
                <c:ptCount val="3"/>
                <c:pt idx="0">
                  <c:v>1.8</c:v>
                </c:pt>
                <c:pt idx="1">
                  <c:v>1.4</c:v>
                </c:pt>
                <c:pt idx="2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overlap val="100"/>
        <c:axId val="49402368"/>
        <c:axId val="6057337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</c:strCache>
            </c:strRef>
          </c:tx>
          <c:spPr>
            <a:ln w="25143">
              <a:noFill/>
            </a:ln>
          </c:spPr>
          <c:marker>
            <c:symbol val="none"/>
          </c:marker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Лист1!$B$4:$D$4</c:f>
              <c:numCache>
                <c:formatCode>General</c:formatCode>
                <c:ptCount val="3"/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402368"/>
        <c:axId val="60573376"/>
      </c:lineChart>
      <c:catAx>
        <c:axId val="4940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605733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0573376"/>
        <c:scaling>
          <c:orientation val="minMax"/>
          <c:max val="21"/>
          <c:min val="0"/>
        </c:scaling>
        <c:delete val="0"/>
        <c:axPos val="l"/>
        <c:majorGridlines>
          <c:spPr>
            <a:ln w="2794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9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/>
            </a:pPr>
            <a:endParaRPr lang="ru-RU"/>
          </a:p>
        </c:txPr>
        <c:crossAx val="49402368"/>
        <c:crosses val="autoZero"/>
        <c:crossBetween val="between"/>
      </c:valAx>
      <c:spPr>
        <a:noFill/>
        <a:ln w="23383">
          <a:noFill/>
        </a:ln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/>
      <c:overlay val="0"/>
      <c:txPr>
        <a:bodyPr/>
        <a:lstStyle/>
        <a:p>
          <a:pPr algn="ctr">
            <a:defRPr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4" b="0" i="0" u="none" strike="noStrike" baseline="0">
          <a:solidFill>
            <a:srgbClr val="000000"/>
          </a:solidFill>
          <a:latin typeface="Cambria" panose="02040503050406030204" pitchFamily="18" charset="0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695298083410786E-2"/>
          <c:y val="3.1888971334601425E-2"/>
          <c:w val="0.88010478510517798"/>
          <c:h val="0.79117709331931207"/>
        </c:manualLayout>
      </c:layout>
      <c:lineChart>
        <c:grouping val="standard"/>
        <c:varyColors val="0"/>
        <c:ser>
          <c:idx val="0"/>
          <c:order val="0"/>
          <c:tx>
            <c:strRef>
              <c:f>'посевные кач-ва'!$B$2</c:f>
              <c:strCache>
                <c:ptCount val="1"/>
                <c:pt idx="0">
                  <c:v>Озимые </c:v>
                </c:pt>
              </c:strCache>
            </c:strRef>
          </c:tx>
          <c:marker>
            <c:symbol val="none"/>
          </c:marker>
          <c:dLbls>
            <c:dLbl>
              <c:idx val="8"/>
              <c:layout/>
              <c:tx>
                <c:rich>
                  <a:bodyPr/>
                  <a:lstStyle/>
                  <a:p>
                    <a:pPr>
                      <a:defRPr sz="1200" b="1">
                        <a:solidFill>
                          <a:srgbClr val="FF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defRPr>
                    </a:pPr>
                    <a:r>
                      <a:rPr lang="en-US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98,3</a:t>
                    </a:r>
                  </a:p>
                </c:rich>
              </c:tx>
              <c:spPr>
                <a:solidFill>
                  <a:sysClr val="window" lastClr="FFFFFF"/>
                </a:solidFill>
                <a:ln>
                  <a:solidFill>
                    <a:schemeClr val="accent2">
                      <a:lumMod val="75000"/>
                    </a:schemeClr>
                  </a:solidFill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'посевные кач-ва'!$A$3:$A$15</c:f>
              <c:strCache>
                <c:ptCount val="13"/>
                <c:pt idx="0">
                  <c:v>2007 г.</c:v>
                </c:pt>
                <c:pt idx="1">
                  <c:v>2008 г.</c:v>
                </c:pt>
                <c:pt idx="2">
                  <c:v>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  <c:pt idx="6">
                  <c:v>2013 г.</c:v>
                </c:pt>
                <c:pt idx="7">
                  <c:v>2014 г.</c:v>
                </c:pt>
                <c:pt idx="8">
                  <c:v>2015 г.</c:v>
                </c:pt>
                <c:pt idx="9">
                  <c:v>2016 г.</c:v>
                </c:pt>
                <c:pt idx="10">
                  <c:v>2017 г.</c:v>
                </c:pt>
                <c:pt idx="11">
                  <c:v>2018 г.</c:v>
                </c:pt>
                <c:pt idx="12">
                  <c:v>2019 г.</c:v>
                </c:pt>
              </c:strCache>
            </c:strRef>
          </c:cat>
          <c:val>
            <c:numRef>
              <c:f>'посевные кач-ва'!$B$3:$B$15</c:f>
              <c:numCache>
                <c:formatCode>0.0</c:formatCode>
                <c:ptCount val="13"/>
                <c:pt idx="0">
                  <c:v>95.3</c:v>
                </c:pt>
                <c:pt idx="1">
                  <c:v>95.8</c:v>
                </c:pt>
                <c:pt idx="2">
                  <c:v>97.3</c:v>
                </c:pt>
                <c:pt idx="3">
                  <c:v>97</c:v>
                </c:pt>
                <c:pt idx="4">
                  <c:v>97.1</c:v>
                </c:pt>
                <c:pt idx="5">
                  <c:v>97.8</c:v>
                </c:pt>
                <c:pt idx="6">
                  <c:v>97.9</c:v>
                </c:pt>
                <c:pt idx="7">
                  <c:v>98.4</c:v>
                </c:pt>
                <c:pt idx="8">
                  <c:v>98.3</c:v>
                </c:pt>
                <c:pt idx="9">
                  <c:v>98.338892575917896</c:v>
                </c:pt>
                <c:pt idx="10">
                  <c:v>98.86867749947028</c:v>
                </c:pt>
                <c:pt idx="11">
                  <c:v>99.068814711877422</c:v>
                </c:pt>
                <c:pt idx="12">
                  <c:v>99.4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'посевные кач-ва'!$C$2</c:f>
              <c:strCache>
                <c:ptCount val="1"/>
                <c:pt idx="0">
                  <c:v>Яровые</c:v>
                </c:pt>
              </c:strCache>
            </c:strRef>
          </c:tx>
          <c:marker>
            <c:symbol val="none"/>
          </c:marker>
          <c:dLbls>
            <c:spPr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'посевные кач-ва'!$A$3:$A$15</c:f>
              <c:strCache>
                <c:ptCount val="13"/>
                <c:pt idx="0">
                  <c:v>2007 г.</c:v>
                </c:pt>
                <c:pt idx="1">
                  <c:v>2008 г.</c:v>
                </c:pt>
                <c:pt idx="2">
                  <c:v>2009 г.</c:v>
                </c:pt>
                <c:pt idx="3">
                  <c:v>2010 г.</c:v>
                </c:pt>
                <c:pt idx="4">
                  <c:v>2011 г.</c:v>
                </c:pt>
                <c:pt idx="5">
                  <c:v>2012 г.</c:v>
                </c:pt>
                <c:pt idx="6">
                  <c:v>2013 г.</c:v>
                </c:pt>
                <c:pt idx="7">
                  <c:v>2014 г.</c:v>
                </c:pt>
                <c:pt idx="8">
                  <c:v>2015 г.</c:v>
                </c:pt>
                <c:pt idx="9">
                  <c:v>2016 г.</c:v>
                </c:pt>
                <c:pt idx="10">
                  <c:v>2017 г.</c:v>
                </c:pt>
                <c:pt idx="11">
                  <c:v>2018 г.</c:v>
                </c:pt>
                <c:pt idx="12">
                  <c:v>2019 г.</c:v>
                </c:pt>
              </c:strCache>
            </c:strRef>
          </c:cat>
          <c:val>
            <c:numRef>
              <c:f>'посевные кач-ва'!$C$3:$C$15</c:f>
              <c:numCache>
                <c:formatCode>0.0</c:formatCode>
                <c:ptCount val="13"/>
                <c:pt idx="0">
                  <c:v>83</c:v>
                </c:pt>
                <c:pt idx="1">
                  <c:v>85.2</c:v>
                </c:pt>
                <c:pt idx="2">
                  <c:v>88.1</c:v>
                </c:pt>
                <c:pt idx="3">
                  <c:v>89</c:v>
                </c:pt>
                <c:pt idx="4">
                  <c:v>89.3</c:v>
                </c:pt>
                <c:pt idx="5">
                  <c:v>91.1</c:v>
                </c:pt>
                <c:pt idx="6">
                  <c:v>92</c:v>
                </c:pt>
                <c:pt idx="7">
                  <c:v>90.5</c:v>
                </c:pt>
                <c:pt idx="8">
                  <c:v>91.4</c:v>
                </c:pt>
                <c:pt idx="9">
                  <c:v>92.7</c:v>
                </c:pt>
                <c:pt idx="10">
                  <c:v>94.601383369880253</c:v>
                </c:pt>
                <c:pt idx="11">
                  <c:v>94.9</c:v>
                </c:pt>
                <c:pt idx="12">
                  <c:v>96.713196899073779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3051264"/>
        <c:axId val="55468032"/>
      </c:lineChart>
      <c:catAx>
        <c:axId val="6305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55468032"/>
        <c:crosses val="autoZero"/>
        <c:auto val="1"/>
        <c:lblAlgn val="ctr"/>
        <c:lblOffset val="100"/>
        <c:noMultiLvlLbl val="0"/>
      </c:catAx>
      <c:valAx>
        <c:axId val="55468032"/>
        <c:scaling>
          <c:orientation val="minMax"/>
          <c:max val="100"/>
          <c:min val="8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txPr>
          <a:bodyPr/>
          <a:lstStyle/>
          <a:p>
            <a:pPr>
              <a:defRPr b="0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ru-RU"/>
          </a:p>
        </c:txPr>
        <c:crossAx val="63051264"/>
        <c:crosses val="autoZero"/>
        <c:crossBetween val="between"/>
        <c:majorUnit val="5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>
                <a:latin typeface="Calibri" panose="020F0502020204030204" pitchFamily="34" charset="0"/>
              </a:defRPr>
            </a:pPr>
            <a:endParaRPr lang="ru-RU"/>
          </a:p>
        </c:txPr>
      </c:dTable>
      <c:spPr>
        <a:solidFill>
          <a:srgbClr val="FCECBA"/>
        </a:solidFill>
      </c:spPr>
    </c:plotArea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15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5706351891049425E-2"/>
          <c:y val="8.7910809827397435E-2"/>
          <c:w val="0.88627974126212328"/>
          <c:h val="0.650099436012640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Введено, тыс.га</c:v>
                </c:pt>
              </c:strCache>
            </c:strRef>
          </c:tx>
          <c:spPr>
            <a:solidFill>
              <a:srgbClr val="EEECE1">
                <a:lumMod val="50000"/>
              </a:srgbClr>
            </a:solidFill>
            <a:ln w="3175">
              <a:solidFill>
                <a:sysClr val="window" lastClr="FFFFFF">
                  <a:lumMod val="50000"/>
                </a:sysClr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1.5271488137591556E-2"/>
                  <c:y val="-3.0126303814490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020653448627037E-2"/>
                  <c:y val="-1.885163336994021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1175,6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23825401283281E-2"/>
                  <c:y val="-2.06015133210402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462506965087973E-2"/>
                  <c:y val="-2.229672750582837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1121,7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722917360184551E-2"/>
                  <c:y val="-2.3613884759385719E-2"/>
                </c:manualLayout>
              </c:layout>
              <c:tx>
                <c:rich>
                  <a:bodyPr/>
                  <a:lstStyle/>
                  <a:p>
                    <a:pPr>
                      <a:lnSpc>
                        <a:spcPts val="1200"/>
                      </a:lnSpc>
                      <a:defRPr sz="1300" b="1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rPr>
                      <a:t>827,4</a:t>
                    </a:r>
                    <a:endParaRPr lang="ru-RU" dirty="0" smtClean="0">
                      <a:solidFill>
                        <a:srgbClr val="FF0000"/>
                      </a:solidFill>
                      <a:latin typeface="Cambria" panose="02040503050406030204" pitchFamily="18" charset="0"/>
                      <a:ea typeface="Cambria" panose="020405030504060302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0748560460652591E-2"/>
                  <c:y val="-5.03979253515453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6.3779170138339039E-3"/>
                  <c:y val="-2.73940443814597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7.5153738391482887E-3"/>
                  <c:y val="-5.478904814382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9471023972793181E-3"/>
                  <c:y val="7.84301362675199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635453159251812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 
(на 1 сентября)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1221.4000000000001</c:v>
                </c:pt>
                <c:pt idx="1">
                  <c:v>1121.7</c:v>
                </c:pt>
                <c:pt idx="2" formatCode="0.0">
                  <c:v>827.4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Выбыло, тыс.га</c:v>
                </c:pt>
              </c:strCache>
            </c:strRef>
          </c:tx>
          <c:spPr>
            <a:solidFill>
              <a:srgbClr val="F79646">
                <a:lumMod val="60000"/>
                <a:lumOff val="40000"/>
              </a:srgbClr>
            </a:solidFill>
            <a:ln w="3175">
              <a:solidFill>
                <a:sysClr val="windowText" lastClr="000000">
                  <a:lumMod val="65000"/>
                  <a:lumOff val="35000"/>
                </a:sysClr>
              </a:solidFill>
            </a:ln>
            <a:effectLst>
              <a:innerShdw blurRad="63500" dist="50800" dir="16200000">
                <a:prstClr val="black">
                  <a:alpha val="0"/>
                </a:prstClr>
              </a:innerShdw>
            </a:effectLst>
          </c:spPr>
          <c:invertIfNegative val="0"/>
          <c:dPt>
            <c:idx val="4"/>
            <c:invertIfNegative val="0"/>
            <c:bubble3D val="0"/>
          </c:dPt>
          <c:dLbls>
            <c:dLbl>
              <c:idx val="0"/>
              <c:layout>
                <c:manualLayout>
                  <c:x val="2.3100875111149794E-2"/>
                  <c:y val="-3.5192957207925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5911880952446557E-2"/>
                  <c:y val="-3.55750141803743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806658130601792E-2"/>
                  <c:y val="-3.2524980097345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075155654574704E-2"/>
                  <c:y val="-4.379159453422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3732214911434589E-2"/>
                  <c:y val="-2.5893734929151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0209220398192408E-2"/>
                  <c:y val="-2.28312299070842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3532917198010357E-2"/>
                  <c:y val="-5.69827671187194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2398702059610306E-2"/>
                  <c:y val="-2.59353072339739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947102397279318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4338779965990379E-3"/>
                  <c:y val="-7.941627295882856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7.4338779965992564E-3"/>
                  <c:y val="-7.941627295882856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lnSpc>
                    <a:spcPts val="1100"/>
                  </a:lnSpc>
                  <a:defRPr sz="1300" b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 
(на 1 сентября)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873.4</c:v>
                </c:pt>
                <c:pt idx="1">
                  <c:v>632.6</c:v>
                </c:pt>
                <c:pt idx="2" formatCode="General">
                  <c:v>404.1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2017 г.</c:v>
                </c:pt>
                <c:pt idx="1">
                  <c:v>2018 г.</c:v>
                </c:pt>
                <c:pt idx="2">
                  <c:v>2019 г. 
(на 1 сентября)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166"/>
        <c:shape val="box"/>
        <c:axId val="64513536"/>
        <c:axId val="55473792"/>
        <c:axId val="0"/>
      </c:bar3DChart>
      <c:catAx>
        <c:axId val="64513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ru-RU"/>
          </a:p>
        </c:txPr>
        <c:crossAx val="55473792"/>
        <c:crosses val="autoZero"/>
        <c:auto val="1"/>
        <c:lblAlgn val="ctr"/>
        <c:lblOffset val="100"/>
        <c:noMultiLvlLbl val="0"/>
      </c:catAx>
      <c:valAx>
        <c:axId val="55473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645135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egendEntry>
        <c:idx val="1"/>
        <c:txPr>
          <a:bodyPr/>
          <a:lstStyle/>
          <a:p>
            <a:pPr>
              <a:defRPr sz="1200">
                <a:latin typeface="Cambria" panose="02040503050406030204" pitchFamily="18" charset="0"/>
                <a:ea typeface="Cambria" panose="02040503050406030204" pitchFamily="18" charset="0"/>
              </a:defRPr>
            </a:pPr>
            <a:endParaRPr lang="ru-RU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2.7412756445487654E-2"/>
          <c:y val="0.83539104290293398"/>
          <c:w val="0.59518477767606148"/>
          <c:h val="0.15108604681894489"/>
        </c:manualLayout>
      </c:layout>
      <c:overlay val="0"/>
      <c:txPr>
        <a:bodyPr/>
        <a:lstStyle/>
        <a:p>
          <a:pPr>
            <a:defRPr sz="1200">
              <a:latin typeface="Cambria" panose="02040503050406030204" pitchFamily="18" charset="0"/>
              <a:ea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2">
    <c:autoUpdate val="0"/>
  </c:externalData>
  <c:userShapes r:id="rId3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0"/>
                  <c:y val="5.554705097644717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3402,1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2930.4</c:v>
                </c:pt>
                <c:pt idx="1">
                  <c:v>2968</c:v>
                </c:pt>
                <c:pt idx="2">
                  <c:v>3402.1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512512"/>
        <c:axId val="55472640"/>
      </c:barChart>
      <c:catAx>
        <c:axId val="6451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5472640"/>
        <c:crosses val="autoZero"/>
        <c:auto val="1"/>
        <c:lblAlgn val="ctr"/>
        <c:lblOffset val="100"/>
        <c:noMultiLvlLbl val="0"/>
      </c:catAx>
      <c:valAx>
        <c:axId val="55472640"/>
        <c:scaling>
          <c:orientation val="minMax"/>
          <c:min val="1000"/>
        </c:scaling>
        <c:delete val="1"/>
        <c:axPos val="l"/>
        <c:numFmt formatCode="General" sourceLinked="1"/>
        <c:majorTickMark val="out"/>
        <c:minorTickMark val="none"/>
        <c:tickLblPos val="nextTo"/>
        <c:crossAx val="645125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latin typeface="Cambria" panose="02040503050406030204" pitchFamily="18" charset="0"/>
          <a:ea typeface="Cambria" panose="020405030504060302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438129947617477"/>
          <c:y val="4.6162092876590281E-2"/>
          <c:w val="0.88831437435367111"/>
          <c:h val="0.77728311136886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Дизельное топливо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11090">
              <a:noFill/>
              <a:prstDash val="solid"/>
            </a:ln>
          </c:spPr>
          <c:invertIfNegative val="0"/>
          <c:dLbls>
            <c:spPr>
              <a:noFill/>
              <a:ln w="2312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9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_-* #,##0.0_р_._-;\-* #,##0.0_р_._-;_-* "-"??_р_._-;_-@_-</c:formatCode>
                <c:ptCount val="3"/>
                <c:pt idx="0">
                  <c:v>3913.3</c:v>
                </c:pt>
                <c:pt idx="1">
                  <c:v>3943.2</c:v>
                </c:pt>
                <c:pt idx="2">
                  <c:v>3850.1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Бензин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 w="11090">
              <a:noFill/>
              <a:prstDash val="solid"/>
            </a:ln>
          </c:spPr>
          <c:invertIfNegative val="0"/>
          <c:dPt>
            <c:idx val="2"/>
            <c:invertIfNegative val="0"/>
            <c:bubble3D val="0"/>
          </c:dPt>
          <c:dLbls>
            <c:spPr>
              <a:noFill/>
              <a:ln w="2312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93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_-* #,##0.0_р_._-;\-* #,##0.0_р_._-;_-* "-"??_р_._-;_-@_-</c:formatCode>
                <c:ptCount val="3"/>
                <c:pt idx="0">
                  <c:v>665.6</c:v>
                </c:pt>
                <c:pt idx="1">
                  <c:v>656.3</c:v>
                </c:pt>
                <c:pt idx="2">
                  <c:v>593.20000000000005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2"/>
        <c:axId val="64132608"/>
        <c:axId val="65192512"/>
      </c:barChart>
      <c:lineChart>
        <c:grouping val="standard"/>
        <c:varyColors val="0"/>
        <c:ser>
          <c:idx val="2"/>
          <c:order val="2"/>
          <c:spPr>
            <a:ln w="27308">
              <a:noFill/>
            </a:ln>
          </c:spPr>
          <c:marker>
            <c:symbol val="none"/>
          </c:marker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Lit>
              <c:formatCode>General</c:formatCode>
              <c:ptCount val="1"/>
              <c:pt idx="0">
                <c:v>0</c:v>
              </c:pt>
            </c:numLit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132608"/>
        <c:axId val="65192512"/>
      </c:lineChart>
      <c:catAx>
        <c:axId val="6413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7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3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65192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5192512"/>
        <c:scaling>
          <c:orientation val="minMax"/>
          <c:max val="5000"/>
          <c:min val="0"/>
        </c:scaling>
        <c:delete val="0"/>
        <c:axPos val="l"/>
        <c:majorGridlines>
          <c:spPr>
            <a:ln w="2772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772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093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64132608"/>
        <c:crosses val="autoZero"/>
        <c:crossBetween val="between"/>
      </c:valAx>
      <c:spPr>
        <a:noFill/>
        <a:ln w="23410">
          <a:noFill/>
        </a:ln>
      </c:spPr>
    </c:plotArea>
    <c:legend>
      <c:legendPos val="b"/>
      <c:legendEntry>
        <c:idx val="2"/>
        <c:delete val="1"/>
      </c:legendEntry>
      <c:layout/>
      <c:overlay val="0"/>
      <c:txPr>
        <a:bodyPr/>
        <a:lstStyle/>
        <a:p>
          <a:pPr>
            <a:defRPr>
              <a:latin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1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11769156009407E-2"/>
          <c:y val="2.5166936718430996E-2"/>
          <c:w val="0.89746726899102491"/>
          <c:h val="0.810013614007614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Тракторы, ед.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effectLst>
              <a:innerShdw blurRad="114300">
                <a:prstClr val="black"/>
              </a:innerShdw>
            </a:effectLst>
          </c:spPr>
          <c:invertIfNegative val="0"/>
          <c:dLbls>
            <c:dLbl>
              <c:idx val="0"/>
              <c:layout>
                <c:manualLayout>
                  <c:x val="-2.8598003273827874E-17"/>
                  <c:y val="1.3558163989729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233368141026937E-3"/>
                  <c:y val="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4227596743625471E-3"/>
                  <c:y val="-1.8177625096859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(на 11.12)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786</c:v>
                </c:pt>
                <c:pt idx="1">
                  <c:v>897</c:v>
                </c:pt>
                <c:pt idx="2" formatCode="0">
                  <c:v>1240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Комбайны, ед.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effectLst>
              <a:innerShdw blurRad="114300">
                <a:prstClr val="black"/>
              </a:innerShdw>
            </a:effectLst>
          </c:spPr>
          <c:invertIfNegative val="0"/>
          <c:dLbls>
            <c:dLbl>
              <c:idx val="0"/>
              <c:layout>
                <c:manualLayout>
                  <c:x val="-2.8598003273827874E-17"/>
                  <c:y val="9.03877599315322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7.1126782649993505E-3"/>
                  <c:y val="-2.27220313710742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(на 11.12)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510</c:v>
                </c:pt>
                <c:pt idx="1">
                  <c:v>1099</c:v>
                </c:pt>
                <c:pt idx="2" formatCode="0">
                  <c:v>1178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Прочая сельхозтехника, ед.</c:v>
                </c:pt>
              </c:strCache>
            </c:strRef>
          </c:tx>
          <c:spPr>
            <a:solidFill>
              <a:srgbClr val="336699"/>
            </a:solidFill>
            <a:effectLst>
              <a:innerShdw blurRad="114300">
                <a:prstClr val="black"/>
              </a:innerShdw>
            </a:effectLst>
          </c:spPr>
          <c:invertIfNegative val="0"/>
          <c:dLbls>
            <c:dLbl>
              <c:idx val="2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6392218983863278E-3"/>
                  <c:y val="9.16204115848599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111227136754387E-3"/>
                  <c:y val="1.119805030481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2253565299987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2017</c:v>
                </c:pt>
                <c:pt idx="1">
                  <c:v>2018</c:v>
                </c:pt>
                <c:pt idx="2">
                  <c:v>2019 (на 11.12)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1879</c:v>
                </c:pt>
                <c:pt idx="1">
                  <c:v>2084</c:v>
                </c:pt>
                <c:pt idx="2">
                  <c:v>2597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4"/>
        <c:shape val="box"/>
        <c:axId val="65686528"/>
        <c:axId val="65195392"/>
        <c:axId val="0"/>
      </c:bar3DChart>
      <c:catAx>
        <c:axId val="65686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65195392"/>
        <c:crosses val="autoZero"/>
        <c:auto val="1"/>
        <c:lblAlgn val="ctr"/>
        <c:lblOffset val="100"/>
        <c:noMultiLvlLbl val="0"/>
      </c:catAx>
      <c:valAx>
        <c:axId val="65195392"/>
        <c:scaling>
          <c:orientation val="minMax"/>
          <c:max val="25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65686528"/>
        <c:crosses val="autoZero"/>
        <c:crossBetween val="between"/>
        <c:majorUnit val="250"/>
      </c:valAx>
    </c:plotArea>
    <c:legend>
      <c:legendPos val="b"/>
      <c:layout/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775712610366037E-2"/>
          <c:y val="2.5708017943577351E-2"/>
          <c:w val="0.92423596836166877"/>
          <c:h val="0.811240917540787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Выплачено субсидий, млн руб.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6"/>
              <c:layout>
                <c:manualLayout>
                  <c:x val="-1.0174384835977815E-2"/>
                  <c:y val="4.601987007539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Лист1!$B$2:$H$2</c:f>
              <c:strCache>
                <c:ptCount val="7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  <c:pt idx="4">
                  <c:v>2017 г.</c:v>
                </c:pt>
                <c:pt idx="5">
                  <c:v>2018 г.</c:v>
                </c:pt>
                <c:pt idx="6">
                  <c:v>2019 г.</c:v>
                </c:pt>
              </c:strCache>
            </c:strRef>
          </c:cat>
          <c:val>
            <c:numRef>
              <c:f>Лист1!$B$3:$H$3</c:f>
              <c:numCache>
                <c:formatCode>General</c:formatCode>
                <c:ptCount val="7"/>
                <c:pt idx="0">
                  <c:v>430</c:v>
                </c:pt>
                <c:pt idx="1">
                  <c:v>1570</c:v>
                </c:pt>
                <c:pt idx="2">
                  <c:v>5195</c:v>
                </c:pt>
                <c:pt idx="3">
                  <c:v>11162</c:v>
                </c:pt>
                <c:pt idx="4">
                  <c:v>15700</c:v>
                </c:pt>
                <c:pt idx="5">
                  <c:v>10000</c:v>
                </c:pt>
                <c:pt idx="6">
                  <c:v>14507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Просубсидировано техники, ед.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Лист1!$B$2:$H$2</c:f>
              <c:strCache>
                <c:ptCount val="7"/>
                <c:pt idx="0">
                  <c:v>2013 г.</c:v>
                </c:pt>
                <c:pt idx="1">
                  <c:v>2014 г.</c:v>
                </c:pt>
                <c:pt idx="2">
                  <c:v>2015 г.</c:v>
                </c:pt>
                <c:pt idx="3">
                  <c:v>2016 г.</c:v>
                </c:pt>
                <c:pt idx="4">
                  <c:v>2017 г.</c:v>
                </c:pt>
                <c:pt idx="5">
                  <c:v>2018 г.</c:v>
                </c:pt>
                <c:pt idx="6">
                  <c:v>2019 г.</c:v>
                </c:pt>
              </c:strCache>
            </c:strRef>
          </c:cat>
          <c:val>
            <c:numRef>
              <c:f>Лист1!$B$4:$H$4</c:f>
              <c:numCache>
                <c:formatCode>General</c:formatCode>
                <c:ptCount val="7"/>
                <c:pt idx="0">
                  <c:v>765</c:v>
                </c:pt>
                <c:pt idx="1">
                  <c:v>3053</c:v>
                </c:pt>
                <c:pt idx="2">
                  <c:v>6405</c:v>
                </c:pt>
                <c:pt idx="3">
                  <c:v>17483</c:v>
                </c:pt>
                <c:pt idx="4">
                  <c:v>26366</c:v>
                </c:pt>
                <c:pt idx="5">
                  <c:v>17639</c:v>
                </c:pt>
                <c:pt idx="6">
                  <c:v>20500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5972736"/>
        <c:axId val="65195968"/>
        <c:axId val="0"/>
      </c:bar3DChart>
      <c:catAx>
        <c:axId val="65972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65195968"/>
        <c:crosses val="autoZero"/>
        <c:auto val="1"/>
        <c:lblAlgn val="ctr"/>
        <c:lblOffset val="100"/>
        <c:noMultiLvlLbl val="0"/>
      </c:catAx>
      <c:valAx>
        <c:axId val="65195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597273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58181672859248"/>
          <c:y val="2.4821002386634844E-2"/>
          <c:w val="0.88831437435367111"/>
          <c:h val="0.8091047926885034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посеяно на 27.09</c:v>
                </c:pt>
              </c:strCache>
            </c:strRef>
          </c:tx>
          <c:spPr>
            <a:pattFill prst="wdUpDiag">
              <a:fgClr>
                <a:srgbClr val="809D43"/>
              </a:fgClr>
              <a:bgClr>
                <a:schemeClr val="accent3">
                  <a:lumMod val="60000"/>
                  <a:lumOff val="40000"/>
                </a:schemeClr>
              </a:bgClr>
            </a:pattFill>
            <a:ln w="11202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202"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202"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ltUpDiag">
                <a:fgClr>
                  <a:srgbClr val="809D43"/>
                </a:fgClr>
                <a:bgClr>
                  <a:schemeClr val="bg2"/>
                </a:bgClr>
              </a:pattFill>
              <a:ln w="11202"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Лист1!$B$2:$D$2</c:f>
              <c:numCache>
                <c:formatCode>_-* #\ ##0.0_р_._-;\-* #\ ##0.0_р_._-;_-* "-"??_р_._-;_-@_-</c:formatCode>
                <c:ptCount val="3"/>
                <c:pt idx="0">
                  <c:v>17.2</c:v>
                </c:pt>
                <c:pt idx="1">
                  <c:v>17.7</c:v>
                </c:pt>
                <c:pt idx="2" formatCode="0.0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Осталось посеять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11202">
              <a:solidFill>
                <a:schemeClr val="accent3">
                  <a:lumMod val="75000"/>
                </a:schemeClr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2"/>
            <c:invertIfNegative val="0"/>
            <c:bubble3D val="0"/>
          </c:dPt>
          <c:cat>
            <c:numRef>
              <c:f>Лист1!$B$1:$D$1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Лист1!$B$3:$D$3</c:f>
              <c:numCache>
                <c:formatCode>_-* #\ ##0.0_р_._-;\-* #\ ##0.0_р_._-;_-* "-"??_р_._-;_-@_-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82394112"/>
        <c:axId val="65200704"/>
      </c:barChart>
      <c:catAx>
        <c:axId val="8239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280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28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65200704"/>
        <c:crosses val="autoZero"/>
        <c:auto val="1"/>
        <c:lblAlgn val="ctr"/>
        <c:lblOffset val="100"/>
        <c:noMultiLvlLbl val="0"/>
      </c:catAx>
      <c:valAx>
        <c:axId val="65200704"/>
        <c:scaling>
          <c:orientation val="minMax"/>
        </c:scaling>
        <c:delete val="0"/>
        <c:axPos val="l"/>
        <c:majorGridlines>
          <c:spPr>
            <a:ln w="2801">
              <a:solidFill>
                <a:srgbClr val="969696"/>
              </a:solidFill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spPr>
          <a:ln w="280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algn="ctr">
              <a:defRPr lang="ru-RU" sz="128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Arial"/>
                <a:cs typeface="Arial"/>
              </a:defRPr>
            </a:pPr>
            <a:endParaRPr lang="ru-RU"/>
          </a:p>
        </c:txPr>
        <c:crossAx val="82394112"/>
        <c:crosses val="autoZero"/>
        <c:crossBetween val="between"/>
        <c:majorUnit val="10"/>
      </c:valAx>
      <c:spPr>
        <a:noFill/>
        <a:ln w="2341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6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326922037343367E-2"/>
          <c:y val="0.13099493530511855"/>
          <c:w val="0.90889809068623062"/>
          <c:h val="0.81433735091333681"/>
        </c:manualLayout>
      </c:layout>
      <c:pieChart>
        <c:varyColors val="1"/>
        <c:ser>
          <c:idx val="0"/>
          <c:order val="0"/>
          <c:explosion val="2"/>
          <c:dPt>
            <c:idx val="0"/>
            <c:bubble3D val="0"/>
            <c:explosion val="9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rgbClr val="F8A25B"/>
              </a:solidFill>
            </c:spPr>
          </c:dPt>
          <c:dPt>
            <c:idx val="2"/>
            <c:bubble3D val="0"/>
            <c:spPr>
              <a:solidFill>
                <a:srgbClr val="9BBB59">
                  <a:lumMod val="50000"/>
                </a:srgbClr>
              </a:solidFill>
            </c:spPr>
          </c:dPt>
          <c:dPt>
            <c:idx val="3"/>
            <c:bubble3D val="0"/>
            <c:spPr>
              <a:solidFill>
                <a:srgbClr val="C0504D">
                  <a:lumMod val="60000"/>
                  <a:lumOff val="40000"/>
                </a:srgbClr>
              </a:solidFill>
            </c:spPr>
          </c:dPt>
          <c:dLbls>
            <c:dLbl>
              <c:idx val="0"/>
              <c:layout>
                <c:manualLayout>
                  <c:x val="-0.12004003601852331"/>
                  <c:y val="-0.2417064973832755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4558494032543109E-2"/>
                  <c:y val="1.228940063201633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340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mbria" panose="02040503050406030204" pitchFamily="18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Лист1!$A$1:$A$4</c:f>
              <c:strCache>
                <c:ptCount val="4"/>
                <c:pt idx="0">
                  <c:v>Пшеница</c:v>
                </c:pt>
                <c:pt idx="1">
                  <c:v>Рожь</c:v>
                </c:pt>
                <c:pt idx="2">
                  <c:v>Ячмень</c:v>
                </c:pt>
                <c:pt idx="3">
                  <c:v>Тритикале</c:v>
                </c:pt>
              </c:strCache>
            </c:strRef>
          </c:cat>
          <c:val>
            <c:numRef>
              <c:f>Лист1!$B$1:$B$4</c:f>
              <c:numCache>
                <c:formatCode>#\ ##0.0</c:formatCode>
                <c:ptCount val="4"/>
                <c:pt idx="0">
                  <c:v>16.5</c:v>
                </c:pt>
                <c:pt idx="1">
                  <c:v>1.1000000000000001</c:v>
                </c:pt>
                <c:pt idx="2">
                  <c:v>0.6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340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2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e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e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659BB3-801D-4E64-A77C-D9052E1A2AC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FE81E4-CAA5-4B70-9964-78CD88E24F13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Проработка вопроса об оказании государственной поддержки на компенсацию затрат для проведения работ в области гипсования и </a:t>
          </a:r>
          <a:r>
            <a:rPr lang="ru-RU" sz="16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фосфоритования</a:t>
          </a:r>
          <a:r>
            <a:rPr lang="ru-RU" sz="1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площади пашни</a:t>
          </a:r>
          <a:r>
            <a:rPr lang="ru-RU" sz="1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endParaRPr lang="ru-RU" sz="1600" b="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33E3C6D3-84F8-44F9-87AD-4337F01A7716}" type="parTrans" cxnId="{DC62DE38-AFC7-47C1-BC7C-CE6BA9C760B7}">
      <dgm:prSet/>
      <dgm:spPr/>
      <dgm:t>
        <a:bodyPr/>
        <a:lstStyle/>
        <a:p>
          <a:endParaRPr lang="ru-RU"/>
        </a:p>
      </dgm:t>
    </dgm:pt>
    <dgm:pt modelId="{FFD6A6F1-2F7A-4637-A928-FE2A60A89422}" type="sibTrans" cxnId="{DC62DE38-AFC7-47C1-BC7C-CE6BA9C760B7}">
      <dgm:prSet/>
      <dgm:spPr/>
      <dgm:t>
        <a:bodyPr/>
        <a:lstStyle/>
        <a:p>
          <a:endParaRPr lang="ru-RU"/>
        </a:p>
      </dgm:t>
    </dgm:pt>
    <dgm:pt modelId="{C7620CD4-1B33-4AD9-99B0-F1C5D6B38589}">
      <dgm:prSet custT="1"/>
      <dgm:spPr>
        <a:solidFill>
          <a:schemeClr val="bg1">
            <a:lumMod val="85000"/>
          </a:schemeClr>
        </a:solidFill>
        <a:ln>
          <a:solidFill>
            <a:schemeClr val="accent6"/>
          </a:solidFill>
        </a:ln>
      </dgm:spPr>
      <dgm:t>
        <a:bodyPr/>
        <a:lstStyle/>
        <a:p>
          <a:pPr algn="l"/>
          <a:r>
            <a:rPr lang="ru-RU" sz="1600" dirty="0" smtClean="0">
              <a:solidFill>
                <a:schemeClr val="tx1"/>
              </a:solidFill>
            </a:rPr>
            <a:t>Внесение изменений в Постановление Правительства РФ от 6 апреля 2019 г. № 406 в части дополнения субсидирования перевозок техники и минеральных удобрений для субъектов ДФО</a:t>
          </a:r>
          <a:endParaRPr lang="ru-RU" sz="1600" dirty="0">
            <a:solidFill>
              <a:schemeClr val="tx1"/>
            </a:solidFill>
          </a:endParaRPr>
        </a:p>
      </dgm:t>
    </dgm:pt>
    <dgm:pt modelId="{A12750D8-3057-4EE8-B848-790BFB544791}" type="parTrans" cxnId="{50F3EB5F-FBF5-45BC-B431-F8E6C727A528}">
      <dgm:prSet/>
      <dgm:spPr/>
      <dgm:t>
        <a:bodyPr/>
        <a:lstStyle/>
        <a:p>
          <a:endParaRPr lang="ru-RU"/>
        </a:p>
      </dgm:t>
    </dgm:pt>
    <dgm:pt modelId="{CAC1EFB2-0FF6-4C65-B71E-2900C0394D5F}" type="sibTrans" cxnId="{50F3EB5F-FBF5-45BC-B431-F8E6C727A528}">
      <dgm:prSet/>
      <dgm:spPr/>
      <dgm:t>
        <a:bodyPr/>
        <a:lstStyle/>
        <a:p>
          <a:endParaRPr lang="ru-RU"/>
        </a:p>
      </dgm:t>
    </dgm:pt>
    <dgm:pt modelId="{6CC5D08C-18AE-4B33-866E-514A82C3AA4B}">
      <dgm:prSet custT="1"/>
      <dgm:spPr>
        <a:solidFill>
          <a:schemeClr val="bg1">
            <a:lumMod val="85000"/>
          </a:schemeClr>
        </a:solidFill>
        <a:ln>
          <a:solidFill>
            <a:schemeClr val="accent6"/>
          </a:solidFill>
        </a:ln>
      </dgm:spPr>
      <dgm:t>
        <a:bodyPr/>
        <a:lstStyle/>
        <a:p>
          <a:pPr algn="ctr"/>
          <a:r>
            <a:rPr lang="ru-RU" sz="16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Изменение форм государственной поддержки в виде «компенсирующей» и «стимулирующей» субсидий в рамках приложений № 7 и № 8 Госпрограммы  </a:t>
          </a:r>
          <a:endParaRPr lang="ru-RU" sz="16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B00224-683D-474B-A8E5-7B4C0D343FBA}" type="parTrans" cxnId="{05EAD74D-2422-4DAD-AA7E-6DE8092EF087}">
      <dgm:prSet/>
      <dgm:spPr/>
      <dgm:t>
        <a:bodyPr/>
        <a:lstStyle/>
        <a:p>
          <a:endParaRPr lang="ru-RU"/>
        </a:p>
      </dgm:t>
    </dgm:pt>
    <dgm:pt modelId="{D6256AC2-0CA3-450E-889C-BF767F8964AA}" type="sibTrans" cxnId="{05EAD74D-2422-4DAD-AA7E-6DE8092EF087}">
      <dgm:prSet/>
      <dgm:spPr/>
      <dgm:t>
        <a:bodyPr/>
        <a:lstStyle/>
        <a:p>
          <a:endParaRPr lang="ru-RU"/>
        </a:p>
      </dgm:t>
    </dgm:pt>
    <dgm:pt modelId="{DE1511F6-063B-4D61-A8CC-52B8E0CFFEAD}">
      <dgm:prSet custT="1"/>
      <dgm:spPr>
        <a:solidFill>
          <a:schemeClr val="bg1">
            <a:lumMod val="85000"/>
          </a:schemeClr>
        </a:solidFill>
        <a:ln>
          <a:solidFill>
            <a:schemeClr val="accent6"/>
          </a:solidFill>
        </a:ln>
      </dgm:spPr>
      <dgm:t>
        <a:bodyPr/>
        <a:lstStyle/>
        <a:p>
          <a:pPr marL="177800" indent="0" algn="l">
            <a:lnSpc>
              <a:spcPct val="100000"/>
            </a:lnSpc>
          </a:pPr>
          <a:r>
            <a:rPr lang="ru-RU" sz="1600" dirty="0">
              <a:solidFill>
                <a:schemeClr val="tx1"/>
              </a:solidFill>
            </a:rPr>
            <a:t>   </a:t>
          </a:r>
          <a:r>
            <a:rPr lang="ru-RU" sz="1600" dirty="0" smtClean="0">
              <a:solidFill>
                <a:schemeClr val="tx1"/>
              </a:solidFill>
            </a:rPr>
            <a:t>Стимулирование использования отечественных сортов и гибридов, созданных в  </a:t>
          </a:r>
          <a:r>
            <a:rPr lang="en-US" sz="1600" dirty="0" smtClean="0">
              <a:solidFill>
                <a:schemeClr val="tx1"/>
              </a:solidFill>
            </a:rPr>
            <a:t>    </a:t>
          </a:r>
          <a:r>
            <a:rPr lang="ru-RU" sz="1600" dirty="0" smtClean="0">
              <a:solidFill>
                <a:schemeClr val="tx1"/>
              </a:solidFill>
            </a:rPr>
            <a:t>рамках ФНТП</a:t>
          </a:r>
          <a:endParaRPr lang="ru-RU" sz="1600" dirty="0">
            <a:solidFill>
              <a:schemeClr val="tx1"/>
            </a:solidFill>
          </a:endParaRPr>
        </a:p>
      </dgm:t>
    </dgm:pt>
    <dgm:pt modelId="{D82DF363-4D7C-455A-A1FB-B109C341FA9C}" type="parTrans" cxnId="{F6D48DFF-FBBC-409B-A07E-2A07EC83D93D}">
      <dgm:prSet/>
      <dgm:spPr/>
      <dgm:t>
        <a:bodyPr/>
        <a:lstStyle/>
        <a:p>
          <a:endParaRPr lang="ru-RU"/>
        </a:p>
      </dgm:t>
    </dgm:pt>
    <dgm:pt modelId="{B7B0C324-0238-4F9B-9F50-2D2AFD94DFEC}" type="sibTrans" cxnId="{F6D48DFF-FBBC-409B-A07E-2A07EC83D93D}">
      <dgm:prSet/>
      <dgm:spPr/>
      <dgm:t>
        <a:bodyPr/>
        <a:lstStyle/>
        <a:p>
          <a:endParaRPr lang="ru-RU"/>
        </a:p>
      </dgm:t>
    </dgm:pt>
    <dgm:pt modelId="{C5CB8C9F-A6EF-4C19-BD4A-AA577524A89D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rgbClr val="00B050"/>
          </a:solidFill>
        </a:ln>
      </dgm:spPr>
      <dgm:t>
        <a:bodyPr/>
        <a:lstStyle/>
        <a:p>
          <a:pPr algn="l" rtl="0"/>
          <a:r>
            <a:rPr lang="ru-RU" sz="1600" b="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Осуществление государственной поддержки мероприятий в области известкования кислых почв с 2020 года </a:t>
          </a:r>
          <a:endParaRPr lang="ru-RU" sz="1600" b="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gm:t>
    </dgm:pt>
    <dgm:pt modelId="{7D3BB570-A426-4E9F-BA62-55BB79E0C24D}" type="sibTrans" cxnId="{E2B2B85A-A00F-491C-B87E-1F4AF470FE45}">
      <dgm:prSet/>
      <dgm:spPr/>
      <dgm:t>
        <a:bodyPr/>
        <a:lstStyle/>
        <a:p>
          <a:endParaRPr lang="ru-RU"/>
        </a:p>
      </dgm:t>
    </dgm:pt>
    <dgm:pt modelId="{3F992E1C-DA62-4CE0-A21F-F63A854A8AD8}" type="parTrans" cxnId="{E2B2B85A-A00F-491C-B87E-1F4AF470FE45}">
      <dgm:prSet/>
      <dgm:spPr/>
      <dgm:t>
        <a:bodyPr/>
        <a:lstStyle/>
        <a:p>
          <a:endParaRPr lang="ru-RU"/>
        </a:p>
      </dgm:t>
    </dgm:pt>
    <dgm:pt modelId="{589DBDA8-2DDB-465E-9460-79729282BB39}">
      <dgm:prSet custT="1"/>
      <dgm:spPr>
        <a:solidFill>
          <a:schemeClr val="bg1">
            <a:lumMod val="85000"/>
          </a:schemeClr>
        </a:solidFill>
        <a:ln>
          <a:solidFill>
            <a:schemeClr val="accent6"/>
          </a:solidFill>
        </a:ln>
      </dgm:spPr>
      <dgm:t>
        <a:bodyPr/>
        <a:lstStyle/>
        <a:p>
          <a:pPr marL="177800" indent="0" algn="l">
            <a:lnSpc>
              <a:spcPct val="100000"/>
            </a:lnSpc>
          </a:pPr>
          <a:r>
            <a:rPr lang="ru-RU" sz="1600" smtClean="0">
              <a:solidFill>
                <a:schemeClr val="tx1"/>
              </a:solidFill>
            </a:rPr>
            <a:t>Техническая и технологическая модернизация за счет льготных лизинговых программ приобретения техники, а также инвестиционных кредитов</a:t>
          </a:r>
          <a:endParaRPr lang="ru-RU" sz="1600" dirty="0">
            <a:solidFill>
              <a:schemeClr val="tx1"/>
            </a:solidFill>
          </a:endParaRPr>
        </a:p>
      </dgm:t>
    </dgm:pt>
    <dgm:pt modelId="{A73ADEF0-14FB-45BE-BD58-02E17F382CE1}" type="parTrans" cxnId="{E9FEAF01-CAC7-4F25-90A9-1ED38DF51728}">
      <dgm:prSet/>
      <dgm:spPr/>
      <dgm:t>
        <a:bodyPr/>
        <a:lstStyle/>
        <a:p>
          <a:endParaRPr lang="ru-RU"/>
        </a:p>
      </dgm:t>
    </dgm:pt>
    <dgm:pt modelId="{C904AB51-6F2F-4923-8B97-712A1CD847C2}" type="sibTrans" cxnId="{E9FEAF01-CAC7-4F25-90A9-1ED38DF51728}">
      <dgm:prSet/>
      <dgm:spPr/>
      <dgm:t>
        <a:bodyPr/>
        <a:lstStyle/>
        <a:p>
          <a:endParaRPr lang="ru-RU"/>
        </a:p>
      </dgm:t>
    </dgm:pt>
    <dgm:pt modelId="{16B11664-A30D-4E83-98F7-4BDBE2DE4533}" type="pres">
      <dgm:prSet presAssocID="{DA659BB3-801D-4E64-A77C-D9052E1A2AC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EFD0DB8-D556-42C9-8E1F-E2721B06BF0F}" type="pres">
      <dgm:prSet presAssocID="{DA659BB3-801D-4E64-A77C-D9052E1A2AC8}" presName="Name1" presStyleCnt="0"/>
      <dgm:spPr/>
    </dgm:pt>
    <dgm:pt modelId="{62A17664-1367-4EAF-85F5-34417C354E78}" type="pres">
      <dgm:prSet presAssocID="{DA659BB3-801D-4E64-A77C-D9052E1A2AC8}" presName="cycle" presStyleCnt="0"/>
      <dgm:spPr/>
    </dgm:pt>
    <dgm:pt modelId="{A325F409-2255-4DB9-9825-3C10EAC07BEE}" type="pres">
      <dgm:prSet presAssocID="{DA659BB3-801D-4E64-A77C-D9052E1A2AC8}" presName="srcNode" presStyleLbl="node1" presStyleIdx="0" presStyleCnt="6"/>
      <dgm:spPr/>
    </dgm:pt>
    <dgm:pt modelId="{F9166638-40BC-47AF-94D0-801FDC7AF689}" type="pres">
      <dgm:prSet presAssocID="{DA659BB3-801D-4E64-A77C-D9052E1A2AC8}" presName="conn" presStyleLbl="parChTrans1D2" presStyleIdx="0" presStyleCnt="1" custLinFactNeighborX="-3453" custLinFactNeighborY="32" custRadScaleRad="200061" custRadScaleInc="-2147483648"/>
      <dgm:spPr/>
      <dgm:t>
        <a:bodyPr/>
        <a:lstStyle/>
        <a:p>
          <a:endParaRPr lang="ru-RU"/>
        </a:p>
      </dgm:t>
    </dgm:pt>
    <dgm:pt modelId="{93B4D98B-6195-4372-9D4B-64993FAB0C28}" type="pres">
      <dgm:prSet presAssocID="{DA659BB3-801D-4E64-A77C-D9052E1A2AC8}" presName="extraNode" presStyleLbl="node1" presStyleIdx="0" presStyleCnt="6"/>
      <dgm:spPr/>
    </dgm:pt>
    <dgm:pt modelId="{478621ED-CE19-44ED-A298-60FC7E83EE99}" type="pres">
      <dgm:prSet presAssocID="{DA659BB3-801D-4E64-A77C-D9052E1A2AC8}" presName="dstNode" presStyleLbl="node1" presStyleIdx="0" presStyleCnt="6"/>
      <dgm:spPr/>
    </dgm:pt>
    <dgm:pt modelId="{4FEACF1E-4CBC-47C6-B86E-9BDF0531ACDF}" type="pres">
      <dgm:prSet presAssocID="{6CC5D08C-18AE-4B33-866E-514A82C3AA4B}" presName="text_1" presStyleLbl="node1" presStyleIdx="0" presStyleCnt="6" custScaleY="1192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F6829-E850-46F5-AA15-AC0BEA3A9326}" type="pres">
      <dgm:prSet presAssocID="{6CC5D08C-18AE-4B33-866E-514A82C3AA4B}" presName="accent_1" presStyleCnt="0"/>
      <dgm:spPr/>
    </dgm:pt>
    <dgm:pt modelId="{4B282F3A-70E9-44BB-8018-000D0CDD8C04}" type="pres">
      <dgm:prSet presAssocID="{6CC5D08C-18AE-4B33-866E-514A82C3AA4B}" presName="accentRepeatNode" presStyleLbl="solidFgAcc1" presStyleIdx="0" presStyleCnt="6" custScaleX="124334" custScaleY="116504"/>
      <dgm:spPr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B68F66C5-7018-4132-80AF-B9498B45FCB1}" type="pres">
      <dgm:prSet presAssocID="{C7620CD4-1B33-4AD9-99B0-F1C5D6B38589}" presName="text_2" presStyleLbl="node1" presStyleIdx="1" presStyleCnt="6" custScaleX="100015" custScaleY="127673" custLinFactNeighborX="1128" custLinFactNeighborY="8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F5BA04-C341-488E-B908-4FE55ED3D53D}" type="pres">
      <dgm:prSet presAssocID="{C7620CD4-1B33-4AD9-99B0-F1C5D6B38589}" presName="accent_2" presStyleCnt="0"/>
      <dgm:spPr/>
    </dgm:pt>
    <dgm:pt modelId="{4B0AF466-AD78-4E44-913A-B7DABB1957AE}" type="pres">
      <dgm:prSet presAssocID="{C7620CD4-1B33-4AD9-99B0-F1C5D6B38589}" presName="accentRepeatNode" presStyleLbl="solidFgAcc1" presStyleIdx="1" presStyleCnt="6" custScaleX="138060" custScaleY="122607" custLinFactNeighborX="-8054" custLinFactNeighborY="2621"/>
      <dgm:spPr>
        <a:blipFill rotWithShape="0">
          <a:blip xmlns:r="http://schemas.openxmlformats.org/officeDocument/2006/relationships" r:embed="rId2"/>
          <a:srcRect/>
          <a:stretch>
            <a:fillRect t="-2000" b="-2000"/>
          </a:stretch>
        </a:blipFill>
      </dgm:spPr>
      <dgm:t>
        <a:bodyPr/>
        <a:lstStyle/>
        <a:p>
          <a:endParaRPr lang="ru-RU"/>
        </a:p>
      </dgm:t>
    </dgm:pt>
    <dgm:pt modelId="{1FAC54D1-A986-44CC-BF33-6C32A88E5A0C}" type="pres">
      <dgm:prSet presAssocID="{C5CB8C9F-A6EF-4C19-BD4A-AA577524A89D}" presName="text_3" presStyleLbl="node1" presStyleIdx="2" presStyleCnt="6" custLinFactNeighborX="240" custLinFactNeighborY="302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7F42B3-43EC-46C2-B7AF-05F8F4C6CDB2}" type="pres">
      <dgm:prSet presAssocID="{C5CB8C9F-A6EF-4C19-BD4A-AA577524A89D}" presName="accent_3" presStyleCnt="0"/>
      <dgm:spPr/>
    </dgm:pt>
    <dgm:pt modelId="{C29AA074-4101-4F60-85EA-15EBF7B1DA34}" type="pres">
      <dgm:prSet presAssocID="{C5CB8C9F-A6EF-4C19-BD4A-AA577524A89D}" presName="accentRepeatNode" presStyleLbl="solidFgAcc1" presStyleIdx="2" presStyleCnt="6" custScaleX="123630" custScaleY="120452" custLinFactNeighborX="-5242" custLinFactNeighborY="2097"/>
      <dgm:spPr>
        <a:blipFill rotWithShape="0">
          <a:blip xmlns:r="http://schemas.openxmlformats.org/officeDocument/2006/relationships" r:embed="rId3"/>
          <a:srcRect/>
          <a:stretch>
            <a:fillRect l="-23000" r="-23000"/>
          </a:stretch>
        </a:blipFill>
      </dgm:spPr>
      <dgm:t>
        <a:bodyPr/>
        <a:lstStyle/>
        <a:p>
          <a:endParaRPr lang="ru-RU"/>
        </a:p>
      </dgm:t>
    </dgm:pt>
    <dgm:pt modelId="{8437FB2A-204D-406F-A09A-A61655B7B850}" type="pres">
      <dgm:prSet presAssocID="{1EFE81E4-CAA5-4B70-9964-78CD88E24F13}" presName="text_4" presStyleLbl="node1" presStyleIdx="3" presStyleCnt="6" custScaleY="129481" custLinFactNeighborX="235" custLinFactNeighborY="17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BC4ABB-4B9A-4FB1-B2B2-06262766C504}" type="pres">
      <dgm:prSet presAssocID="{1EFE81E4-CAA5-4B70-9964-78CD88E24F13}" presName="accent_4" presStyleCnt="0"/>
      <dgm:spPr/>
    </dgm:pt>
    <dgm:pt modelId="{F76111DA-0063-4A99-AFB1-0769534FF43A}" type="pres">
      <dgm:prSet presAssocID="{1EFE81E4-CAA5-4B70-9964-78CD88E24F13}" presName="accentRepeatNode" presStyleLbl="solidFgAcc1" presStyleIdx="3" presStyleCnt="6" custScaleX="124895" custScaleY="119518" custLinFactNeighborX="-1048" custLinFactNeighborY="6815"/>
      <dgm:spPr>
        <a:blipFill rotWithShape="0">
          <a:blip xmlns:r="http://schemas.openxmlformats.org/officeDocument/2006/relationships" r:embed="rId4"/>
          <a:srcRect/>
          <a:stretch>
            <a:fillRect l="-20000" r="-20000"/>
          </a:stretch>
        </a:blipFill>
      </dgm:spPr>
      <dgm:t>
        <a:bodyPr/>
        <a:lstStyle/>
        <a:p>
          <a:endParaRPr lang="ru-RU"/>
        </a:p>
      </dgm:t>
    </dgm:pt>
    <dgm:pt modelId="{1FC57344-CACF-47ED-AD2D-74201491DAB2}" type="pres">
      <dgm:prSet presAssocID="{DE1511F6-063B-4D61-A8CC-52B8E0CFFEAD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BEE447-1C66-4F5C-98CF-BCFDA9365580}" type="pres">
      <dgm:prSet presAssocID="{DE1511F6-063B-4D61-A8CC-52B8E0CFFEAD}" presName="accent_5" presStyleCnt="0"/>
      <dgm:spPr/>
    </dgm:pt>
    <dgm:pt modelId="{0B4B5182-F6A1-4D04-B544-EE76C8F930F5}" type="pres">
      <dgm:prSet presAssocID="{DE1511F6-063B-4D61-A8CC-52B8E0CFFEAD}" presName="accentRepeatNode" presStyleLbl="solidFgAcc1" presStyleIdx="4" presStyleCnt="6" custScaleX="130122" custScaleY="118838"/>
      <dgm:spPr>
        <a:blipFill rotWithShape="0">
          <a:blip xmlns:r="http://schemas.openxmlformats.org/officeDocument/2006/relationships" r:embed="rId5"/>
          <a:srcRect/>
          <a:stretch>
            <a:fillRect l="-11000" r="-11000"/>
          </a:stretch>
        </a:blipFill>
      </dgm:spPr>
    </dgm:pt>
    <dgm:pt modelId="{05F65F62-06F0-4B01-8F5E-225BA7EDB53A}" type="pres">
      <dgm:prSet presAssocID="{589DBDA8-2DDB-465E-9460-79729282BB39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C9C50F-5044-4AC5-938C-C5282128A79F}" type="pres">
      <dgm:prSet presAssocID="{589DBDA8-2DDB-465E-9460-79729282BB39}" presName="accent_6" presStyleCnt="0"/>
      <dgm:spPr/>
    </dgm:pt>
    <dgm:pt modelId="{59D61BE6-66C5-4DCC-895E-0B3CBD29258A}" type="pres">
      <dgm:prSet presAssocID="{589DBDA8-2DDB-465E-9460-79729282BB39}" presName="accentRepeatNode" presStyleLbl="solidFgAcc1" presStyleIdx="5" presStyleCnt="6" custScaleX="121429" custScaleY="117828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F999BB87-7E8F-42F5-AF01-CAABD6A5064E}" type="presOf" srcId="{6CC5D08C-18AE-4B33-866E-514A82C3AA4B}" destId="{4FEACF1E-4CBC-47C6-B86E-9BDF0531ACDF}" srcOrd="0" destOrd="0" presId="urn:microsoft.com/office/officeart/2008/layout/VerticalCurvedList"/>
    <dgm:cxn modelId="{E9FEAF01-CAC7-4F25-90A9-1ED38DF51728}" srcId="{DA659BB3-801D-4E64-A77C-D9052E1A2AC8}" destId="{589DBDA8-2DDB-465E-9460-79729282BB39}" srcOrd="5" destOrd="0" parTransId="{A73ADEF0-14FB-45BE-BD58-02E17F382CE1}" sibTransId="{C904AB51-6F2F-4923-8B97-712A1CD847C2}"/>
    <dgm:cxn modelId="{DC62DE38-AFC7-47C1-BC7C-CE6BA9C760B7}" srcId="{DA659BB3-801D-4E64-A77C-D9052E1A2AC8}" destId="{1EFE81E4-CAA5-4B70-9964-78CD88E24F13}" srcOrd="3" destOrd="0" parTransId="{33E3C6D3-84F8-44F9-87AD-4337F01A7716}" sibTransId="{FFD6A6F1-2F7A-4637-A928-FE2A60A89422}"/>
    <dgm:cxn modelId="{F729C7DB-F941-44AB-A1B6-E84FB909FE36}" type="presOf" srcId="{DE1511F6-063B-4D61-A8CC-52B8E0CFFEAD}" destId="{1FC57344-CACF-47ED-AD2D-74201491DAB2}" srcOrd="0" destOrd="0" presId="urn:microsoft.com/office/officeart/2008/layout/VerticalCurvedList"/>
    <dgm:cxn modelId="{CE59D3EA-537C-4642-AC15-918B15277381}" type="presOf" srcId="{1EFE81E4-CAA5-4B70-9964-78CD88E24F13}" destId="{8437FB2A-204D-406F-A09A-A61655B7B850}" srcOrd="0" destOrd="0" presId="urn:microsoft.com/office/officeart/2008/layout/VerticalCurvedList"/>
    <dgm:cxn modelId="{5732BBC5-5FBF-423C-A1B1-879A4974327E}" type="presOf" srcId="{DA659BB3-801D-4E64-A77C-D9052E1A2AC8}" destId="{16B11664-A30D-4E83-98F7-4BDBE2DE4533}" srcOrd="0" destOrd="0" presId="urn:microsoft.com/office/officeart/2008/layout/VerticalCurvedList"/>
    <dgm:cxn modelId="{C51F6349-B738-4561-90E5-3AAACD84745A}" type="presOf" srcId="{589DBDA8-2DDB-465E-9460-79729282BB39}" destId="{05F65F62-06F0-4B01-8F5E-225BA7EDB53A}" srcOrd="0" destOrd="0" presId="urn:microsoft.com/office/officeart/2008/layout/VerticalCurvedList"/>
    <dgm:cxn modelId="{05EAD74D-2422-4DAD-AA7E-6DE8092EF087}" srcId="{DA659BB3-801D-4E64-A77C-D9052E1A2AC8}" destId="{6CC5D08C-18AE-4B33-866E-514A82C3AA4B}" srcOrd="0" destOrd="0" parTransId="{97B00224-683D-474B-A8E5-7B4C0D343FBA}" sibTransId="{D6256AC2-0CA3-450E-889C-BF767F8964AA}"/>
    <dgm:cxn modelId="{50F3EB5F-FBF5-45BC-B431-F8E6C727A528}" srcId="{DA659BB3-801D-4E64-A77C-D9052E1A2AC8}" destId="{C7620CD4-1B33-4AD9-99B0-F1C5D6B38589}" srcOrd="1" destOrd="0" parTransId="{A12750D8-3057-4EE8-B848-790BFB544791}" sibTransId="{CAC1EFB2-0FF6-4C65-B71E-2900C0394D5F}"/>
    <dgm:cxn modelId="{7A1154EC-F591-4860-836C-FEF3E34BC450}" type="presOf" srcId="{D6256AC2-0CA3-450E-889C-BF767F8964AA}" destId="{F9166638-40BC-47AF-94D0-801FDC7AF689}" srcOrd="0" destOrd="0" presId="urn:microsoft.com/office/officeart/2008/layout/VerticalCurvedList"/>
    <dgm:cxn modelId="{E2B2B85A-A00F-491C-B87E-1F4AF470FE45}" srcId="{DA659BB3-801D-4E64-A77C-D9052E1A2AC8}" destId="{C5CB8C9F-A6EF-4C19-BD4A-AA577524A89D}" srcOrd="2" destOrd="0" parTransId="{3F992E1C-DA62-4CE0-A21F-F63A854A8AD8}" sibTransId="{7D3BB570-A426-4E9F-BA62-55BB79E0C24D}"/>
    <dgm:cxn modelId="{2A06A3B7-CBF5-4948-8B1D-7415D94FFC9C}" type="presOf" srcId="{C7620CD4-1B33-4AD9-99B0-F1C5D6B38589}" destId="{B68F66C5-7018-4132-80AF-B9498B45FCB1}" srcOrd="0" destOrd="0" presId="urn:microsoft.com/office/officeart/2008/layout/VerticalCurvedList"/>
    <dgm:cxn modelId="{F6D48DFF-FBBC-409B-A07E-2A07EC83D93D}" srcId="{DA659BB3-801D-4E64-A77C-D9052E1A2AC8}" destId="{DE1511F6-063B-4D61-A8CC-52B8E0CFFEAD}" srcOrd="4" destOrd="0" parTransId="{D82DF363-4D7C-455A-A1FB-B109C341FA9C}" sibTransId="{B7B0C324-0238-4F9B-9F50-2D2AFD94DFEC}"/>
    <dgm:cxn modelId="{9DFC0092-EDD0-4131-B1A3-A617F6359208}" type="presOf" srcId="{C5CB8C9F-A6EF-4C19-BD4A-AA577524A89D}" destId="{1FAC54D1-A986-44CC-BF33-6C32A88E5A0C}" srcOrd="0" destOrd="0" presId="urn:microsoft.com/office/officeart/2008/layout/VerticalCurvedList"/>
    <dgm:cxn modelId="{D3BEC4D1-5900-4063-8780-51E0EBDD8E05}" type="presParOf" srcId="{16B11664-A30D-4E83-98F7-4BDBE2DE4533}" destId="{1EFD0DB8-D556-42C9-8E1F-E2721B06BF0F}" srcOrd="0" destOrd="0" presId="urn:microsoft.com/office/officeart/2008/layout/VerticalCurvedList"/>
    <dgm:cxn modelId="{CAD91BAF-8865-44E6-83E3-5E0039AC66B8}" type="presParOf" srcId="{1EFD0DB8-D556-42C9-8E1F-E2721B06BF0F}" destId="{62A17664-1367-4EAF-85F5-34417C354E78}" srcOrd="0" destOrd="0" presId="urn:microsoft.com/office/officeart/2008/layout/VerticalCurvedList"/>
    <dgm:cxn modelId="{FD3C0F9D-7CB6-474A-B2E6-625F4FB53B2F}" type="presParOf" srcId="{62A17664-1367-4EAF-85F5-34417C354E78}" destId="{A325F409-2255-4DB9-9825-3C10EAC07BEE}" srcOrd="0" destOrd="0" presId="urn:microsoft.com/office/officeart/2008/layout/VerticalCurvedList"/>
    <dgm:cxn modelId="{A38630B7-A2B3-4818-91EA-5541C072834E}" type="presParOf" srcId="{62A17664-1367-4EAF-85F5-34417C354E78}" destId="{F9166638-40BC-47AF-94D0-801FDC7AF689}" srcOrd="1" destOrd="0" presId="urn:microsoft.com/office/officeart/2008/layout/VerticalCurvedList"/>
    <dgm:cxn modelId="{635CDCD5-296F-48E8-8F87-F21AA5513EC4}" type="presParOf" srcId="{62A17664-1367-4EAF-85F5-34417C354E78}" destId="{93B4D98B-6195-4372-9D4B-64993FAB0C28}" srcOrd="2" destOrd="0" presId="urn:microsoft.com/office/officeart/2008/layout/VerticalCurvedList"/>
    <dgm:cxn modelId="{9D97EF8E-76B9-4015-86CC-F29B50792D85}" type="presParOf" srcId="{62A17664-1367-4EAF-85F5-34417C354E78}" destId="{478621ED-CE19-44ED-A298-60FC7E83EE99}" srcOrd="3" destOrd="0" presId="urn:microsoft.com/office/officeart/2008/layout/VerticalCurvedList"/>
    <dgm:cxn modelId="{A67C918D-6C65-4595-B34A-9552EBDB4941}" type="presParOf" srcId="{1EFD0DB8-D556-42C9-8E1F-E2721B06BF0F}" destId="{4FEACF1E-4CBC-47C6-B86E-9BDF0531ACDF}" srcOrd="1" destOrd="0" presId="urn:microsoft.com/office/officeart/2008/layout/VerticalCurvedList"/>
    <dgm:cxn modelId="{1CB132BE-1306-47B6-80EC-5B8231F2EB58}" type="presParOf" srcId="{1EFD0DB8-D556-42C9-8E1F-E2721B06BF0F}" destId="{656F6829-E850-46F5-AA15-AC0BEA3A9326}" srcOrd="2" destOrd="0" presId="urn:microsoft.com/office/officeart/2008/layout/VerticalCurvedList"/>
    <dgm:cxn modelId="{A397CD48-2082-4FD0-AF6F-4B447CB0A5E4}" type="presParOf" srcId="{656F6829-E850-46F5-AA15-AC0BEA3A9326}" destId="{4B282F3A-70E9-44BB-8018-000D0CDD8C04}" srcOrd="0" destOrd="0" presId="urn:microsoft.com/office/officeart/2008/layout/VerticalCurvedList"/>
    <dgm:cxn modelId="{601DE9D0-39E3-40BC-98BE-AC0E404585A1}" type="presParOf" srcId="{1EFD0DB8-D556-42C9-8E1F-E2721B06BF0F}" destId="{B68F66C5-7018-4132-80AF-B9498B45FCB1}" srcOrd="3" destOrd="0" presId="urn:microsoft.com/office/officeart/2008/layout/VerticalCurvedList"/>
    <dgm:cxn modelId="{D2108084-0406-488F-AF30-ADBA862007F4}" type="presParOf" srcId="{1EFD0DB8-D556-42C9-8E1F-E2721B06BF0F}" destId="{52F5BA04-C341-488E-B908-4FE55ED3D53D}" srcOrd="4" destOrd="0" presId="urn:microsoft.com/office/officeart/2008/layout/VerticalCurvedList"/>
    <dgm:cxn modelId="{80332FF2-1EEE-4CA3-9F77-721069BEED93}" type="presParOf" srcId="{52F5BA04-C341-488E-B908-4FE55ED3D53D}" destId="{4B0AF466-AD78-4E44-913A-B7DABB1957AE}" srcOrd="0" destOrd="0" presId="urn:microsoft.com/office/officeart/2008/layout/VerticalCurvedList"/>
    <dgm:cxn modelId="{7236909A-B604-4262-A5A5-A04F0492D260}" type="presParOf" srcId="{1EFD0DB8-D556-42C9-8E1F-E2721B06BF0F}" destId="{1FAC54D1-A986-44CC-BF33-6C32A88E5A0C}" srcOrd="5" destOrd="0" presId="urn:microsoft.com/office/officeart/2008/layout/VerticalCurvedList"/>
    <dgm:cxn modelId="{764B4971-09D9-457B-B50A-753CAB2067EE}" type="presParOf" srcId="{1EFD0DB8-D556-42C9-8E1F-E2721B06BF0F}" destId="{8B7F42B3-43EC-46C2-B7AF-05F8F4C6CDB2}" srcOrd="6" destOrd="0" presId="urn:microsoft.com/office/officeart/2008/layout/VerticalCurvedList"/>
    <dgm:cxn modelId="{2881C5B4-43D1-4456-8CC6-DA651C826FD7}" type="presParOf" srcId="{8B7F42B3-43EC-46C2-B7AF-05F8F4C6CDB2}" destId="{C29AA074-4101-4F60-85EA-15EBF7B1DA34}" srcOrd="0" destOrd="0" presId="urn:microsoft.com/office/officeart/2008/layout/VerticalCurvedList"/>
    <dgm:cxn modelId="{1D40CF77-142E-44B9-9C52-8ACE3635F38F}" type="presParOf" srcId="{1EFD0DB8-D556-42C9-8E1F-E2721B06BF0F}" destId="{8437FB2A-204D-406F-A09A-A61655B7B850}" srcOrd="7" destOrd="0" presId="urn:microsoft.com/office/officeart/2008/layout/VerticalCurvedList"/>
    <dgm:cxn modelId="{79930E40-791B-4BD3-8F77-1B62EFF17999}" type="presParOf" srcId="{1EFD0DB8-D556-42C9-8E1F-E2721B06BF0F}" destId="{ACBC4ABB-4B9A-4FB1-B2B2-06262766C504}" srcOrd="8" destOrd="0" presId="urn:microsoft.com/office/officeart/2008/layout/VerticalCurvedList"/>
    <dgm:cxn modelId="{6941E383-0F93-480C-B72F-4EFBF904A26A}" type="presParOf" srcId="{ACBC4ABB-4B9A-4FB1-B2B2-06262766C504}" destId="{F76111DA-0063-4A99-AFB1-0769534FF43A}" srcOrd="0" destOrd="0" presId="urn:microsoft.com/office/officeart/2008/layout/VerticalCurvedList"/>
    <dgm:cxn modelId="{BA53E522-37B1-463C-8067-D8C96E611546}" type="presParOf" srcId="{1EFD0DB8-D556-42C9-8E1F-E2721B06BF0F}" destId="{1FC57344-CACF-47ED-AD2D-74201491DAB2}" srcOrd="9" destOrd="0" presId="urn:microsoft.com/office/officeart/2008/layout/VerticalCurvedList"/>
    <dgm:cxn modelId="{24DEAAAE-9737-4DCF-9505-790268C22FDC}" type="presParOf" srcId="{1EFD0DB8-D556-42C9-8E1F-E2721B06BF0F}" destId="{B1BEE447-1C66-4F5C-98CF-BCFDA9365580}" srcOrd="10" destOrd="0" presId="urn:microsoft.com/office/officeart/2008/layout/VerticalCurvedList"/>
    <dgm:cxn modelId="{8D310F31-7D9F-46EC-AC3E-63E7C18C5647}" type="presParOf" srcId="{B1BEE447-1C66-4F5C-98CF-BCFDA9365580}" destId="{0B4B5182-F6A1-4D04-B544-EE76C8F930F5}" srcOrd="0" destOrd="0" presId="urn:microsoft.com/office/officeart/2008/layout/VerticalCurvedList"/>
    <dgm:cxn modelId="{9F97D65D-A583-4FF2-8AC6-EC06EF1894B9}" type="presParOf" srcId="{1EFD0DB8-D556-42C9-8E1F-E2721B06BF0F}" destId="{05F65F62-06F0-4B01-8F5E-225BA7EDB53A}" srcOrd="11" destOrd="0" presId="urn:microsoft.com/office/officeart/2008/layout/VerticalCurvedList"/>
    <dgm:cxn modelId="{9CEADEBA-B48E-43B3-9FB6-B912868B348E}" type="presParOf" srcId="{1EFD0DB8-D556-42C9-8E1F-E2721B06BF0F}" destId="{22C9C50F-5044-4AC5-938C-C5282128A79F}" srcOrd="12" destOrd="0" presId="urn:microsoft.com/office/officeart/2008/layout/VerticalCurvedList"/>
    <dgm:cxn modelId="{9845A1E3-0D63-4D83-861E-99DBFFFC40E7}" type="presParOf" srcId="{22C9C50F-5044-4AC5-938C-C5282128A79F}" destId="{59D61BE6-66C5-4DCC-895E-0B3CBD29258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166638-40BC-47AF-94D0-801FDC7AF689}">
      <dsp:nvSpPr>
        <dsp:cNvPr id="0" name=""/>
        <dsp:cNvSpPr/>
      </dsp:nvSpPr>
      <dsp:spPr>
        <a:xfrm>
          <a:off x="-6225810" y="-956685"/>
          <a:ext cx="7462763" cy="7462763"/>
        </a:xfrm>
        <a:prstGeom prst="blockArc">
          <a:avLst>
            <a:gd name="adj1" fmla="val 18900000"/>
            <a:gd name="adj2" fmla="val 2700000"/>
            <a:gd name="adj3" fmla="val 28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EACF1E-4CBC-47C6-B86E-9BDF0531ACDF}">
      <dsp:nvSpPr>
        <dsp:cNvPr id="0" name=""/>
        <dsp:cNvSpPr/>
      </dsp:nvSpPr>
      <dsp:spPr>
        <a:xfrm>
          <a:off x="487953" y="235797"/>
          <a:ext cx="8017467" cy="696100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341" tIns="40640" rIns="40640" bIns="4064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Изменение форм государственной поддержки в виде «компенсирующей» и «стимулирующей» субсидий в рамках приложений № 7 и № 8 Госпрограммы  </a:t>
          </a:r>
          <a:endParaRPr lang="ru-RU" sz="160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87953" y="235797"/>
        <a:ext cx="8017467" cy="696100"/>
      </dsp:txXfrm>
    </dsp:sp>
    <dsp:sp modelId="{4B282F3A-70E9-44BB-8018-000D0CDD8C04}">
      <dsp:nvSpPr>
        <dsp:cNvPr id="0" name=""/>
        <dsp:cNvSpPr/>
      </dsp:nvSpPr>
      <dsp:spPr>
        <a:xfrm>
          <a:off x="34338" y="158799"/>
          <a:ext cx="907229" cy="850096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25000" r="-2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8F66C5-7018-4132-80AF-B9498B45FCB1}">
      <dsp:nvSpPr>
        <dsp:cNvPr id="0" name=""/>
        <dsp:cNvSpPr/>
      </dsp:nvSpPr>
      <dsp:spPr>
        <a:xfrm>
          <a:off x="1001890" y="1091784"/>
          <a:ext cx="7538434" cy="745274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341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Внесение изменений в Постановление Правительства РФ от 6 апреля 2019 г. № 406 в части дополнения субсидирования перевозок техники и минеральных удобрений для субъектов ДФО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1001890" y="1091784"/>
        <a:ext cx="7538434" cy="745274"/>
      </dsp:txXfrm>
    </dsp:sp>
    <dsp:sp modelId="{4B0AF466-AD78-4E44-913A-B7DABB1957AE}">
      <dsp:nvSpPr>
        <dsp:cNvPr id="0" name=""/>
        <dsp:cNvSpPr/>
      </dsp:nvSpPr>
      <dsp:spPr>
        <a:xfrm>
          <a:off x="405657" y="1031153"/>
          <a:ext cx="1007384" cy="894628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t="-2000" b="-2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AC54D1-A986-44CC-BF33-6C32A88E5A0C}">
      <dsp:nvSpPr>
        <dsp:cNvPr id="0" name=""/>
        <dsp:cNvSpPr/>
      </dsp:nvSpPr>
      <dsp:spPr>
        <a:xfrm>
          <a:off x="1205246" y="2219263"/>
          <a:ext cx="7317737" cy="583737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341" tIns="40640" rIns="40640" bIns="4064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Осуществление государственной поддержки мероприятий в области известкования кислых почв с 2020 года </a:t>
          </a:r>
          <a:endParaRPr lang="ru-RU" sz="1600" b="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1205246" y="2219263"/>
        <a:ext cx="7317737" cy="583737"/>
      </dsp:txXfrm>
    </dsp:sp>
    <dsp:sp modelId="{C29AA074-4101-4F60-85EA-15EBF7B1DA34}">
      <dsp:nvSpPr>
        <dsp:cNvPr id="0" name=""/>
        <dsp:cNvSpPr/>
      </dsp:nvSpPr>
      <dsp:spPr>
        <a:xfrm>
          <a:off x="698388" y="1910687"/>
          <a:ext cx="902092" cy="878903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23000" r="-23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7FB2A-204D-406F-A09A-A61655B7B850}">
      <dsp:nvSpPr>
        <dsp:cNvPr id="0" name=""/>
        <dsp:cNvSpPr/>
      </dsp:nvSpPr>
      <dsp:spPr>
        <a:xfrm>
          <a:off x="1204880" y="2935874"/>
          <a:ext cx="7317737" cy="755828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rgbClr val="00B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341" tIns="40640" rIns="40640" bIns="4064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Проработка вопроса об оказании государственной поддержки на компенсацию затрат для проведения работ в области гипсования и </a:t>
          </a:r>
          <a:r>
            <a:rPr lang="ru-RU" sz="1600" kern="1200" dirty="0" err="1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фосфоритования</a:t>
          </a:r>
          <a:r>
            <a:rPr lang="ru-RU" sz="16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площади пашни</a:t>
          </a:r>
          <a:r>
            <a:rPr lang="ru-RU" sz="1400" kern="12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rPr>
            <a:t> </a:t>
          </a:r>
          <a:endParaRPr lang="ru-RU" sz="1600" b="0" kern="1200" dirty="0">
            <a:solidFill>
              <a:schemeClr val="tx1"/>
            </a:solidFill>
            <a:latin typeface="Calibri" pitchFamily="34" charset="0"/>
            <a:cs typeface="Calibri" pitchFamily="34" charset="0"/>
          </a:endParaRPr>
        </a:p>
      </dsp:txBody>
      <dsp:txXfrm>
        <a:off x="1204880" y="2935874"/>
        <a:ext cx="7317737" cy="755828"/>
      </dsp:txXfrm>
    </dsp:sp>
    <dsp:sp modelId="{F76111DA-0063-4A99-AFB1-0769534FF43A}">
      <dsp:nvSpPr>
        <dsp:cNvPr id="0" name=""/>
        <dsp:cNvSpPr/>
      </dsp:nvSpPr>
      <dsp:spPr>
        <a:xfrm>
          <a:off x="724375" y="2823460"/>
          <a:ext cx="911323" cy="872088"/>
        </a:xfrm>
        <a:prstGeom prst="ellipse">
          <a:avLst/>
        </a:prstGeom>
        <a:blipFill rotWithShape="0">
          <a:blip xmlns:r="http://schemas.openxmlformats.org/officeDocument/2006/relationships" r:embed="rId4"/>
          <a:srcRect/>
          <a:stretch>
            <a:fillRect l="-20000" r="-2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57344-CACF-47ED-AD2D-74201491DAB2}">
      <dsp:nvSpPr>
        <dsp:cNvPr id="0" name=""/>
        <dsp:cNvSpPr/>
      </dsp:nvSpPr>
      <dsp:spPr>
        <a:xfrm>
          <a:off x="968117" y="3793404"/>
          <a:ext cx="7537303" cy="583737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341" tIns="40640" rIns="40640" bIns="40640" numCol="1" spcCol="1270" anchor="ctr" anchorCtr="0">
          <a:noAutofit/>
        </a:bodyPr>
        <a:lstStyle/>
        <a:p>
          <a:pPr marL="17780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chemeClr val="tx1"/>
              </a:solidFill>
            </a:rPr>
            <a:t>   </a:t>
          </a:r>
          <a:r>
            <a:rPr lang="ru-RU" sz="1600" kern="1200" dirty="0" smtClean="0">
              <a:solidFill>
                <a:schemeClr val="tx1"/>
              </a:solidFill>
            </a:rPr>
            <a:t>Стимулирование использования отечественных сортов и гибридов, созданных в  </a:t>
          </a:r>
          <a:r>
            <a:rPr lang="en-US" sz="1600" kern="1200" dirty="0" smtClean="0">
              <a:solidFill>
                <a:schemeClr val="tx1"/>
              </a:solidFill>
            </a:rPr>
            <a:t>    </a:t>
          </a:r>
          <a:r>
            <a:rPr lang="ru-RU" sz="1600" kern="1200" dirty="0" smtClean="0">
              <a:solidFill>
                <a:schemeClr val="tx1"/>
              </a:solidFill>
            </a:rPr>
            <a:t>рамках ФНТП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968117" y="3793404"/>
        <a:ext cx="7537303" cy="583737"/>
      </dsp:txXfrm>
    </dsp:sp>
    <dsp:sp modelId="{0B4B5182-F6A1-4D04-B544-EE76C8F930F5}">
      <dsp:nvSpPr>
        <dsp:cNvPr id="0" name=""/>
        <dsp:cNvSpPr/>
      </dsp:nvSpPr>
      <dsp:spPr>
        <a:xfrm>
          <a:off x="493385" y="3651709"/>
          <a:ext cx="949463" cy="867126"/>
        </a:xfrm>
        <a:prstGeom prst="ellipse">
          <a:avLst/>
        </a:prstGeom>
        <a:blipFill rotWithShape="0">
          <a:blip xmlns:r="http://schemas.openxmlformats.org/officeDocument/2006/relationships" r:embed="rId5"/>
          <a:srcRect/>
          <a:stretch>
            <a:fillRect l="-11000" r="-11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F65F62-06F0-4B01-8F5E-225BA7EDB53A}">
      <dsp:nvSpPr>
        <dsp:cNvPr id="0" name=""/>
        <dsp:cNvSpPr/>
      </dsp:nvSpPr>
      <dsp:spPr>
        <a:xfrm>
          <a:off x="487953" y="4668899"/>
          <a:ext cx="8017467" cy="583737"/>
        </a:xfrm>
        <a:prstGeom prst="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3341" tIns="40640" rIns="40640" bIns="40640" numCol="1" spcCol="1270" anchor="ctr" anchorCtr="0">
          <a:noAutofit/>
        </a:bodyPr>
        <a:lstStyle/>
        <a:p>
          <a:pPr marL="17780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>
              <a:solidFill>
                <a:schemeClr val="tx1"/>
              </a:solidFill>
            </a:rPr>
            <a:t>Техническая и технологическая модернизация за счет льготных лизинговых программ приобретения техники, а также инвестиционных кредитов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487953" y="4668899"/>
        <a:ext cx="8017467" cy="583737"/>
      </dsp:txXfrm>
    </dsp:sp>
    <dsp:sp modelId="{59D61BE6-66C5-4DCC-895E-0B3CBD29258A}">
      <dsp:nvSpPr>
        <dsp:cNvPr id="0" name=""/>
        <dsp:cNvSpPr/>
      </dsp:nvSpPr>
      <dsp:spPr>
        <a:xfrm>
          <a:off x="44937" y="4530889"/>
          <a:ext cx="886032" cy="859757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0.16105</cdr:x>
      <cdr:y>0.40186</cdr:y>
    </cdr:from>
    <cdr:to>
      <cdr:x>0.30345</cdr:x>
      <cdr:y>0.47035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06850" y="1496246"/>
          <a:ext cx="448155" cy="2550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0,9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0.68223</cdr:x>
      <cdr:y>0.25356</cdr:y>
    </cdr:from>
    <cdr:to>
      <cdr:x>0.93166</cdr:x>
      <cdr:y>0.46281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47086" y="944081"/>
          <a:ext cx="784995" cy="7791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1,15</a:t>
          </a:r>
        </a:p>
        <a:p xmlns:a="http://schemas.openxmlformats.org/drawingml/2006/main">
          <a:pPr algn="ctr"/>
          <a:r>
            <a:rPr lang="ru-RU" sz="10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rPr>
            <a:t>(прогноз)</a:t>
          </a:r>
          <a:endParaRPr lang="ru-RU" sz="10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0.46316</cdr:x>
      <cdr:y>0.3629</cdr:y>
    </cdr:from>
    <cdr:to>
      <cdr:x>0.60137</cdr:x>
      <cdr:y>0.44546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457650" y="1351214"/>
          <a:ext cx="434968" cy="30739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1,0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0.47534</cdr:x>
      <cdr:y>0.13326</cdr:y>
    </cdr:from>
    <cdr:to>
      <cdr:x>0.65823</cdr:x>
      <cdr:y>0.26036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462530" y="496171"/>
          <a:ext cx="562719" cy="4732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16,9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0.18418</cdr:x>
      <cdr:y>0.17889</cdr:y>
    </cdr:from>
    <cdr:to>
      <cdr:x>0.35165</cdr:x>
      <cdr:y>0.30599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566684" y="666079"/>
          <a:ext cx="515275" cy="47323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15,3</a:t>
          </a:r>
          <a:endParaRPr lang="ru-RU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0.69308</cdr:x>
      <cdr:y>0.16331</cdr:y>
    </cdr:from>
    <cdr:to>
      <cdr:x>1</cdr:x>
      <cdr:y>0.35233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32482" y="608050"/>
          <a:ext cx="944338" cy="7038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15,0 (прогноз)</a:t>
          </a:r>
          <a:endParaRPr lang="ru-RU" sz="800" b="1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0.30015</cdr:x>
      <cdr:y>0.58462</cdr:y>
    </cdr:from>
    <cdr:to>
      <cdr:x>0.69441</cdr:x>
      <cdr:y>0.77033</cdr:y>
    </cdr:to>
    <cdr:sp macro="" textlink="">
      <cdr:nvSpPr>
        <cdr:cNvPr id="2" name="TextBox 2"/>
        <cdr:cNvSpPr txBox="1"/>
      </cdr:nvSpPr>
      <cdr:spPr>
        <a:xfrm xmlns:a="http://schemas.openxmlformats.org/drawingml/2006/main">
          <a:off x="2658424" y="3003485"/>
          <a:ext cx="3491954" cy="954107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noFill/>
        </a:ln>
        <a:effectLst xmlns:a="http://schemas.openxmlformats.org/drawingml/2006/main">
          <a:outerShdw blurRad="149987" dist="250190" dir="8460000" algn="ctr">
            <a:srgbClr val="000000">
              <a:alpha val="28000"/>
            </a:srgbClr>
          </a:outerShdw>
        </a:effectLst>
        <a:scene3d xmlns:a="http://schemas.openxmlformats.org/drawingml/2006/main">
          <a:camera prst="orthographicFront">
            <a:rot lat="0" lon="0" rev="0"/>
          </a:camera>
          <a:lightRig rig="contrasting" dir="t">
            <a:rot lat="0" lon="0" rev="1500000"/>
          </a:lightRig>
        </a:scene3d>
        <a:sp3d xmlns:a="http://schemas.openxmlformats.org/drawingml/2006/main" prstMaterial="metal">
          <a:bevelT w="88900" h="88900"/>
        </a:sp3d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Достигнута прогрессивная тенденция – за 10 лет доля кондиционных по </a:t>
          </a:r>
          <a:r>
            <a:rPr lang="ru-RU" sz="1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посевным</a:t>
          </a:r>
          <a:r>
            <a:rPr lang="ru-RU" sz="14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 качествам яровых увеличилась на 8,6</a:t>
          </a:r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% </a:t>
          </a:r>
          <a:r>
            <a:rPr lang="ru-RU" sz="1400" dirty="0" err="1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п.п</a:t>
          </a:r>
          <a:r>
            <a:rPr lang="ru-RU" sz="1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rPr>
            <a:t>.</a:t>
          </a:r>
          <a:endParaRPr lang="ru-RU" sz="1400" dirty="0">
            <a:solidFill>
              <a:schemeClr val="tx1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0.84332</cdr:x>
      <cdr:y>0.10769</cdr:y>
    </cdr:from>
    <cdr:to>
      <cdr:x>0.98651</cdr:x>
      <cdr:y>0.30769</cdr:y>
    </cdr:to>
    <cdr:sp macro="" textlink="">
      <cdr:nvSpPr>
        <cdr:cNvPr id="3" name="Овал 2"/>
        <cdr:cNvSpPr/>
      </cdr:nvSpPr>
      <cdr:spPr>
        <a:xfrm xmlns:a="http://schemas.openxmlformats.org/drawingml/2006/main" rot="20454687">
          <a:off x="7469237" y="504057"/>
          <a:ext cx="1268229" cy="936104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FF">
            <a:alpha val="0"/>
          </a:srgbClr>
        </a:solidFill>
        <a:ln xmlns:a="http://schemas.openxmlformats.org/drawingml/2006/main" w="25400" cap="flat">
          <a:solidFill>
            <a:schemeClr val="accent1"/>
          </a:solidFill>
          <a:prstDash val="solid"/>
          <a:round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square" lIns="71436" tIns="71436" rIns="71436" bIns="71436" numCol="1" spcCol="38100" rtlCol="0" anchor="ctr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0.72933</cdr:x>
      <cdr:y>0.10905</cdr:y>
    </cdr:from>
    <cdr:to>
      <cdr:x>0.89722</cdr:x>
      <cdr:y>0.23462</cdr:y>
    </cdr:to>
    <cdr:sp macro="" textlink="">
      <cdr:nvSpPr>
        <cdr:cNvPr id="3" name="Oval 1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40924" y="307255"/>
          <a:ext cx="792088" cy="353783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99"/>
        </a:solidFill>
        <a:ln xmlns:a="http://schemas.openxmlformats.org/drawingml/2006/main" w="28575">
          <a:solidFill>
            <a:srgbClr val="00FF00"/>
          </a:solidFill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1" dirty="0" smtClean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rPr>
            <a:t>+ 423,3</a:t>
          </a:r>
          <a:endParaRPr lang="ru-RU" sz="1300" b="1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  <cdr:relSizeAnchor xmlns:cdr="http://schemas.openxmlformats.org/drawingml/2006/chartDrawing">
    <cdr:from>
      <cdr:x>0.5</cdr:x>
      <cdr:y>0.09783</cdr:y>
    </cdr:from>
    <cdr:to>
      <cdr:x>0.65263</cdr:x>
      <cdr:y>0.2234</cdr:y>
    </cdr:to>
    <cdr:sp macro="" textlink="">
      <cdr:nvSpPr>
        <cdr:cNvPr id="4" name="Oval 1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58957" y="275630"/>
          <a:ext cx="720080" cy="353782"/>
        </a:xfrm>
        <a:prstGeom xmlns:a="http://schemas.openxmlformats.org/drawingml/2006/main" prst="ellipse">
          <a:avLst/>
        </a:prstGeom>
        <a:solidFill xmlns:a="http://schemas.openxmlformats.org/drawingml/2006/main">
          <a:srgbClr val="FFFF99"/>
        </a:solidFill>
        <a:ln xmlns:a="http://schemas.openxmlformats.org/drawingml/2006/main" w="28575">
          <a:solidFill>
            <a:srgbClr val="00FF00"/>
          </a:solidFill>
          <a:round/>
          <a:headEnd/>
          <a:tailEnd/>
        </a:ln>
      </cdr:spPr>
      <cdr:txBody>
        <a:bodyPr xmlns:a="http://schemas.openxmlformats.org/drawingml/2006/main" wrap="none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300" b="1" dirty="0" smtClean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rPr>
            <a:t>+543</a:t>
          </a:r>
          <a:endParaRPr lang="ru-RU" sz="1300" b="1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0.82432</cdr:x>
      <cdr:y>0.90123</cdr:y>
    </cdr:from>
    <cdr:to>
      <cdr:x>0.99442</cdr:x>
      <cdr:y>0.98487</cdr:y>
    </cdr:to>
    <cdr:sp macro="" textlink="">
      <cdr:nvSpPr>
        <cdr:cNvPr id="10" name="TextBox 74"/>
        <cdr:cNvSpPr txBox="1"/>
      </cdr:nvSpPr>
      <cdr:spPr>
        <a:xfrm xmlns:a="http://schemas.openxmlformats.org/drawingml/2006/main">
          <a:off x="7202567" y="4943001"/>
          <a:ext cx="1486304" cy="45877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dirty="0" smtClean="0"/>
            <a:t>Просубсидировано </a:t>
          </a:r>
        </a:p>
        <a:p xmlns:a="http://schemas.openxmlformats.org/drawingml/2006/main">
          <a:r>
            <a:rPr lang="ru-RU" sz="1200" dirty="0" smtClean="0"/>
            <a:t>на 11.12.2019</a:t>
          </a:r>
          <a:endParaRPr lang="ru-RU" sz="1200" dirty="0"/>
        </a:p>
      </cdr:txBody>
    </cdr:sp>
  </cdr:relSizeAnchor>
  <cdr:relSizeAnchor xmlns:cdr="http://schemas.openxmlformats.org/drawingml/2006/chartDrawing">
    <cdr:from>
      <cdr:x>0.85057</cdr:x>
      <cdr:y>0.53489</cdr:y>
    </cdr:from>
    <cdr:to>
      <cdr:x>0.8899</cdr:x>
      <cdr:y>0.53518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 flipV="1">
          <a:off x="7431965" y="2933763"/>
          <a:ext cx="343651" cy="159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0.83083</cdr:x>
      <cdr:y>0.467</cdr:y>
    </cdr:from>
    <cdr:to>
      <cdr:x>0.90425</cdr:x>
      <cdr:y>0.52276</cdr:y>
    </cdr:to>
    <cdr:sp macro="" textlink="">
      <cdr:nvSpPr>
        <cdr:cNvPr id="3" name="TextBox 31"/>
        <cdr:cNvSpPr txBox="1"/>
      </cdr:nvSpPr>
      <cdr:spPr>
        <a:xfrm xmlns:a="http://schemas.openxmlformats.org/drawingml/2006/main">
          <a:off x="7259495" y="2561362"/>
          <a:ext cx="641522" cy="3058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>
              <a:solidFill>
                <a:prstClr val="black"/>
              </a:solidFill>
            </a:rPr>
            <a:t>11000</a:t>
          </a:r>
        </a:p>
      </cdr:txBody>
    </cdr:sp>
  </cdr:relSizeAnchor>
  <cdr:relSizeAnchor xmlns:cdr="http://schemas.openxmlformats.org/drawingml/2006/chartDrawing">
    <cdr:from>
      <cdr:x>0.88713</cdr:x>
      <cdr:y>0.39912</cdr:y>
    </cdr:from>
    <cdr:to>
      <cdr:x>0.92583</cdr:x>
      <cdr:y>0.39933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7751446" y="2189057"/>
          <a:ext cx="338138" cy="114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0.86944</cdr:x>
      <cdr:y>0.35057</cdr:y>
    </cdr:from>
    <cdr:to>
      <cdr:x>0.94286</cdr:x>
      <cdr:y>0.40633</cdr:y>
    </cdr:to>
    <cdr:sp macro="" textlink="">
      <cdr:nvSpPr>
        <cdr:cNvPr id="6" name="TextBox 59"/>
        <cdr:cNvSpPr txBox="1"/>
      </cdr:nvSpPr>
      <cdr:spPr>
        <a:xfrm xmlns:a="http://schemas.openxmlformats.org/drawingml/2006/main">
          <a:off x="7596843" y="1922768"/>
          <a:ext cx="641522" cy="3058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prstClr val="black"/>
              </a:solidFill>
            </a:rPr>
            <a:t>16148</a:t>
          </a:r>
          <a:endParaRPr lang="ru-RU" sz="14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0.82432</cdr:x>
      <cdr:y>0.53254</cdr:y>
    </cdr:from>
    <cdr:to>
      <cdr:x>0.87124</cdr:x>
      <cdr:y>0.94305</cdr:y>
    </cdr:to>
    <cdr:cxnSp macro="">
      <cdr:nvCxnSpPr>
        <cdr:cNvPr id="7" name="Прямая со стрелкой 6"/>
        <cdr:cNvCxnSpPr>
          <a:stCxn xmlns:a="http://schemas.openxmlformats.org/drawingml/2006/main" id="10" idx="1"/>
        </cdr:cNvCxnSpPr>
      </cdr:nvCxnSpPr>
      <cdr:spPr>
        <a:xfrm xmlns:a="http://schemas.openxmlformats.org/drawingml/2006/main" flipV="1">
          <a:off x="7202567" y="2920843"/>
          <a:ext cx="410017" cy="225154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0.82432</cdr:x>
      <cdr:y>0.40015</cdr:y>
    </cdr:from>
    <cdr:to>
      <cdr:x>0.92151</cdr:x>
      <cdr:y>0.94305</cdr:y>
    </cdr:to>
    <cdr:cxnSp macro="">
      <cdr:nvCxnSpPr>
        <cdr:cNvPr id="8" name="Прямая со стрелкой 7"/>
        <cdr:cNvCxnSpPr>
          <a:stCxn xmlns:a="http://schemas.openxmlformats.org/drawingml/2006/main" id="10" idx="1"/>
        </cdr:cNvCxnSpPr>
      </cdr:nvCxnSpPr>
      <cdr:spPr>
        <a:xfrm xmlns:a="http://schemas.openxmlformats.org/drawingml/2006/main" flipV="1">
          <a:off x="7202567" y="2194702"/>
          <a:ext cx="849288" cy="297768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0.82432</cdr:x>
      <cdr:y>0.94279</cdr:y>
    </cdr:from>
    <cdr:to>
      <cdr:x>0.98358</cdr:x>
      <cdr:y>0.94305</cdr:y>
    </cdr:to>
    <cdr:cxnSp macro="">
      <cdr:nvCxnSpPr>
        <cdr:cNvPr id="9" name="Прямая соединительная линия 8"/>
        <cdr:cNvCxnSpPr>
          <a:stCxn xmlns:a="http://schemas.openxmlformats.org/drawingml/2006/main" id="10" idx="1"/>
        </cdr:cNvCxnSpPr>
      </cdr:nvCxnSpPr>
      <cdr:spPr>
        <a:xfrm xmlns:a="http://schemas.openxmlformats.org/drawingml/2006/main" flipV="1">
          <a:off x="7202567" y="5170983"/>
          <a:ext cx="1391626" cy="140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51377-9776-4F14-9323-E4204C68DF46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58E27-3654-4F0A-B0A5-8C8A6C0B58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058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B89A-F3A7-4D45-A3F4-10FA8BCD894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25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B89A-F3A7-4D45-A3F4-10FA8BCD894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049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B89A-F3A7-4D45-A3F4-10FA8BCD894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822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3B89A-F3A7-4D45-A3F4-10FA8BCD894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499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46" y="9445173"/>
            <a:ext cx="2949097" cy="49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152" tIns="42078" rIns="84152" bIns="42078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83737" indent="-26297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51902" indent="-21038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72662" indent="-21038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93422" indent="-21038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314183" indent="-2103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734942" indent="-2103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155704" indent="-2103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576465" indent="-21038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8E057A5-09E9-4A18-9C38-2C275284E42A}" type="slidenum">
              <a:rPr lang="ru-RU" altLang="ru-RU" smtClean="0">
                <a:solidFill>
                  <a:srgbClr val="000000"/>
                </a:solidFill>
                <a:latin typeface="Times New Roman" panose="02020603050405020304" pitchFamily="18" charset="0"/>
              </a:rPr>
              <a:pPr eaLnBrk="1" hangingPunct="1"/>
              <a:t>6</a:t>
            </a:fld>
            <a:endParaRPr lang="ru-RU" alt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7713"/>
            <a:ext cx="4972050" cy="372903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815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A560F2-5A68-409C-B5F8-B4A855A31630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017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92150" y="815975"/>
            <a:ext cx="5449888" cy="4087813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52438" algn="l"/>
                <a:tab pos="906463" algn="l"/>
                <a:tab pos="1358900" algn="l"/>
                <a:tab pos="1812925" algn="l"/>
                <a:tab pos="2265363" algn="l"/>
                <a:tab pos="2719388" algn="l"/>
                <a:tab pos="31718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fld id="{BCFCE504-EE37-4B88-95A1-3AF6EF7F0BFC}" type="slidenum">
              <a:rPr lang="ru-RU" altLang="ru-RU" sz="1200">
                <a:solidFill>
                  <a:srgbClr val="514A40"/>
                </a:solidFill>
                <a:latin typeface="Cambria" panose="02040503050406030204" pitchFamily="18" charset="0"/>
              </a:rPr>
              <a:pPr/>
              <a:t>8</a:t>
            </a:fld>
            <a:endParaRPr lang="ru-RU" altLang="ru-RU" sz="1200">
              <a:solidFill>
                <a:srgbClr val="514A4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623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411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680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337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25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732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956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702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198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173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24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36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A33B3-BE3B-40B3-9364-19173FFD2B38}" type="datetimeFigureOut">
              <a:rPr lang="ru-RU" smtClean="0"/>
              <a:t>16.12.2019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A09A-D396-48F3-9F2F-5FF8EF060E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34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chart" Target="../charts/char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038225"/>
            <a:ext cx="2513013" cy="262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368187"/>
            <a:ext cx="9145588" cy="4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5760" tIns="47880" rIns="95760" bIns="47880">
            <a:spAutoFit/>
          </a:bodyPr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  <a:tab pos="9434513" algn="l"/>
                <a:tab pos="988377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</a:pPr>
            <a:r>
              <a:rPr lang="ru-RU" altLang="ru-RU" sz="2000" b="1" dirty="0">
                <a:solidFill>
                  <a:srgbClr val="632523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 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-1587" y="6246813"/>
            <a:ext cx="9145588" cy="34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5760" tIns="47880" rIns="95760" bIns="47880">
            <a:spAutoFit/>
          </a:bodyPr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>
              <a:lnSpc>
                <a:spcPct val="100000"/>
              </a:lnSpc>
              <a:spcBef>
                <a:spcPct val="0"/>
              </a:spcBef>
            </a:pPr>
            <a:r>
              <a:rPr lang="ru-RU" altLang="ru-RU" sz="1600" b="1" dirty="0" smtClean="0">
                <a:solidFill>
                  <a:srgbClr val="1E1C11"/>
                </a:solidFill>
                <a:latin typeface="Cambria" panose="02040503050406030204" pitchFamily="18" charset="0"/>
              </a:rPr>
              <a:t>12 декабря 2019 </a:t>
            </a:r>
            <a:r>
              <a:rPr lang="ru-RU" altLang="ru-RU" sz="1600" b="1" dirty="0">
                <a:solidFill>
                  <a:srgbClr val="1E1C11"/>
                </a:solidFill>
                <a:latin typeface="Cambria" panose="02040503050406030204" pitchFamily="18" charset="0"/>
              </a:rPr>
              <a:t>г.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" y="3660775"/>
            <a:ext cx="9143999" cy="95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5760" tIns="47880" rIns="95760" bIns="47880">
            <a:spAutoFit/>
          </a:bodyPr>
          <a:lstStyle/>
          <a:p>
            <a:pPr algn="ctr">
              <a:spcBef>
                <a:spcPct val="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  <a:tab pos="6289675" algn="l"/>
                <a:tab pos="6738938" algn="l"/>
                <a:tab pos="7188200" algn="l"/>
                <a:tab pos="7637463" algn="l"/>
                <a:tab pos="8086725" algn="l"/>
                <a:tab pos="8535988" algn="l"/>
                <a:tab pos="8985250" algn="l"/>
              </a:tabLst>
            </a:pPr>
            <a:r>
              <a:rPr lang="ru-RU" sz="2800" b="1" dirty="0">
                <a:solidFill>
                  <a:srgbClr val="1E1C11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О </a:t>
            </a:r>
            <a:r>
              <a:rPr lang="ru-RU" sz="2800" b="1" dirty="0" smtClean="0">
                <a:solidFill>
                  <a:srgbClr val="1E1C11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состоянии агропромышленного комплекса </a:t>
            </a:r>
            <a:br>
              <a:rPr lang="ru-RU" sz="2800" b="1" dirty="0" smtClean="0">
                <a:solidFill>
                  <a:srgbClr val="1E1C11"/>
                </a:solidFill>
                <a:latin typeface="Cambria" panose="02040503050406030204" pitchFamily="18" charset="0"/>
                <a:cs typeface="Tahoma" panose="020B0604030504040204" pitchFamily="34" charset="0"/>
              </a:rPr>
            </a:br>
            <a:r>
              <a:rPr lang="ru-RU" sz="2800" b="1" dirty="0" smtClean="0">
                <a:solidFill>
                  <a:srgbClr val="1E1C11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в Российской Федерации</a:t>
            </a:r>
            <a:endParaRPr lang="ru-RU" sz="2800" b="1" dirty="0">
              <a:solidFill>
                <a:srgbClr val="1E1C11"/>
              </a:solidFill>
              <a:latin typeface="Cambria" panose="020405030504060302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2"/>
          <p:cNvSpPr>
            <a:spLocks noChangeArrowheads="1"/>
          </p:cNvSpPr>
          <p:nvPr/>
        </p:nvSpPr>
        <p:spPr bwMode="auto">
          <a:xfrm>
            <a:off x="-1" y="239944"/>
            <a:ext cx="914400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</a:rPr>
              <a:t>Оперативная информация о ходе уборки сельскохозяйственных культур</a:t>
            </a:r>
          </a:p>
          <a:p>
            <a:pPr algn="ctr"/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(по состоянию на </a:t>
            </a:r>
            <a:r>
              <a:rPr lang="ru-RU" altLang="ru-RU" sz="1662" dirty="0" smtClean="0">
                <a:solidFill>
                  <a:srgbClr val="953735"/>
                </a:solidFill>
                <a:latin typeface="Cambria" panose="02040503050406030204" pitchFamily="18" charset="0"/>
              </a:rPr>
              <a:t>11 декабря </a:t>
            </a:r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2019 г.)</a:t>
            </a:r>
          </a:p>
        </p:txBody>
      </p:sp>
      <p:graphicFrame>
        <p:nvGraphicFramePr>
          <p:cNvPr id="2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977109"/>
              </p:ext>
            </p:extLst>
          </p:nvPr>
        </p:nvGraphicFramePr>
        <p:xfrm>
          <a:off x="77131" y="1578042"/>
          <a:ext cx="2640135" cy="1971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554726" y="1539389"/>
            <a:ext cx="642733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135,5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1293597" y="1746283"/>
            <a:ext cx="663765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113,3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 Box 7"/>
          <p:cNvSpPr txBox="1">
            <a:spLocks noChangeArrowheads="1"/>
          </p:cNvSpPr>
          <p:nvPr/>
        </p:nvSpPr>
        <p:spPr bwMode="auto">
          <a:xfrm>
            <a:off x="1921273" y="1624640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121,0</a:t>
            </a: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</a:t>
            </a: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30" name="Прямоугольник 22"/>
          <p:cNvSpPr>
            <a:spLocks noChangeArrowheads="1"/>
          </p:cNvSpPr>
          <p:nvPr/>
        </p:nvSpPr>
        <p:spPr bwMode="auto">
          <a:xfrm>
            <a:off x="73223" y="1308900"/>
            <a:ext cx="287948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Зерновые и зернобобовые</a:t>
            </a:r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6457950" y="64706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2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65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6374564"/>
              </p:ext>
            </p:extLst>
          </p:nvPr>
        </p:nvGraphicFramePr>
        <p:xfrm>
          <a:off x="2903861" y="1543409"/>
          <a:ext cx="2640135" cy="1971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3352460" y="1589029"/>
            <a:ext cx="559777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13,2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4137226" y="1781402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11,4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8" name="Text Box 7"/>
          <p:cNvSpPr txBox="1">
            <a:spLocks noChangeArrowheads="1"/>
          </p:cNvSpPr>
          <p:nvPr/>
        </p:nvSpPr>
        <p:spPr bwMode="auto">
          <a:xfrm>
            <a:off x="4722993" y="1458237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13,8</a:t>
            </a: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</a:t>
            </a: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69" name="Прямоугольник 22"/>
          <p:cNvSpPr>
            <a:spLocks noChangeArrowheads="1"/>
          </p:cNvSpPr>
          <p:nvPr/>
        </p:nvSpPr>
        <p:spPr bwMode="auto">
          <a:xfrm>
            <a:off x="2899953" y="1274267"/>
            <a:ext cx="287948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Кукуруза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0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915025"/>
              </p:ext>
            </p:extLst>
          </p:nvPr>
        </p:nvGraphicFramePr>
        <p:xfrm>
          <a:off x="87488" y="3913778"/>
          <a:ext cx="2640135" cy="1971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614866" y="4389603"/>
            <a:ext cx="559777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86,0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1388506" y="4528537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72,1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1951214" y="4389603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75,0</a:t>
            </a: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</a:t>
            </a: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74" name="Прямоугольник 22"/>
          <p:cNvSpPr>
            <a:spLocks noChangeArrowheads="1"/>
          </p:cNvSpPr>
          <p:nvPr/>
        </p:nvSpPr>
        <p:spPr bwMode="auto">
          <a:xfrm>
            <a:off x="214208" y="3644636"/>
            <a:ext cx="287948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Пшеница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5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6177097"/>
              </p:ext>
            </p:extLst>
          </p:nvPr>
        </p:nvGraphicFramePr>
        <p:xfrm>
          <a:off x="2899953" y="3940569"/>
          <a:ext cx="2640135" cy="1971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6" name="Text Box 7"/>
          <p:cNvSpPr txBox="1">
            <a:spLocks noChangeArrowheads="1"/>
          </p:cNvSpPr>
          <p:nvPr/>
        </p:nvSpPr>
        <p:spPr bwMode="auto">
          <a:xfrm>
            <a:off x="3384019" y="3958184"/>
            <a:ext cx="559777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20,6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7" name="Text Box 7"/>
          <p:cNvSpPr txBox="1">
            <a:spLocks noChangeArrowheads="1"/>
          </p:cNvSpPr>
          <p:nvPr/>
        </p:nvSpPr>
        <p:spPr bwMode="auto">
          <a:xfrm>
            <a:off x="4133318" y="4199378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17,0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8" name="Text Box 7"/>
          <p:cNvSpPr txBox="1">
            <a:spLocks noChangeArrowheads="1"/>
          </p:cNvSpPr>
          <p:nvPr/>
        </p:nvSpPr>
        <p:spPr bwMode="auto">
          <a:xfrm>
            <a:off x="4722993" y="3942264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20,3</a:t>
            </a: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</a:t>
            </a: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79" name="Прямоугольник 22"/>
          <p:cNvSpPr>
            <a:spLocks noChangeArrowheads="1"/>
          </p:cNvSpPr>
          <p:nvPr/>
        </p:nvSpPr>
        <p:spPr bwMode="auto">
          <a:xfrm>
            <a:off x="2896045" y="3671427"/>
            <a:ext cx="287948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Ячмень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060222"/>
              </p:ext>
            </p:extLst>
          </p:nvPr>
        </p:nvGraphicFramePr>
        <p:xfrm>
          <a:off x="5717724" y="1600069"/>
          <a:ext cx="3281136" cy="39879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34621"/>
                <a:gridCol w="696686"/>
                <a:gridCol w="682172"/>
                <a:gridCol w="667657"/>
              </a:tblGrid>
              <a:tr h="11157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effectLst/>
                        </a:rPr>
                        <a:t>Наименование культур</a:t>
                      </a:r>
                    </a:p>
                    <a:p>
                      <a:pPr algn="l"/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2017 г.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2018 г.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2019</a:t>
                      </a:r>
                      <a:r>
                        <a:rPr lang="ru-RU" sz="1200" baseline="0" dirty="0" smtClean="0"/>
                        <a:t> г.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</a:tr>
              <a:tr h="136374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Зерновые и зернобобовые</a:t>
                      </a:r>
                    </a:p>
                    <a:p>
                      <a:pPr algn="l"/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140,3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116,6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126,8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</a:tr>
              <a:tr h="502796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Пшеница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88,1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73,4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77,9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</a:tr>
              <a:tr h="502796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Ячмень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21,7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17,7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21,6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</a:tr>
              <a:tr h="502796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Кукуруза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12,9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11,1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14,5</a:t>
                      </a:r>
                      <a:endParaRPr lang="ru-RU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8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93798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2"/>
          <p:cNvSpPr>
            <a:spLocks noChangeArrowheads="1"/>
          </p:cNvSpPr>
          <p:nvPr/>
        </p:nvSpPr>
        <p:spPr bwMode="auto">
          <a:xfrm>
            <a:off x="-1" y="239944"/>
            <a:ext cx="914400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</a:rPr>
              <a:t>Оперативная информация о ходе уборки сельскохозяйственных культур</a:t>
            </a:r>
          </a:p>
          <a:p>
            <a:pPr algn="ctr"/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(по состоянию на </a:t>
            </a:r>
            <a:r>
              <a:rPr lang="ru-RU" altLang="ru-RU" sz="1662" dirty="0" smtClean="0">
                <a:solidFill>
                  <a:srgbClr val="953735"/>
                </a:solidFill>
                <a:latin typeface="Cambria" panose="02040503050406030204" pitchFamily="18" charset="0"/>
              </a:rPr>
              <a:t>11 декабря 2019 </a:t>
            </a:r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г.)</a:t>
            </a:r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6457950" y="64706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3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71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12094"/>
              </p:ext>
            </p:extLst>
          </p:nvPr>
        </p:nvGraphicFramePr>
        <p:xfrm>
          <a:off x="1180693" y="1434635"/>
          <a:ext cx="2640134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2" name="Text Box 7"/>
          <p:cNvSpPr txBox="1">
            <a:spLocks noChangeArrowheads="1"/>
          </p:cNvSpPr>
          <p:nvPr/>
        </p:nvSpPr>
        <p:spPr bwMode="auto">
          <a:xfrm>
            <a:off x="1573823" y="1980149"/>
            <a:ext cx="561242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10,5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3" name="Text Box 7"/>
          <p:cNvSpPr txBox="1">
            <a:spLocks noChangeArrowheads="1"/>
          </p:cNvSpPr>
          <p:nvPr/>
        </p:nvSpPr>
        <p:spPr bwMode="auto">
          <a:xfrm>
            <a:off x="2414057" y="1803144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12,8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3012912" y="1562409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14,8</a:t>
            </a:r>
            <a:endParaRPr lang="ru-RU" altLang="ru-RU" sz="1108" b="1" dirty="0">
              <a:solidFill>
                <a:srgbClr val="C0504D">
                  <a:lumMod val="50000"/>
                </a:srgbClr>
              </a:solidFill>
              <a:latin typeface="Cambria" panose="02040503050406030204" pitchFamily="18" charset="0"/>
            </a:endParaRP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(прогноз)</a:t>
            </a:r>
          </a:p>
        </p:txBody>
      </p:sp>
      <p:sp>
        <p:nvSpPr>
          <p:cNvPr id="75" name="Прямоугольник 22"/>
          <p:cNvSpPr>
            <a:spLocks noChangeArrowheads="1"/>
          </p:cNvSpPr>
          <p:nvPr/>
        </p:nvSpPr>
        <p:spPr bwMode="auto">
          <a:xfrm>
            <a:off x="1061752" y="1095124"/>
            <a:ext cx="2878015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Подсолнечник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76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5850"/>
              </p:ext>
            </p:extLst>
          </p:nvPr>
        </p:nvGraphicFramePr>
        <p:xfrm>
          <a:off x="5012868" y="1426930"/>
          <a:ext cx="2640134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7" name="Text Box 7"/>
          <p:cNvSpPr txBox="1">
            <a:spLocks noChangeArrowheads="1"/>
          </p:cNvSpPr>
          <p:nvPr/>
        </p:nvSpPr>
        <p:spPr bwMode="auto">
          <a:xfrm>
            <a:off x="5431479" y="1651240"/>
            <a:ext cx="561242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3,6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8" name="Text Box 7"/>
          <p:cNvSpPr txBox="1">
            <a:spLocks noChangeArrowheads="1"/>
          </p:cNvSpPr>
          <p:nvPr/>
        </p:nvSpPr>
        <p:spPr bwMode="auto">
          <a:xfrm>
            <a:off x="6197113" y="1539722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4,0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9" name="Text Box 7"/>
          <p:cNvSpPr txBox="1">
            <a:spLocks noChangeArrowheads="1"/>
          </p:cNvSpPr>
          <p:nvPr/>
        </p:nvSpPr>
        <p:spPr bwMode="auto">
          <a:xfrm>
            <a:off x="6840294" y="1378492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4,4</a:t>
            </a:r>
            <a:endParaRPr lang="ru-RU" altLang="ru-RU" sz="1108" b="1" dirty="0">
              <a:solidFill>
                <a:srgbClr val="C0504D">
                  <a:lumMod val="50000"/>
                </a:srgbClr>
              </a:solidFill>
              <a:latin typeface="Cambria" panose="02040503050406030204" pitchFamily="18" charset="0"/>
            </a:endParaRP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(прогноз)</a:t>
            </a:r>
          </a:p>
        </p:txBody>
      </p:sp>
      <p:sp>
        <p:nvSpPr>
          <p:cNvPr id="80" name="Прямоугольник 22"/>
          <p:cNvSpPr>
            <a:spLocks noChangeArrowheads="1"/>
          </p:cNvSpPr>
          <p:nvPr/>
        </p:nvSpPr>
        <p:spPr bwMode="auto">
          <a:xfrm>
            <a:off x="4984048" y="1061072"/>
            <a:ext cx="2878015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Соя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1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9151291"/>
              </p:ext>
            </p:extLst>
          </p:nvPr>
        </p:nvGraphicFramePr>
        <p:xfrm>
          <a:off x="1201310" y="4001718"/>
          <a:ext cx="2640134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2" name="Text Box 7"/>
          <p:cNvSpPr txBox="1">
            <a:spLocks noChangeArrowheads="1"/>
          </p:cNvSpPr>
          <p:nvPr/>
        </p:nvSpPr>
        <p:spPr bwMode="auto">
          <a:xfrm>
            <a:off x="1595498" y="4515621"/>
            <a:ext cx="561242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1,5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3" name="Text Box 7"/>
          <p:cNvSpPr txBox="1">
            <a:spLocks noChangeArrowheads="1"/>
          </p:cNvSpPr>
          <p:nvPr/>
        </p:nvSpPr>
        <p:spPr bwMode="auto">
          <a:xfrm>
            <a:off x="2406832" y="4279243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2,0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4" name="Text Box 7"/>
          <p:cNvSpPr txBox="1">
            <a:spLocks noChangeArrowheads="1"/>
          </p:cNvSpPr>
          <p:nvPr/>
        </p:nvSpPr>
        <p:spPr bwMode="auto">
          <a:xfrm>
            <a:off x="3015495" y="4072627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2,3</a:t>
            </a:r>
            <a:endParaRPr lang="ru-RU" altLang="ru-RU" sz="1108" b="1" dirty="0">
              <a:solidFill>
                <a:srgbClr val="C0504D">
                  <a:lumMod val="50000"/>
                </a:srgbClr>
              </a:solidFill>
              <a:latin typeface="Cambria" panose="02040503050406030204" pitchFamily="18" charset="0"/>
            </a:endParaRP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(прогноз)</a:t>
            </a:r>
          </a:p>
        </p:txBody>
      </p:sp>
      <p:sp>
        <p:nvSpPr>
          <p:cNvPr id="85" name="Прямоугольник 22"/>
          <p:cNvSpPr>
            <a:spLocks noChangeArrowheads="1"/>
          </p:cNvSpPr>
          <p:nvPr/>
        </p:nvSpPr>
        <p:spPr bwMode="auto">
          <a:xfrm>
            <a:off x="1172490" y="3635860"/>
            <a:ext cx="2878015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Рапс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86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274229"/>
              </p:ext>
            </p:extLst>
          </p:nvPr>
        </p:nvGraphicFramePr>
        <p:xfrm>
          <a:off x="5044222" y="3968407"/>
          <a:ext cx="2640134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7" name="Text Box 7"/>
          <p:cNvSpPr txBox="1">
            <a:spLocks noChangeArrowheads="1"/>
          </p:cNvSpPr>
          <p:nvPr/>
        </p:nvSpPr>
        <p:spPr bwMode="auto">
          <a:xfrm>
            <a:off x="5430105" y="4387619"/>
            <a:ext cx="561242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0,6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8" name="Text Box 7"/>
          <p:cNvSpPr txBox="1">
            <a:spLocks noChangeArrowheads="1"/>
          </p:cNvSpPr>
          <p:nvPr/>
        </p:nvSpPr>
        <p:spPr bwMode="auto">
          <a:xfrm>
            <a:off x="6197113" y="4444306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0,55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89" name="Text Box 7"/>
          <p:cNvSpPr txBox="1">
            <a:spLocks noChangeArrowheads="1"/>
          </p:cNvSpPr>
          <p:nvPr/>
        </p:nvSpPr>
        <p:spPr bwMode="auto">
          <a:xfrm>
            <a:off x="6836142" y="4064454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0,7</a:t>
            </a:r>
            <a:endParaRPr lang="ru-RU" altLang="ru-RU" sz="1108" b="1" dirty="0">
              <a:solidFill>
                <a:srgbClr val="C0504D">
                  <a:lumMod val="50000"/>
                </a:srgbClr>
              </a:solidFill>
              <a:latin typeface="Cambria" panose="02040503050406030204" pitchFamily="18" charset="0"/>
            </a:endParaRP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(прогноз)</a:t>
            </a:r>
          </a:p>
        </p:txBody>
      </p:sp>
      <p:sp>
        <p:nvSpPr>
          <p:cNvPr id="90" name="Прямоугольник 22"/>
          <p:cNvSpPr>
            <a:spLocks noChangeArrowheads="1"/>
          </p:cNvSpPr>
          <p:nvPr/>
        </p:nvSpPr>
        <p:spPr bwMode="auto">
          <a:xfrm>
            <a:off x="5015402" y="3602549"/>
            <a:ext cx="2878015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Лен-кудряш (масличный)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9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2"/>
          <p:cNvSpPr>
            <a:spLocks noChangeArrowheads="1"/>
          </p:cNvSpPr>
          <p:nvPr/>
        </p:nvSpPr>
        <p:spPr bwMode="auto">
          <a:xfrm>
            <a:off x="-1" y="239944"/>
            <a:ext cx="914400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</a:rPr>
              <a:t>Оперативная информация о ходе уборки сельскохозяйственных культур</a:t>
            </a:r>
          </a:p>
          <a:p>
            <a:pPr algn="ctr"/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(по состоянию на </a:t>
            </a:r>
            <a:r>
              <a:rPr lang="ru-RU" altLang="ru-RU" sz="1662" dirty="0" smtClean="0">
                <a:solidFill>
                  <a:srgbClr val="953735"/>
                </a:solidFill>
                <a:latin typeface="Cambria" panose="02040503050406030204" pitchFamily="18" charset="0"/>
              </a:rPr>
              <a:t>11 декабря 2019 </a:t>
            </a:r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г.)</a:t>
            </a:r>
          </a:p>
        </p:txBody>
      </p:sp>
      <p:graphicFrame>
        <p:nvGraphicFramePr>
          <p:cNvPr id="52" name="Object 61"/>
          <p:cNvGraphicFramePr>
            <a:graphicFrameLocks noChangeAspect="1"/>
          </p:cNvGraphicFramePr>
          <p:nvPr>
            <p:extLst/>
          </p:nvPr>
        </p:nvGraphicFramePr>
        <p:xfrm>
          <a:off x="3319340" y="1421027"/>
          <a:ext cx="2640135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3836226" y="1444528"/>
            <a:ext cx="561242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51,9</a:t>
            </a: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4508255" y="1711116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42,1</a:t>
            </a:r>
            <a:endParaRPr lang="ru-RU" altLang="ru-RU" sz="1108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9" name="Text Box 7"/>
          <p:cNvSpPr txBox="1">
            <a:spLocks noChangeArrowheads="1"/>
          </p:cNvSpPr>
          <p:nvPr/>
        </p:nvSpPr>
        <p:spPr bwMode="auto">
          <a:xfrm>
            <a:off x="5140551" y="1316928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5</a:t>
            </a:r>
            <a:r>
              <a:rPr lang="en-US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3,5</a:t>
            </a:r>
            <a:endParaRPr lang="ru-RU" altLang="ru-RU" sz="1108" b="1" dirty="0">
              <a:solidFill>
                <a:srgbClr val="C0504D">
                  <a:lumMod val="50000"/>
                </a:srgbClr>
              </a:solidFill>
              <a:latin typeface="Cambria" panose="02040503050406030204" pitchFamily="18" charset="0"/>
            </a:endParaRP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(прогноз)</a:t>
            </a:r>
          </a:p>
        </p:txBody>
      </p:sp>
      <p:sp>
        <p:nvSpPr>
          <p:cNvPr id="50" name="Прямоугольник 22"/>
          <p:cNvSpPr>
            <a:spLocks noChangeArrowheads="1"/>
          </p:cNvSpPr>
          <p:nvPr/>
        </p:nvSpPr>
        <p:spPr bwMode="auto">
          <a:xfrm>
            <a:off x="3313968" y="1024396"/>
            <a:ext cx="2879480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Сахарная свекла (фабричная)</a:t>
            </a:r>
          </a:p>
        </p:txBody>
      </p:sp>
      <p:pic>
        <p:nvPicPr>
          <p:cNvPr id="46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5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Object 61"/>
          <p:cNvGraphicFramePr>
            <a:graphicFrameLocks noChangeAspect="1"/>
          </p:cNvGraphicFramePr>
          <p:nvPr>
            <p:extLst/>
          </p:nvPr>
        </p:nvGraphicFramePr>
        <p:xfrm>
          <a:off x="969689" y="3933336"/>
          <a:ext cx="3147158" cy="1869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" name="Text Box 7"/>
          <p:cNvSpPr txBox="1">
            <a:spLocks noChangeArrowheads="1"/>
          </p:cNvSpPr>
          <p:nvPr/>
        </p:nvSpPr>
        <p:spPr bwMode="auto">
          <a:xfrm>
            <a:off x="1375953" y="4163234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5,1</a:t>
            </a:r>
          </a:p>
        </p:txBody>
      </p:sp>
      <p:sp>
        <p:nvSpPr>
          <p:cNvPr id="65" name="Text Box 7"/>
          <p:cNvSpPr txBox="1">
            <a:spLocks noChangeArrowheads="1"/>
          </p:cNvSpPr>
          <p:nvPr/>
        </p:nvSpPr>
        <p:spPr bwMode="auto">
          <a:xfrm>
            <a:off x="2350266" y="4184411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5,0</a:t>
            </a:r>
          </a:p>
        </p:txBody>
      </p:sp>
      <p:sp>
        <p:nvSpPr>
          <p:cNvPr id="67" name="Прямоугольник 22"/>
          <p:cNvSpPr>
            <a:spLocks noChangeArrowheads="1"/>
          </p:cNvSpPr>
          <p:nvPr/>
        </p:nvSpPr>
        <p:spPr bwMode="auto">
          <a:xfrm>
            <a:off x="1104900" y="3555023"/>
            <a:ext cx="287948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Овощи открытого грунта*</a:t>
            </a:r>
          </a:p>
        </p:txBody>
      </p:sp>
      <p:graphicFrame>
        <p:nvGraphicFramePr>
          <p:cNvPr id="68" name="Object 61"/>
          <p:cNvGraphicFramePr>
            <a:graphicFrameLocks noChangeAspect="1"/>
          </p:cNvGraphicFramePr>
          <p:nvPr>
            <p:extLst/>
          </p:nvPr>
        </p:nvGraphicFramePr>
        <p:xfrm>
          <a:off x="5370146" y="3928208"/>
          <a:ext cx="3076820" cy="187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5896707" y="4101381"/>
            <a:ext cx="561243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6,7</a:t>
            </a: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6814038" y="4049120"/>
            <a:ext cx="562708" cy="262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108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7,15</a:t>
            </a: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7555338" y="3896658"/>
            <a:ext cx="844062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7,</a:t>
            </a:r>
            <a:r>
              <a:rPr lang="en-US" altLang="ru-RU" sz="1108" b="1" dirty="0" smtClean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4</a:t>
            </a:r>
            <a:endParaRPr lang="ru-RU" altLang="ru-RU" sz="1108" b="1" dirty="0">
              <a:solidFill>
                <a:srgbClr val="C0504D">
                  <a:lumMod val="50000"/>
                </a:srgbClr>
              </a:solidFill>
              <a:latin typeface="Cambria" panose="02040503050406030204" pitchFamily="18" charset="0"/>
            </a:endParaRPr>
          </a:p>
          <a:p>
            <a:pPr algn="ctr" defTabSz="844083" eaLnBrk="1" hangingPunct="1">
              <a:lnSpc>
                <a:spcPts val="900"/>
              </a:lnSpc>
              <a:defRPr/>
            </a:pPr>
            <a:r>
              <a:rPr lang="ru-RU" altLang="ru-RU" sz="969" dirty="0">
                <a:solidFill>
                  <a:srgbClr val="C0504D">
                    <a:lumMod val="50000"/>
                  </a:srgbClr>
                </a:solidFill>
                <a:latin typeface="Cambria" panose="02040503050406030204" pitchFamily="18" charset="0"/>
              </a:rPr>
              <a:t>(прогноз)</a:t>
            </a:r>
          </a:p>
        </p:txBody>
      </p:sp>
      <p:sp>
        <p:nvSpPr>
          <p:cNvPr id="72" name="Прямоугольник 22"/>
          <p:cNvSpPr>
            <a:spLocks noChangeArrowheads="1"/>
          </p:cNvSpPr>
          <p:nvPr/>
        </p:nvSpPr>
        <p:spPr bwMode="auto">
          <a:xfrm>
            <a:off x="5656385" y="3600451"/>
            <a:ext cx="2878015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Картофель*</a:t>
            </a:r>
          </a:p>
        </p:txBody>
      </p:sp>
      <p:sp>
        <p:nvSpPr>
          <p:cNvPr id="73" name="Прямоугольник 132"/>
          <p:cNvSpPr>
            <a:spLocks noChangeArrowheads="1"/>
          </p:cNvSpPr>
          <p:nvPr/>
        </p:nvSpPr>
        <p:spPr bwMode="auto">
          <a:xfrm>
            <a:off x="183173" y="6236141"/>
            <a:ext cx="5215938" cy="40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015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*  В сельскохозяйственных организациях и крестьянских (</a:t>
            </a:r>
            <a:r>
              <a:rPr lang="ru-RU" altLang="ru-RU" sz="1015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фермерских) хозяйствах</a:t>
            </a:r>
            <a:r>
              <a:rPr lang="ru-RU" altLang="ru-RU" sz="1015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ru-RU" altLang="ru-RU" sz="1015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4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6457950" y="64706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4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83173" y="5609596"/>
            <a:ext cx="167054" cy="167054"/>
          </a:xfrm>
          <a:prstGeom prst="rect">
            <a:avLst/>
          </a:prstGeom>
          <a:pattFill prst="ltUpDiag">
            <a:fgClr>
              <a:schemeClr val="accent3">
                <a:lumMod val="75000"/>
              </a:schemeClr>
            </a:fgClr>
            <a:bgClr>
              <a:schemeClr val="accent6">
                <a:lumMod val="40000"/>
                <a:lumOff val="60000"/>
              </a:schemeClr>
            </a:bgClr>
          </a:patt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477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83173" y="5332766"/>
            <a:ext cx="165589" cy="16558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477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28" name="Прямоугольник 15"/>
          <p:cNvSpPr>
            <a:spLocks noChangeArrowheads="1"/>
          </p:cNvSpPr>
          <p:nvPr/>
        </p:nvSpPr>
        <p:spPr bwMode="auto">
          <a:xfrm>
            <a:off x="317989" y="5568858"/>
            <a:ext cx="4334608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015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Собрано по </a:t>
            </a:r>
            <a:r>
              <a:rPr lang="ru-RU" altLang="ru-RU" sz="1015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состоянию на отчетную дату, млн </a:t>
            </a:r>
            <a:r>
              <a:rPr lang="ru-RU" altLang="ru-RU" sz="1015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тонн</a:t>
            </a:r>
            <a:endParaRPr lang="ru-RU" altLang="ru-RU" sz="1015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16"/>
          <p:cNvSpPr>
            <a:spLocks noChangeArrowheads="1"/>
          </p:cNvSpPr>
          <p:nvPr/>
        </p:nvSpPr>
        <p:spPr bwMode="auto">
          <a:xfrm>
            <a:off x="317989" y="5284994"/>
            <a:ext cx="2879481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015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Валовой сбор, млн тонн</a:t>
            </a:r>
          </a:p>
        </p:txBody>
      </p:sp>
      <p:graphicFrame>
        <p:nvGraphicFramePr>
          <p:cNvPr id="53" name="Object 61"/>
          <p:cNvGraphicFramePr>
            <a:graphicFrameLocks noChangeAspect="1"/>
          </p:cNvGraphicFramePr>
          <p:nvPr>
            <p:extLst/>
          </p:nvPr>
        </p:nvGraphicFramePr>
        <p:xfrm>
          <a:off x="898524" y="1727673"/>
          <a:ext cx="3147158" cy="3723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Прямоугольник 22"/>
          <p:cNvSpPr>
            <a:spLocks noChangeArrowheads="1"/>
          </p:cNvSpPr>
          <p:nvPr/>
        </p:nvSpPr>
        <p:spPr bwMode="auto">
          <a:xfrm>
            <a:off x="1032362" y="1187439"/>
            <a:ext cx="2879481" cy="4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Овощи защищенного грунта</a:t>
            </a:r>
          </a:p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(зимние теплицы)*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4" name="Object 61"/>
          <p:cNvGraphicFramePr>
            <a:graphicFrameLocks noChangeAspect="1"/>
          </p:cNvGraphicFramePr>
          <p:nvPr>
            <p:extLst/>
          </p:nvPr>
        </p:nvGraphicFramePr>
        <p:xfrm>
          <a:off x="5157308" y="1727673"/>
          <a:ext cx="3076820" cy="37233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5" name="Прямоугольник 22"/>
          <p:cNvSpPr>
            <a:spLocks noChangeArrowheads="1"/>
          </p:cNvSpPr>
          <p:nvPr/>
        </p:nvSpPr>
        <p:spPr bwMode="auto">
          <a:xfrm>
            <a:off x="5399111" y="1187439"/>
            <a:ext cx="2878015" cy="4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Закладка мн. насаждений,</a:t>
            </a:r>
          </a:p>
          <a:p>
            <a:pPr algn="ctr" eaLnBrk="1" hangingPunct="1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тыс. га*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132"/>
          <p:cNvSpPr>
            <a:spLocks noChangeArrowheads="1"/>
          </p:cNvSpPr>
          <p:nvPr/>
        </p:nvSpPr>
        <p:spPr bwMode="auto">
          <a:xfrm>
            <a:off x="183173" y="5948263"/>
            <a:ext cx="5215938" cy="40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015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*  В сельскохозяйственных организациях и крестьянских (</a:t>
            </a:r>
            <a:r>
              <a:rPr lang="ru-RU" altLang="ru-RU" sz="1015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фермерских) хозяйствах</a:t>
            </a:r>
            <a:r>
              <a:rPr lang="ru-RU" altLang="ru-RU" sz="1015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ru-RU" altLang="ru-RU" sz="1015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6" name="Номер слайда 55"/>
          <p:cNvSpPr>
            <a:spLocks noGrp="1"/>
          </p:cNvSpPr>
          <p:nvPr>
            <p:ph type="sldNum" sz="quarter" idx="12"/>
          </p:nvPr>
        </p:nvSpPr>
        <p:spPr>
          <a:xfrm>
            <a:off x="6457950" y="64706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5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Прямоугольник 16"/>
          <p:cNvSpPr>
            <a:spLocks noChangeArrowheads="1"/>
          </p:cNvSpPr>
          <p:nvPr/>
        </p:nvSpPr>
        <p:spPr bwMode="auto">
          <a:xfrm>
            <a:off x="5437943" y="5311488"/>
            <a:ext cx="2879481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015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Заложено всего, тыс. га</a:t>
            </a:r>
            <a:endParaRPr lang="ru-RU" altLang="ru-RU" sz="1015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297574" y="5367935"/>
            <a:ext cx="165589" cy="1655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477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97574" y="5650334"/>
            <a:ext cx="167054" cy="167054"/>
          </a:xfrm>
          <a:prstGeom prst="rect">
            <a:avLst/>
          </a:prstGeom>
          <a:pattFill prst="dkDnDiag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477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Прямоугольник 16"/>
          <p:cNvSpPr>
            <a:spLocks noChangeArrowheads="1"/>
          </p:cNvSpPr>
          <p:nvPr/>
        </p:nvSpPr>
        <p:spPr bwMode="auto">
          <a:xfrm>
            <a:off x="5437943" y="5598921"/>
            <a:ext cx="2879481" cy="248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015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Заложено на отчетную дату, тыс. га</a:t>
            </a:r>
            <a:endParaRPr lang="ru-RU" altLang="ru-RU" sz="1015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41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3"/>
          <p:cNvSpPr>
            <a:spLocks noChangeArrowheads="1"/>
          </p:cNvSpPr>
          <p:nvPr/>
        </p:nvSpPr>
        <p:spPr bwMode="auto">
          <a:xfrm>
            <a:off x="180185" y="124091"/>
            <a:ext cx="8807450" cy="6681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803275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Динамика высева кондиционных семян зерновых </a:t>
            </a:r>
          </a:p>
          <a:p>
            <a:pPr algn="ctr" defTabSz="803275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в Российской Федерации в 2007-2019 гг., %</a:t>
            </a:r>
          </a:p>
        </p:txBody>
      </p:sp>
      <p:graphicFrame>
        <p:nvGraphicFramePr>
          <p:cNvPr id="14" name="Диаграмм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40119"/>
              </p:ext>
            </p:extLst>
          </p:nvPr>
        </p:nvGraphicFramePr>
        <p:xfrm>
          <a:off x="179512" y="980727"/>
          <a:ext cx="8856984" cy="5137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791217" y="6073006"/>
            <a:ext cx="23042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330"/>
            <a:r>
              <a:rPr lang="ru-RU" sz="1200" dirty="0">
                <a:solidFill>
                  <a:prstClr val="black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 Предварительные данные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91217" y="2492896"/>
            <a:ext cx="2135611" cy="790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6" tIns="71436" rIns="71436" bIns="71436" numCol="1" spcCol="38100" rtlCol="0" anchor="ctr">
            <a:spAutoFit/>
          </a:bodyPr>
          <a:lstStyle/>
          <a:p>
            <a:pPr marL="0" marR="0" indent="0" algn="ctr" defTabSz="91281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Изменение условий несвязанной поддержки в 2019 году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16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20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6457950" y="6483351"/>
            <a:ext cx="2057400" cy="365125"/>
          </a:xfrm>
        </p:spPr>
        <p:txBody>
          <a:bodyPr/>
          <a:lstStyle/>
          <a:p>
            <a:fld id="{4FAB73BC-B049-4115-A692-8D63A059BFB8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6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943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94232" y="166639"/>
            <a:ext cx="9049768" cy="85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ru-RU"/>
            </a:defPPr>
            <a:lvl1pPr algn="ctr" defTabSz="803275">
              <a:defRPr sz="1662" b="1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defRPr>
            </a:lvl1pPr>
            <a:lvl2pPr defTabSz="803275">
              <a:defRPr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r>
              <a:rPr lang="ru-RU" dirty="0"/>
              <a:t>ВВЕДЕНИЕ НЕИСПОЛЬЗУЕМОЙ ПАШНИ И ЗАКУПКА МИНЕРАЛЬНЫХ УДОБРЕНИЙ </a:t>
            </a:r>
            <a:endParaRPr lang="en-US" dirty="0" smtClean="0"/>
          </a:p>
          <a:p>
            <a:r>
              <a:rPr lang="ru-RU" dirty="0" smtClean="0"/>
              <a:t>(</a:t>
            </a:r>
            <a:r>
              <a:rPr lang="ru-RU" dirty="0"/>
              <a:t>по состоянию на </a:t>
            </a:r>
            <a:r>
              <a:rPr lang="ru-RU" dirty="0" smtClean="0"/>
              <a:t>11.12.2019</a:t>
            </a:r>
            <a:r>
              <a:rPr lang="ru-RU" dirty="0"/>
              <a:t>)*: </a:t>
            </a:r>
          </a:p>
          <a:p>
            <a:r>
              <a:rPr lang="ru-RU" dirty="0"/>
              <a:t> 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140985" y="6233302"/>
            <a:ext cx="4285147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* Данные органов управления АПК  субъектов Российской Федерации </a:t>
            </a: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/>
          </p:nvPr>
        </p:nvGraphicFramePr>
        <p:xfrm>
          <a:off x="135883" y="3717033"/>
          <a:ext cx="4579252" cy="2516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813"/>
                <a:gridCol w="1144813"/>
                <a:gridCol w="1066371"/>
                <a:gridCol w="1223255"/>
              </a:tblGrid>
              <a:tr h="344493">
                <a:tc gridSpan="4">
                  <a:txBody>
                    <a:bodyPr/>
                    <a:lstStyle/>
                    <a:p>
                      <a:pPr algn="ctr"/>
                      <a:endParaRPr lang="ru-RU" sz="1200" baseline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462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январь 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декабрь*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(+/-,</a:t>
                      </a:r>
                      <a:r>
                        <a:rPr lang="ru-RU" sz="12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%)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9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Аммиачная селитра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15,8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15,3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-3,2%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46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Карбамид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21,4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-2,3%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49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Калий хлористый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16,6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19,7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+18,7%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46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Азофоска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22,5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22,2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  <a:r>
                        <a:rPr lang="ru-RU" sz="1200" b="1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1,3 %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046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Аммофос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33,1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29,7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-10,3%</a:t>
                      </a:r>
                      <a:endParaRPr lang="ru-RU" sz="12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02970" y="3524211"/>
            <a:ext cx="383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Cambria" panose="02040503050406030204" pitchFamily="18" charset="0"/>
                <a:ea typeface="Cambria" panose="02040503050406030204" pitchFamily="18" charset="0"/>
              </a:rPr>
              <a:t>Динамика цен на минеральные удобрения</a:t>
            </a:r>
            <a:endParaRPr lang="ru-RU" sz="14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025690" y="3348959"/>
            <a:ext cx="3901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Динамика введения в </a:t>
            </a:r>
            <a:r>
              <a:rPr lang="ru-RU" altLang="ru-RU" sz="1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оборот </a:t>
            </a:r>
          </a:p>
          <a:p>
            <a:pPr algn="ctr"/>
            <a:r>
              <a:rPr lang="ru-RU" altLang="ru-RU" sz="1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неиспользуемой </a:t>
            </a:r>
            <a:r>
              <a:rPr lang="ru-RU" altLang="ru-RU" sz="1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пашни, тыс. га</a:t>
            </a: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/>
          </p:nvPr>
        </p:nvGraphicFramePr>
        <p:xfrm>
          <a:off x="4497238" y="3773854"/>
          <a:ext cx="4717913" cy="2764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2" name="Oval 13"/>
          <p:cNvSpPr>
            <a:spLocks noChangeArrowheads="1"/>
          </p:cNvSpPr>
          <p:nvPr/>
        </p:nvSpPr>
        <p:spPr bwMode="auto">
          <a:xfrm>
            <a:off x="5580112" y="3897795"/>
            <a:ext cx="718493" cy="353783"/>
          </a:xfrm>
          <a:prstGeom prst="ellipse">
            <a:avLst/>
          </a:prstGeom>
          <a:solidFill>
            <a:srgbClr val="FFFF99"/>
          </a:solidFill>
          <a:ln w="28575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00" b="1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+ 348,0</a:t>
            </a:r>
            <a:endParaRPr lang="ru-RU" sz="1300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/>
          </p:nvPr>
        </p:nvGraphicFramePr>
        <p:xfrm>
          <a:off x="240259" y="1291745"/>
          <a:ext cx="4630154" cy="228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395536" y="776215"/>
            <a:ext cx="39012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Закуплено минеральных удобрений на отчетную дату, тыс. тонн </a:t>
            </a:r>
            <a:r>
              <a:rPr lang="ru-RU" altLang="ru-RU" sz="1400" b="1" dirty="0" err="1" smtClean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 Unicode MS" pitchFamily="34" charset="-128"/>
              </a:rPr>
              <a:t>д.в</a:t>
            </a:r>
            <a:endParaRPr lang="ru-RU" altLang="ru-RU" sz="1400" b="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Arial Unicode MS" pitchFamily="34" charset="-128"/>
            </a:endParaRPr>
          </a:p>
        </p:txBody>
      </p: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690" y="1078681"/>
            <a:ext cx="3740039" cy="2103772"/>
          </a:xfrm>
          <a:prstGeom prst="rect">
            <a:avLst/>
          </a:prstGeom>
          <a:noFill/>
          <a:ln>
            <a:noFill/>
          </a:ln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Объект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18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Номер слайда 63"/>
          <p:cNvSpPr>
            <a:spLocks noGrp="1"/>
          </p:cNvSpPr>
          <p:nvPr>
            <p:ph type="sldNum" sz="quarter" idx="12"/>
          </p:nvPr>
        </p:nvSpPr>
        <p:spPr>
          <a:xfrm>
            <a:off x="6457950" y="6483351"/>
            <a:ext cx="2057400" cy="365125"/>
          </a:xfrm>
        </p:spPr>
        <p:txBody>
          <a:bodyPr/>
          <a:lstStyle/>
          <a:p>
            <a:fld id="{4FAB73BC-B049-4115-A692-8D63A059BFB8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7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86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62"/>
    </mc:Choice>
    <mc:Fallback xmlns="">
      <p:transition spd="slow" advTm="11162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-8792" y="446943"/>
            <a:ext cx="914400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Обеспеченность сельскохозяйственных товаропроизводителей </a:t>
            </a:r>
            <a:b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материально-техническими ресурсами </a:t>
            </a:r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(по состоянию на </a:t>
            </a:r>
            <a:r>
              <a:rPr lang="ru-RU" altLang="ru-RU" sz="1662" dirty="0" smtClean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11 декабря)</a:t>
            </a:r>
            <a:endParaRPr lang="ru-RU" altLang="ru-RU" sz="1662" dirty="0">
              <a:solidFill>
                <a:srgbClr val="95373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4538993" y="1359877"/>
            <a:ext cx="0" cy="485188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44" name="Прямоугольник 22"/>
          <p:cNvSpPr>
            <a:spLocks noChangeArrowheads="1"/>
          </p:cNvSpPr>
          <p:nvPr/>
        </p:nvSpPr>
        <p:spPr bwMode="auto">
          <a:xfrm>
            <a:off x="268168" y="1114874"/>
            <a:ext cx="4254010" cy="4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Приобретение </a:t>
            </a:r>
            <a:b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сельскохозяйственной техники, </a:t>
            </a:r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ед.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9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62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57950" y="6483351"/>
            <a:ext cx="2057400" cy="365125"/>
          </a:xfrm>
        </p:spPr>
        <p:txBody>
          <a:bodyPr/>
          <a:lstStyle/>
          <a:p>
            <a:fld id="{4FAB73BC-B049-4115-A692-8D63A059BFB8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8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52" name="Group 8"/>
          <p:cNvGraphicFramePr>
            <a:graphicFrameLocks noGrp="1"/>
          </p:cNvGraphicFramePr>
          <p:nvPr>
            <p:extLst/>
          </p:nvPr>
        </p:nvGraphicFramePr>
        <p:xfrm>
          <a:off x="268167" y="1738434"/>
          <a:ext cx="4076700" cy="1410111"/>
        </p:xfrm>
        <a:graphic>
          <a:graphicData uri="http://schemas.openxmlformats.org/drawingml/2006/table">
            <a:tbl>
              <a:tblPr/>
              <a:tblGrid>
                <a:gridCol w="1668664"/>
                <a:gridCol w="1256872"/>
                <a:gridCol w="1151164"/>
              </a:tblGrid>
              <a:tr h="38187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Наименование</a:t>
                      </a:r>
                      <a:endParaRPr lang="ru-RU" sz="1400" dirty="0"/>
                    </a:p>
                  </a:txBody>
                  <a:tcPr marL="99000" marR="99000" marT="61722" anchor="ctr" horzOverflow="overflow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квартал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2018 г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r>
                        <a:rPr kumimoji="0" lang="en-US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квартал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rPr>
                        <a:t>2019 г.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</a:tr>
              <a:tr h="205647">
                <a:tc>
                  <a:txBody>
                    <a:bodyPr/>
                    <a:lstStyle/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Тракторы</a:t>
                      </a:r>
                      <a:endParaRPr kumimoji="0" lang="ru-RU" sz="14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6 816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8 037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411293">
                <a:tc>
                  <a:txBody>
                    <a:bodyPr/>
                    <a:lstStyle/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Зерноуборочные комбайны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3 351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3 630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411293">
                <a:tc>
                  <a:txBody>
                    <a:bodyPr/>
                    <a:lstStyle/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Кормоуборочные комбайны</a:t>
                      </a:r>
                      <a:endParaRPr kumimoji="0" lang="ru-RU" sz="14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474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4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494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</a:tbl>
          </a:graphicData>
        </a:graphic>
      </p:graphicFrame>
      <p:sp>
        <p:nvSpPr>
          <p:cNvPr id="16" name="Прямоугольник 22"/>
          <p:cNvSpPr>
            <a:spLocks noChangeArrowheads="1"/>
          </p:cNvSpPr>
          <p:nvPr/>
        </p:nvSpPr>
        <p:spPr bwMode="auto">
          <a:xfrm>
            <a:off x="4699489" y="1101901"/>
            <a:ext cx="4444511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Приобретено топлива, тыс. тонн</a:t>
            </a:r>
          </a:p>
        </p:txBody>
      </p:sp>
      <p:graphicFrame>
        <p:nvGraphicFramePr>
          <p:cNvPr id="17" name="Object 61"/>
          <p:cNvGraphicFramePr>
            <a:graphicFrameLocks noChangeAspect="1"/>
          </p:cNvGraphicFramePr>
          <p:nvPr>
            <p:extLst/>
          </p:nvPr>
        </p:nvGraphicFramePr>
        <p:xfrm>
          <a:off x="4829420" y="1324391"/>
          <a:ext cx="4007338" cy="3018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Прямоугольник 22"/>
          <p:cNvSpPr>
            <a:spLocks noChangeArrowheads="1"/>
          </p:cNvSpPr>
          <p:nvPr/>
        </p:nvSpPr>
        <p:spPr bwMode="auto">
          <a:xfrm>
            <a:off x="4626220" y="4246096"/>
            <a:ext cx="4221772" cy="44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Цены на топливо, руб./</a:t>
            </a:r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т </a:t>
            </a:r>
          </a:p>
          <a:p>
            <a:pPr algn="ctr" eaLnBrk="1" hangingPunct="1"/>
            <a:r>
              <a:rPr lang="ru-RU" altLang="ru-RU" sz="1000" b="1" i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(на </a:t>
            </a:r>
            <a:r>
              <a:rPr lang="ru-RU" altLang="ru-RU" sz="1000" b="1" i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</a:t>
            </a:r>
            <a:r>
              <a:rPr lang="ru-RU" altLang="ru-RU" sz="1000" b="1" i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декабря 2019 г.)</a:t>
            </a:r>
            <a:endParaRPr lang="ru-RU" altLang="ru-RU" sz="1000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9" name="Group 8"/>
          <p:cNvGraphicFramePr>
            <a:graphicFrameLocks noGrp="1"/>
          </p:cNvGraphicFramePr>
          <p:nvPr>
            <p:extLst/>
          </p:nvPr>
        </p:nvGraphicFramePr>
        <p:xfrm>
          <a:off x="4626220" y="4777001"/>
          <a:ext cx="4077513" cy="1623799"/>
        </p:xfrm>
        <a:graphic>
          <a:graphicData uri="http://schemas.openxmlformats.org/drawingml/2006/table">
            <a:tbl>
              <a:tblPr/>
              <a:tblGrid>
                <a:gridCol w="2023663"/>
                <a:gridCol w="1007699"/>
                <a:gridCol w="1046151"/>
              </a:tblGrid>
              <a:tr h="37944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Наименование</a:t>
                      </a:r>
                      <a:endParaRPr lang="ru-RU" sz="1200" dirty="0"/>
                    </a:p>
                  </a:txBody>
                  <a:tcPr marL="99000" marR="99000" marT="61722" anchor="ctr" horzOverflow="overflow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2018 </a:t>
                      </a: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г.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</a:rPr>
                        <a:t>2019 г.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" panose="020405030504060302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3D69B"/>
                    </a:solidFill>
                  </a:tcPr>
                </a:tc>
              </a:tr>
              <a:tr h="411596">
                <a:tc>
                  <a:txBody>
                    <a:bodyPr/>
                    <a:lstStyle/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Дизельное топливо</a:t>
                      </a:r>
                      <a:r>
                        <a:rPr kumimoji="0" lang="en-US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kumimoji="0" lang="ru-RU" sz="1200" b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(летнее)</a:t>
                      </a:r>
                      <a:endParaRPr kumimoji="0" lang="ru-RU" sz="12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51 388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52 436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440871">
                <a:tc>
                  <a:txBody>
                    <a:bodyPr/>
                    <a:lstStyle/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Дизельное топливо (зимнее)</a:t>
                      </a: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53 730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56 526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  <a:tr h="391886">
                <a:tc>
                  <a:txBody>
                    <a:bodyPr/>
                    <a:lstStyle/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Бензин</a:t>
                      </a:r>
                    </a:p>
                    <a:p>
                      <a:pPr marL="9525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(АИ-92)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53 183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449263" algn="l"/>
                          <a:tab pos="898525" algn="l"/>
                          <a:tab pos="1347788" algn="l"/>
                          <a:tab pos="1797050" algn="l"/>
                          <a:tab pos="2246313" algn="l"/>
                          <a:tab pos="2695575" algn="l"/>
                          <a:tab pos="3144838" algn="l"/>
                          <a:tab pos="3594100" algn="l"/>
                          <a:tab pos="4043363" algn="l"/>
                          <a:tab pos="4492625" algn="l"/>
                          <a:tab pos="4941888" algn="l"/>
                          <a:tab pos="5391150" algn="l"/>
                          <a:tab pos="5840413" algn="l"/>
                          <a:tab pos="6289675" algn="l"/>
                          <a:tab pos="6738938" algn="l"/>
                          <a:tab pos="7188200" algn="l"/>
                          <a:tab pos="7637463" algn="l"/>
                          <a:tab pos="8086725" algn="l"/>
                          <a:tab pos="8535988" algn="l"/>
                          <a:tab pos="8985250" algn="l"/>
                          <a:tab pos="9434513" algn="l"/>
                        </a:tabLst>
                      </a:pPr>
                      <a:r>
                        <a:rPr kumimoji="0" lang="ru-RU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Cambria" panose="02040503050406030204" pitchFamily="18" charset="0"/>
                        </a:rPr>
                        <a:t>50 919</a:t>
                      </a:r>
                      <a:endParaRPr kumimoji="0" lang="ru-RU" sz="12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E4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Диаграмма 19"/>
          <p:cNvGraphicFramePr/>
          <p:nvPr>
            <p:extLst/>
          </p:nvPr>
        </p:nvGraphicFramePr>
        <p:xfrm>
          <a:off x="274504" y="3608614"/>
          <a:ext cx="4070750" cy="2810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Прямоугольник 22"/>
          <p:cNvSpPr>
            <a:spLocks noChangeArrowheads="1"/>
          </p:cNvSpPr>
          <p:nvPr/>
        </p:nvSpPr>
        <p:spPr bwMode="auto">
          <a:xfrm>
            <a:off x="152400" y="3179274"/>
            <a:ext cx="4254010" cy="4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/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Поставки сельскохозяйственной техники </a:t>
            </a:r>
            <a:endParaRPr lang="ru-RU" altLang="ru-RU" sz="1292" b="1" dirty="0" smtClean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АО </a:t>
            </a:r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«</a:t>
            </a:r>
            <a:r>
              <a:rPr lang="ru-RU" altLang="ru-RU" sz="1292" b="1" dirty="0" err="1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Росагролизинг</a:t>
            </a:r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», ед.</a:t>
            </a:r>
            <a:endParaRPr lang="ru-RU" altLang="ru-RU" sz="1292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0512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-8792" y="342168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>
              <a:defRPr sz="14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Субсидирование производителей сельскохозяйственной техники по постановлению Правительства Российской </a:t>
            </a:r>
            <a:r>
              <a:rPr lang="ru-RU" sz="1600" b="1" dirty="0" smtClean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Федерации </a:t>
            </a:r>
            <a:r>
              <a:rPr lang="ru-RU" sz="1600" b="1" dirty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от 27.12.2012 № 1432</a:t>
            </a:r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457950" y="6483351"/>
            <a:ext cx="2057400" cy="365125"/>
          </a:xfrm>
        </p:spPr>
        <p:txBody>
          <a:bodyPr/>
          <a:lstStyle/>
          <a:p>
            <a:fld id="{4FAB73BC-B049-4115-A692-8D63A059BFB8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9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177745" y="933981"/>
          <a:ext cx="8737629" cy="548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7298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5934808" y="4961793"/>
            <a:ext cx="232997" cy="232997"/>
          </a:xfrm>
          <a:prstGeom prst="rect">
            <a:avLst/>
          </a:prstGeom>
          <a:solidFill>
            <a:srgbClr val="F8A25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292">
              <a:solidFill>
                <a:srgbClr val="F79646">
                  <a:lumMod val="75000"/>
                </a:srgbClr>
              </a:solidFill>
              <a:latin typeface="Cambria" panose="02040503050406030204" pitchFamily="18" charset="0"/>
            </a:endParaRPr>
          </a:p>
        </p:txBody>
      </p:sp>
      <p:sp>
        <p:nvSpPr>
          <p:cNvPr id="9" name="Прямоугольник 45"/>
          <p:cNvSpPr>
            <a:spLocks noChangeArrowheads="1"/>
          </p:cNvSpPr>
          <p:nvPr/>
        </p:nvSpPr>
        <p:spPr bwMode="auto">
          <a:xfrm>
            <a:off x="6167805" y="4936881"/>
            <a:ext cx="1367203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92" b="1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Рожь </a:t>
            </a:r>
            <a:r>
              <a:rPr lang="ru-RU" altLang="ru-RU" sz="1292" b="1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(6,0%)</a:t>
            </a:r>
            <a:endParaRPr lang="ru-RU" altLang="ru-RU" sz="1292" b="1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-8792" y="296815"/>
            <a:ext cx="9144000" cy="603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/>
            <a:r>
              <a:rPr lang="ru-RU" altLang="ru-RU" sz="1662" b="1" dirty="0">
                <a:solidFill>
                  <a:srgbClr val="953735"/>
                </a:solidFill>
                <a:latin typeface="Cambria" panose="02040503050406030204" pitchFamily="18" charset="0"/>
              </a:rPr>
              <a:t>Оперативная информация о ходе сева озимых зерновых культур</a:t>
            </a:r>
          </a:p>
          <a:p>
            <a:pPr algn="ctr"/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(по состоянию на </a:t>
            </a:r>
            <a:r>
              <a:rPr lang="ru-RU" altLang="ru-RU" sz="1662" dirty="0" smtClean="0">
                <a:solidFill>
                  <a:srgbClr val="953735"/>
                </a:solidFill>
                <a:latin typeface="Cambria" panose="02040503050406030204" pitchFamily="18" charset="0"/>
              </a:rPr>
              <a:t>27 ноября 2019 </a:t>
            </a:r>
            <a:r>
              <a:rPr lang="ru-RU" altLang="ru-RU" sz="1662" dirty="0">
                <a:solidFill>
                  <a:srgbClr val="953735"/>
                </a:solidFill>
                <a:latin typeface="Cambria" panose="02040503050406030204" pitchFamily="18" charset="0"/>
              </a:rPr>
              <a:t>г.)</a:t>
            </a:r>
          </a:p>
        </p:txBody>
      </p:sp>
      <p:graphicFrame>
        <p:nvGraphicFramePr>
          <p:cNvPr id="29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4973829"/>
              </p:ext>
            </p:extLst>
          </p:nvPr>
        </p:nvGraphicFramePr>
        <p:xfrm>
          <a:off x="3908" y="1828312"/>
          <a:ext cx="5143012" cy="4013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3794867" y="2096573"/>
            <a:ext cx="1107917" cy="3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lnSpc>
                <a:spcPts val="11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1600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18,</a:t>
            </a:r>
            <a:r>
              <a:rPr lang="en-US" altLang="ru-RU" sz="1600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</a:t>
            </a:r>
            <a:endParaRPr lang="ru-RU" altLang="ru-RU" sz="1600" b="1" dirty="0">
              <a:solidFill>
                <a:srgbClr val="632523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 defTabSz="844083">
              <a:lnSpc>
                <a:spcPts val="1100"/>
              </a:lnSpc>
              <a:spcBef>
                <a:spcPct val="0"/>
              </a:spcBef>
              <a:buClrTx/>
              <a:buSzTx/>
              <a:buNone/>
            </a:pPr>
            <a:r>
              <a:rPr lang="ru-RU" altLang="ru-RU" sz="1600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(прогноз)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426734" y="2286999"/>
            <a:ext cx="844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ru-RU" altLang="ru-RU" sz="1600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17,7</a:t>
            </a: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845528" y="2456276"/>
            <a:ext cx="84406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4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77875" indent="-2984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9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96975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5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74813" indent="-238125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1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154238" indent="-238125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6114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30686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5258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983038" indent="-23812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19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defTabSz="844083">
              <a:spcBef>
                <a:spcPct val="0"/>
              </a:spcBef>
              <a:buClrTx/>
              <a:buSzTx/>
              <a:buNone/>
            </a:pPr>
            <a:r>
              <a:rPr lang="en-US" altLang="ru-RU" sz="1600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</a:t>
            </a:r>
            <a:r>
              <a:rPr lang="ru-RU" altLang="ru-RU" sz="1600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7,2</a:t>
            </a:r>
          </a:p>
        </p:txBody>
      </p:sp>
      <p:sp>
        <p:nvSpPr>
          <p:cNvPr id="15" name="Прямоугольник 22"/>
          <p:cNvSpPr>
            <a:spLocks noChangeArrowheads="1"/>
          </p:cNvSpPr>
          <p:nvPr/>
        </p:nvSpPr>
        <p:spPr bwMode="auto">
          <a:xfrm>
            <a:off x="423497" y="1406769"/>
            <a:ext cx="4642338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Площадь сева озимых зерновых культур, млн га</a:t>
            </a:r>
          </a:p>
        </p:txBody>
      </p:sp>
      <p:graphicFrame>
        <p:nvGraphicFramePr>
          <p:cNvPr id="30" name="Диаграмма 4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51850"/>
              </p:ext>
            </p:extLst>
          </p:nvPr>
        </p:nvGraphicFramePr>
        <p:xfrm>
          <a:off x="5525477" y="1738923"/>
          <a:ext cx="3454889" cy="2635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5934808" y="4602773"/>
            <a:ext cx="232997" cy="232996"/>
          </a:xfrm>
          <a:prstGeom prst="rect">
            <a:avLst/>
          </a:prstGeom>
          <a:solidFill>
            <a:srgbClr val="A9D18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292">
              <a:solidFill>
                <a:srgbClr val="F79646">
                  <a:lumMod val="75000"/>
                </a:srgbClr>
              </a:solidFill>
              <a:latin typeface="Cambria" panose="02040503050406030204" pitchFamily="18" charset="0"/>
            </a:endParaRPr>
          </a:p>
        </p:txBody>
      </p:sp>
      <p:sp>
        <p:nvSpPr>
          <p:cNvPr id="18" name="Прямоугольник 43"/>
          <p:cNvSpPr>
            <a:spLocks noChangeArrowheads="1"/>
          </p:cNvSpPr>
          <p:nvPr/>
        </p:nvSpPr>
        <p:spPr bwMode="auto">
          <a:xfrm>
            <a:off x="6169269" y="4561743"/>
            <a:ext cx="1947497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92" b="1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Пшеница </a:t>
            </a:r>
            <a:r>
              <a:rPr lang="ru-RU" altLang="ru-RU" sz="1292" b="1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(90,2%)</a:t>
            </a:r>
            <a:endParaRPr lang="ru-RU" altLang="ru-RU" sz="1292" b="1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22"/>
          <p:cNvSpPr>
            <a:spLocks noChangeArrowheads="1"/>
          </p:cNvSpPr>
          <p:nvPr/>
        </p:nvSpPr>
        <p:spPr bwMode="auto">
          <a:xfrm>
            <a:off x="5029200" y="1308589"/>
            <a:ext cx="4447443" cy="490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/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Прогноз площади сева озимых зерновых </a:t>
            </a:r>
            <a:b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культур в 2019 году – </a:t>
            </a:r>
            <a:r>
              <a:rPr lang="ru-RU" altLang="ru-RU" sz="1292" b="1" dirty="0" smtClean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18,2 </a:t>
            </a:r>
            <a:r>
              <a:rPr lang="ru-RU" altLang="ru-RU" sz="1292" b="1" dirty="0">
                <a:solidFill>
                  <a:srgbClr val="632523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млн га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934808" y="5334000"/>
            <a:ext cx="232997" cy="231531"/>
          </a:xfrm>
          <a:prstGeom prst="rect">
            <a:avLst/>
          </a:prstGeom>
          <a:solidFill>
            <a:srgbClr val="4F622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292">
              <a:solidFill>
                <a:srgbClr val="F79646">
                  <a:lumMod val="75000"/>
                </a:srgbClr>
              </a:solidFill>
              <a:latin typeface="Cambria" panose="02040503050406030204" pitchFamily="18" charset="0"/>
            </a:endParaRPr>
          </a:p>
        </p:txBody>
      </p:sp>
      <p:sp>
        <p:nvSpPr>
          <p:cNvPr id="21" name="Прямоугольник 48"/>
          <p:cNvSpPr>
            <a:spLocks noChangeArrowheads="1"/>
          </p:cNvSpPr>
          <p:nvPr/>
        </p:nvSpPr>
        <p:spPr bwMode="auto">
          <a:xfrm>
            <a:off x="6167805" y="5284177"/>
            <a:ext cx="1749669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92" b="1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Ячмень </a:t>
            </a:r>
            <a:r>
              <a:rPr lang="ru-RU" altLang="ru-RU" sz="1292" b="1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(3,3%)</a:t>
            </a:r>
            <a:endParaRPr lang="ru-RU" altLang="ru-RU" sz="1292" b="1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34808" y="5704743"/>
            <a:ext cx="232997" cy="232996"/>
          </a:xfrm>
          <a:prstGeom prst="rect">
            <a:avLst/>
          </a:prstGeom>
          <a:solidFill>
            <a:srgbClr val="D9969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292">
              <a:solidFill>
                <a:srgbClr val="F79646">
                  <a:lumMod val="75000"/>
                </a:srgbClr>
              </a:solidFill>
              <a:latin typeface="Cambria" panose="02040503050406030204" pitchFamily="18" charset="0"/>
            </a:endParaRPr>
          </a:p>
        </p:txBody>
      </p:sp>
      <p:sp>
        <p:nvSpPr>
          <p:cNvPr id="23" name="Прямоугольник 50"/>
          <p:cNvSpPr>
            <a:spLocks noChangeArrowheads="1"/>
          </p:cNvSpPr>
          <p:nvPr/>
        </p:nvSpPr>
        <p:spPr bwMode="auto">
          <a:xfrm>
            <a:off x="6167805" y="5666643"/>
            <a:ext cx="1660280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92" b="1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Тритикале </a:t>
            </a:r>
            <a:r>
              <a:rPr lang="ru-RU" altLang="ru-RU" sz="1292" b="1" dirty="0" smtClean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(0,5%)</a:t>
            </a:r>
            <a:endParaRPr lang="ru-RU" altLang="ru-RU" sz="1292" b="1" dirty="0">
              <a:solidFill>
                <a:srgbClr val="404040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67559" y="6022032"/>
            <a:ext cx="231531" cy="232997"/>
          </a:xfrm>
          <a:prstGeom prst="rect">
            <a:avLst/>
          </a:prstGeom>
          <a:pattFill prst="ltUpDiag">
            <a:fgClr>
              <a:srgbClr val="809D43"/>
            </a:fgClr>
            <a:bgClr>
              <a:schemeClr val="bg2"/>
            </a:bgClr>
          </a:patt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477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67559" y="5610259"/>
            <a:ext cx="231531" cy="2315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42490">
              <a:defRPr/>
            </a:pPr>
            <a:endParaRPr lang="ru-RU" sz="1477">
              <a:solidFill>
                <a:prstClr val="white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Прямоугольник 53"/>
          <p:cNvSpPr>
            <a:spLocks noChangeArrowheads="1"/>
          </p:cNvSpPr>
          <p:nvPr/>
        </p:nvSpPr>
        <p:spPr bwMode="auto">
          <a:xfrm>
            <a:off x="1654420" y="5586813"/>
            <a:ext cx="1947496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92" b="1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Посевная площадь</a:t>
            </a:r>
          </a:p>
        </p:txBody>
      </p:sp>
      <p:sp>
        <p:nvSpPr>
          <p:cNvPr id="27" name="Прямоугольник 54"/>
          <p:cNvSpPr>
            <a:spLocks noChangeArrowheads="1"/>
          </p:cNvSpPr>
          <p:nvPr/>
        </p:nvSpPr>
        <p:spPr bwMode="auto">
          <a:xfrm>
            <a:off x="1626577" y="5997121"/>
            <a:ext cx="2353408" cy="29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defTabSz="803275"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defTabSz="803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/>
            <a:r>
              <a:rPr lang="ru-RU" altLang="ru-RU" sz="1292" b="1" dirty="0">
                <a:solidFill>
                  <a:srgbClr val="40404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Посеяно на отчетную дату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5314950" y="1406769"/>
            <a:ext cx="0" cy="465552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6457950" y="64833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10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96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984" y="129250"/>
            <a:ext cx="7886700" cy="55271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803275"/>
            <a:r>
              <a:rPr lang="ru-RU" sz="1662" b="1" dirty="0">
                <a:solidFill>
                  <a:srgbClr val="953735"/>
                </a:solidFill>
                <a:latin typeface="Cambria" panose="02040503050406030204" pitchFamily="18" charset="0"/>
                <a:ea typeface="+mn-ea"/>
                <a:cs typeface="Tahoma" panose="020B0604030504040204" pitchFamily="34" charset="0"/>
              </a:rPr>
              <a:t>Прогноз структуры посевных площадей в хозяйствах всех категорий Российской Федерации на 2020 год, тыс. га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726763"/>
              </p:ext>
            </p:extLst>
          </p:nvPr>
        </p:nvGraphicFramePr>
        <p:xfrm>
          <a:off x="152400" y="731263"/>
          <a:ext cx="8839198" cy="5667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24787"/>
                <a:gridCol w="816587"/>
                <a:gridCol w="816587"/>
                <a:gridCol w="816587"/>
                <a:gridCol w="902542"/>
                <a:gridCol w="873891"/>
                <a:gridCol w="888217"/>
              </a:tblGrid>
              <a:tr h="361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Наименование культур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2017 год            (4 </a:t>
                      </a:r>
                      <a:r>
                        <a:rPr lang="ru-RU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сх</a:t>
                      </a:r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2018 год            (4 </a:t>
                      </a:r>
                      <a:r>
                        <a:rPr lang="ru-RU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сх</a:t>
                      </a:r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2019 год            (4 </a:t>
                      </a:r>
                      <a:r>
                        <a:rPr lang="ru-RU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сх</a:t>
                      </a:r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2020 год           (прогноз)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2020 +/- к 2019 </a:t>
                      </a:r>
                      <a:r>
                        <a:rPr lang="ru-RU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гг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2020 % к 2019 </a:t>
                      </a:r>
                      <a:r>
                        <a:rPr lang="ru-RU" sz="1100" b="1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гг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Вся посевная площадь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80 201,3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79 218,4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79 559,4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80 357,0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797,6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Зерновые и зернобобовые культуры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47 931,5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46 482,0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46 773,7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47 428,6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654,9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Яровой сев, всего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53 319,4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52 506,0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52 422,6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51986,6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-436,1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99,2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3511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Яровые зерновые и зернобобовые культуры, всего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31 152,5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29 615,5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29 355,7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29 225,6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-130,1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99,6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 </a:t>
                      </a:r>
                      <a:r>
                        <a:rPr lang="ru-RU" sz="1100" u="none" strike="noStrike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т.ч</a:t>
                      </a: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     </a:t>
                      </a:r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пшеница </a:t>
                      </a: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яровая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12 976,9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11 993,4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12 267,8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12 213,0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-54,8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</a:t>
                      </a:r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ячмень </a:t>
                      </a: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яровой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7 534,7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7 852,4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8 180,7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7 867,0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-313,6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96,2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</a:t>
                      </a:r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овес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2 981,3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2 928,5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2 611,6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2 628,1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16,5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</a:t>
                      </a:r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кукуруза </a:t>
                      </a:r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 зерно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3 105,9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2 494,1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2 585,9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2 712,1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126,2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104,9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</a:t>
                      </a:r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рис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186,2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181,0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194,0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197,4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101,7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гречиха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1 688,7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1 037,2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806,6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861,3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54,7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106,8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просо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268,0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258,7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395,1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340,7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-54,4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86,2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</a:t>
                      </a:r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зернобобовые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2 249,3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2 777,7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2 189,6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2 215,0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25,4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101,2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  прочие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161,6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92,5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124,4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191,0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153,5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Технические культуры, всего</a:t>
                      </a: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13 836,2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15 117,8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15 800,4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15 420,3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-380,1</a:t>
                      </a: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97,6</a:t>
                      </a: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из них:  сахарная свекла (фабричная)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1 198,5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1 126,4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1 144,9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1 083,3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-61,6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94,6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лен-долгунец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45,7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44,5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48,7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-1,9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96,3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подсолнечник на зерно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7 896,9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8 106,5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8 505,3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8 058,2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-447,1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94,7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рапс яровой 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867,9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1 391,7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1 372,8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1 296,0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-76,8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94,4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соя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2 604,3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2 934,3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3 039,4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3 170,7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131,3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104,3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конопля-вся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10,2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8,8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-1,4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85,9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прочие 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1 218,5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1 506,5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1 677,1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1 754,6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77,4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104,6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Картофель и овоще-бахчевые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2 683,0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1 988,7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1 927,3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1 993,9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66,6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103,5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 т.ч.    картофель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1 891,8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1 328,6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1 277,9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1 329,3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104,0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  овощи 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647,6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518,8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517,3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527,9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102,1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          продовольственные бахчевые культуры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143,6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141,3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132,1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136,7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4,5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103,4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Кормовые культуры, всего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15 750,7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15 629,8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15 058,0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15 513,6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455,7</a:t>
                      </a:r>
                      <a:endParaRPr lang="ru-RU" sz="1100" b="1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103,0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Озимые на зерно и зеленый корм*, всего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16 779,0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16 875,8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17 418,0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 smtClean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18 283,7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865,7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105,0</a:t>
                      </a:r>
                      <a:endParaRPr lang="ru-RU" sz="1100" b="1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  <a:tr h="1835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Рапс озимый*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155,9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190,2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188,5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314,6</a:t>
                      </a:r>
                      <a:endParaRPr lang="ru-RU" sz="1100" b="0" i="0" u="none" strike="noStrike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126,1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166,9</a:t>
                      </a:r>
                      <a:endParaRPr lang="ru-RU" sz="1100" b="0" i="0" u="none" strike="noStrike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5359" marR="5359" marT="5359" marB="0" anchor="ctr"/>
                </a:tc>
              </a:tr>
            </a:tbl>
          </a:graphicData>
        </a:graphic>
      </p:graphicFrame>
      <p:pic>
        <p:nvPicPr>
          <p:cNvPr id="5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30"/>
          <p:cNvSpPr>
            <a:spLocks noGrp="1"/>
          </p:cNvSpPr>
          <p:nvPr>
            <p:ph type="sldNum" sz="quarter" idx="12"/>
          </p:nvPr>
        </p:nvSpPr>
        <p:spPr>
          <a:xfrm>
            <a:off x="6457950" y="6483351"/>
            <a:ext cx="2057400" cy="365125"/>
          </a:xfrm>
        </p:spPr>
        <p:txBody>
          <a:bodyPr/>
          <a:lstStyle/>
          <a:p>
            <a:fld id="{6113E31D-E2AB-40D1-8B51-AFA5AFEF393A}" type="slidenum">
              <a:rPr lang="en-US" sz="1200">
                <a:solidFill>
                  <a:srgbClr val="953735"/>
                </a:solidFill>
                <a:latin typeface="Cambria" panose="02040503050406030204" pitchFamily="18" charset="0"/>
              </a:rPr>
              <a:t>11</a:t>
            </a:fld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50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C9AD58C-B63A-4619-B6A5-6333C4F367F9}"/>
              </a:ext>
            </a:extLst>
          </p:cNvPr>
          <p:cNvSpPr/>
          <p:nvPr/>
        </p:nvSpPr>
        <p:spPr>
          <a:xfrm>
            <a:off x="352156" y="202450"/>
            <a:ext cx="8163194" cy="348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803275"/>
            <a:r>
              <a:rPr lang="ru-RU" sz="1662" b="1" dirty="0" smtClean="0">
                <a:solidFill>
                  <a:srgbClr val="95373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Инновации в системе государственной поддержке в 2020 году</a:t>
            </a:r>
            <a:endParaRPr lang="ru-RU" sz="1662" b="1" dirty="0">
              <a:solidFill>
                <a:srgbClr val="95373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18FE1726-25DD-4849-8E6A-C4F56BCACD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634373"/>
              </p:ext>
            </p:extLst>
          </p:nvPr>
        </p:nvGraphicFramePr>
        <p:xfrm>
          <a:off x="352155" y="620688"/>
          <a:ext cx="8540325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Объект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3" y="6569744"/>
            <a:ext cx="196299" cy="196299"/>
          </a:xfrm>
          <a:prstGeom prst="rect">
            <a:avLst/>
          </a:prstGeom>
        </p:spPr>
      </p:pic>
      <p:sp>
        <p:nvSpPr>
          <p:cNvPr id="7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152400" y="6485331"/>
            <a:ext cx="8839199" cy="365125"/>
          </a:xfrm>
        </p:spPr>
        <p:txBody>
          <a:bodyPr/>
          <a:lstStyle/>
          <a:p>
            <a:r>
              <a:rPr lang="ru-RU" sz="1200" dirty="0" smtClean="0">
                <a:solidFill>
                  <a:srgbClr val="953735"/>
                </a:solidFill>
                <a:latin typeface="Cambria" panose="02040503050406030204" pitchFamily="18" charset="0"/>
              </a:rPr>
              <a:t>Министерство сельского хозяйства Российской Федерации</a:t>
            </a:r>
            <a:endParaRPr lang="en-US" sz="1200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52400" y="6485331"/>
            <a:ext cx="8839199" cy="0"/>
          </a:xfrm>
          <a:prstGeom prst="line">
            <a:avLst/>
          </a:prstGeom>
          <a:ln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30"/>
          <p:cNvSpPr txBox="1">
            <a:spLocks/>
          </p:cNvSpPr>
          <p:nvPr/>
        </p:nvSpPr>
        <p:spPr>
          <a:xfrm>
            <a:off x="6457950" y="6483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113E31D-E2AB-40D1-8B51-AFA5AFEF393A}" type="slidenum">
              <a:rPr lang="en-US" smtClean="0">
                <a:solidFill>
                  <a:srgbClr val="953735"/>
                </a:solidFill>
                <a:latin typeface="Cambria" panose="02040503050406030204" pitchFamily="18" charset="0"/>
              </a:rPr>
              <a:pPr/>
              <a:t>12</a:t>
            </a:fld>
            <a:endParaRPr lang="en-US" dirty="0">
              <a:solidFill>
                <a:srgbClr val="953735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29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1144</TotalTime>
  <Words>1174</Words>
  <Application>Microsoft Office PowerPoint</Application>
  <PresentationFormat>Экран (4:3)</PresentationFormat>
  <Paragraphs>449</Paragraphs>
  <Slides>12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Прогноз структуры посевных площадей в хозяйствах всех категорий Российской Федерации на 2020 год, тыс. га 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Устюгов Василий Владимирович</dc:creator>
  <cp:lastModifiedBy>Талеева Дарина Александровна</cp:lastModifiedBy>
  <cp:revision>44</cp:revision>
  <cp:lastPrinted>2019-12-11T14:39:00Z</cp:lastPrinted>
  <dcterms:created xsi:type="dcterms:W3CDTF">2019-11-27T14:44:34Z</dcterms:created>
  <dcterms:modified xsi:type="dcterms:W3CDTF">2019-12-16T14:52:40Z</dcterms:modified>
</cp:coreProperties>
</file>