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443" r:id="rId2"/>
    <p:sldId id="448" r:id="rId3"/>
    <p:sldId id="445" r:id="rId4"/>
    <p:sldId id="465" r:id="rId5"/>
    <p:sldId id="440" r:id="rId6"/>
    <p:sldId id="466" r:id="rId7"/>
    <p:sldId id="467" r:id="rId8"/>
    <p:sldId id="462" r:id="rId9"/>
    <p:sldId id="468" r:id="rId10"/>
    <p:sldId id="464" r:id="rId11"/>
    <p:sldId id="469" r:id="rId12"/>
    <p:sldId id="470" r:id="rId13"/>
    <p:sldId id="471" r:id="rId14"/>
    <p:sldId id="475" r:id="rId15"/>
    <p:sldId id="455" r:id="rId16"/>
    <p:sldId id="458" r:id="rId17"/>
    <p:sldId id="398" r:id="rId1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4B48"/>
    <a:srgbClr val="E1A8A7"/>
    <a:srgbClr val="43682B"/>
    <a:srgbClr val="FFE5E5"/>
    <a:srgbClr val="CCFFCC"/>
    <a:srgbClr val="FCDBCE"/>
    <a:srgbClr val="FFCCCC"/>
    <a:srgbClr val="FFCC99"/>
    <a:srgbClr val="8CC168"/>
    <a:srgbClr val="FFC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5252" autoAdjust="0"/>
  </p:normalViewPr>
  <p:slideViewPr>
    <p:cSldViewPr snapToGrid="0" showGuides="1">
      <p:cViewPr varScale="1">
        <p:scale>
          <a:sx n="107" d="100"/>
          <a:sy n="107" d="100"/>
        </p:scale>
        <p:origin x="576" y="108"/>
      </p:cViewPr>
      <p:guideLst>
        <p:guide orient="horz" pos="2160"/>
        <p:guide pos="3795"/>
      </p:guideLst>
    </p:cSldViewPr>
  </p:slideViewPr>
  <p:outlineViewPr>
    <p:cViewPr>
      <p:scale>
        <a:sx n="33" d="100"/>
        <a:sy n="33" d="100"/>
      </p:scale>
      <p:origin x="0" y="-600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195507171771732"/>
          <c:y val="0.16465678270238826"/>
          <c:w val="0.48441426653687836"/>
          <c:h val="0.6265611030746831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15-409A-ABF9-C72B7ECAED0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15-409A-ABF9-C72B7ECAED0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F15-409A-ABF9-C72B7ECAED0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F15-409A-ABF9-C72B7ECAED0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F15-409A-ABF9-C72B7ECAED0E}"/>
              </c:ext>
            </c:extLst>
          </c:dPt>
          <c:dPt>
            <c:idx val="5"/>
            <c:bubble3D val="0"/>
            <c:spPr>
              <a:gradFill flip="none" rotWithShape="1">
                <a:gsLst>
                  <a:gs pos="91300">
                    <a:schemeClr val="accent6"/>
                  </a:gs>
                  <a:gs pos="13000">
                    <a:schemeClr val="accent5">
                      <a:lumMod val="10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F15-409A-ABF9-C72B7ECAED0E}"/>
              </c:ext>
            </c:extLst>
          </c:dPt>
          <c:dLbls>
            <c:dLbl>
              <c:idx val="0"/>
              <c:layout>
                <c:manualLayout>
                  <c:x val="-0.21471300237309054"/>
                  <c:y val="5.56125061056932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t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DF0E8A3-09D4-4A2C-B669-DCD257864991}" type="CATEGORYNAME">
                      <a:rPr lang="ru-RU" sz="1300" b="1" cap="all" baseline="0">
                        <a:solidFill>
                          <a:srgbClr val="43682B"/>
                        </a:solidFill>
                      </a:rPr>
                      <a:pPr>
                        <a:defRPr sz="1200" b="1"/>
                      </a:pPr>
                      <a:t>[ИМЯ КАТЕГОРИИ]</a:t>
                    </a:fld>
                    <a:endParaRPr lang="ru-RU" sz="1300" b="1" cap="all" baseline="0" dirty="0">
                      <a:solidFill>
                        <a:srgbClr val="43682B"/>
                      </a:solidFill>
                    </a:endParaRPr>
                  </a:p>
                  <a:p>
                    <a:pPr>
                      <a:defRPr sz="1200" b="1"/>
                    </a:pPr>
                    <a:fld id="{44C5F307-2E7D-4B20-BC92-1A840F17A00A}" type="VALUE">
                      <a:rPr lang="ru-RU" sz="1100" b="1">
                        <a:solidFill>
                          <a:sysClr val="windowText" lastClr="000000"/>
                        </a:solidFill>
                      </a:rPr>
                      <a:pPr>
                        <a:defRPr sz="1200" b="1"/>
                      </a:pPr>
                      <a:t>[ЗНАЧЕНИЕ]</a:t>
                    </a:fld>
                    <a:r>
                      <a:rPr lang="ru-RU" sz="1100" b="1" dirty="0">
                        <a:solidFill>
                          <a:sysClr val="windowText" lastClr="000000"/>
                        </a:solidFill>
                      </a:rPr>
                      <a:t> млн</a:t>
                    </a:r>
                    <a:r>
                      <a:rPr lang="ru-RU" sz="1100" b="1" baseline="0" dirty="0">
                        <a:solidFill>
                          <a:sysClr val="windowText" lastClr="000000"/>
                        </a:solidFill>
                      </a:rPr>
                      <a:t> га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F15-409A-ABF9-C72B7ECAED0E}"/>
                </c:ext>
                <c:ext xmlns:c15="http://schemas.microsoft.com/office/drawing/2012/chart" uri="{CE6537A1-D6FC-4f65-9D91-7224C49458BB}">
                  <c15:layout>
                    <c:manualLayout>
                      <c:w val="0.22366560236600125"/>
                      <c:h val="0.1723101592270765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2277851048457376"/>
                  <c:y val="-0.224028647000835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D127DA3-9EF6-4942-9D25-C5640EC93D4D}" type="CATEGORYNAME">
                      <a:rPr lang="ru-RU" sz="1300" b="1" cap="all" baseline="0">
                        <a:solidFill>
                          <a:schemeClr val="accent2"/>
                        </a:solidFill>
                      </a:rPr>
                      <a:pPr>
                        <a:defRPr b="1"/>
                      </a:pPr>
                      <a:t>[ИМЯ КАТЕГОРИИ]</a:t>
                    </a:fld>
                    <a:endParaRPr lang="ru-RU" sz="1300" b="1" cap="all" baseline="0">
                      <a:solidFill>
                        <a:schemeClr val="accent2"/>
                      </a:solidFill>
                    </a:endParaRPr>
                  </a:p>
                  <a:p>
                    <a:pPr>
                      <a:defRPr b="1"/>
                    </a:pPr>
                    <a:fld id="{AA84DC05-E2DD-4E2B-A9CC-1A1D00EF025C}" type="VALUE">
                      <a:rPr lang="ru-RU" sz="1100" b="1">
                        <a:solidFill>
                          <a:sysClr val="windowText" lastClr="000000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r>
                      <a:rPr lang="ru-RU" sz="1100" b="1">
                        <a:solidFill>
                          <a:sysClr val="windowText" lastClr="000000"/>
                        </a:solidFill>
                      </a:rPr>
                      <a:t> млн га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F15-409A-ABF9-C72B7ECAED0E}"/>
                </c:ext>
                <c:ext xmlns:c15="http://schemas.microsoft.com/office/drawing/2012/chart" uri="{CE6537A1-D6FC-4f65-9D91-7224C49458BB}">
                  <c15:layout>
                    <c:manualLayout>
                      <c:w val="0.25338155959460512"/>
                      <c:h val="0.1495293145952023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22143462898146299"/>
                  <c:y val="8.167106679230930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7C3C674-35E0-4A41-A47D-7BF8BAA905CF}" type="CATEGORYNAME">
                      <a:rPr lang="ru-RU" sz="1300" b="1" cap="all" baseline="0">
                        <a:solidFill>
                          <a:srgbClr val="B79315"/>
                        </a:solidFill>
                      </a:rPr>
                      <a:pPr>
                        <a:defRPr b="1"/>
                      </a:pPr>
                      <a:t>[ИМЯ КАТЕГОРИИ]</a:t>
                    </a:fld>
                    <a:endParaRPr lang="ru-RU" sz="1300" b="1" cap="all" baseline="0" dirty="0">
                      <a:solidFill>
                        <a:srgbClr val="B79315"/>
                      </a:solidFill>
                    </a:endParaRPr>
                  </a:p>
                  <a:p>
                    <a:pPr>
                      <a:defRPr b="1"/>
                    </a:pPr>
                    <a:fld id="{5441FCF9-0E91-4390-A86D-60EA093C64E5}" type="VALUE">
                      <a:rPr lang="ru-RU" sz="1100" b="1">
                        <a:solidFill>
                          <a:sysClr val="windowText" lastClr="000000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r>
                      <a:rPr lang="ru-RU" sz="1100" b="1" dirty="0">
                        <a:solidFill>
                          <a:sysClr val="windowText" lastClr="000000"/>
                        </a:solidFill>
                      </a:rPr>
                      <a:t> млн га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F15-409A-ABF9-C72B7ECAED0E}"/>
                </c:ext>
                <c:ext xmlns:c15="http://schemas.microsoft.com/office/drawing/2012/chart" uri="{CE6537A1-D6FC-4f65-9D91-7224C49458BB}">
                  <c15:layout>
                    <c:manualLayout>
                      <c:w val="0.23260721410453156"/>
                      <c:h val="0.1615355502747726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2372926085234524"/>
                  <c:y val="0.110023599658531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7E97B8A-007E-4C01-ADB3-8A58483F2B65}" type="CATEGORYNAME">
                      <a:rPr lang="ru-RU" sz="1200" b="1" cap="all" baseline="0">
                        <a:solidFill>
                          <a:schemeClr val="accent6"/>
                        </a:solidFill>
                      </a:rPr>
                      <a:pPr>
                        <a:defRPr b="1"/>
                      </a:pPr>
                      <a:t>[ИМЯ КАТЕГОРИИ]</a:t>
                    </a:fld>
                    <a:endParaRPr lang="ru-RU" sz="1200" b="1" cap="all" baseline="0">
                      <a:solidFill>
                        <a:schemeClr val="accent6"/>
                      </a:solidFill>
                    </a:endParaRPr>
                  </a:p>
                  <a:p>
                    <a:pPr>
                      <a:defRPr b="1"/>
                    </a:pPr>
                    <a:fld id="{B6A9B67A-75AE-4DF5-A8C8-C401B3785ACD}" type="VALUE">
                      <a:rPr lang="ru-RU" sz="1100" b="1">
                        <a:solidFill>
                          <a:sysClr val="windowText" lastClr="000000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r>
                      <a:rPr lang="ru-RU" sz="1100" b="1">
                        <a:solidFill>
                          <a:sysClr val="windowText" lastClr="000000"/>
                        </a:solidFill>
                      </a:rPr>
                      <a:t> млн га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F15-409A-ABF9-C72B7ECAED0E}"/>
                </c:ext>
                <c:ext xmlns:c15="http://schemas.microsoft.com/office/drawing/2012/chart" uri="{CE6537A1-D6FC-4f65-9D91-7224C49458BB}">
                  <c15:layout>
                    <c:manualLayout>
                      <c:w val="0.27588472833066574"/>
                      <c:h val="0.2048300662853461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6.6173749755005409E-2"/>
                  <c:y val="0.191447148456001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41EB6E-AF01-48C3-A790-217E849CE518}" type="CATEGORYNAME">
                      <a:rPr lang="ru-RU" sz="1300" b="1" cap="all" baseline="0">
                        <a:solidFill>
                          <a:schemeClr val="accent5"/>
                        </a:solidFill>
                      </a:rPr>
                      <a:pPr>
                        <a:defRPr b="1"/>
                      </a:pPr>
                      <a:t>[ИМЯ КАТЕГОРИИ]</a:t>
                    </a:fld>
                    <a:endParaRPr lang="ru-RU" sz="1300" b="1" cap="all" baseline="0">
                      <a:solidFill>
                        <a:schemeClr val="accent5"/>
                      </a:solidFill>
                    </a:endParaRPr>
                  </a:p>
                  <a:p>
                    <a:pPr>
                      <a:defRPr b="1"/>
                    </a:pPr>
                    <a:fld id="{15AD00DC-F93F-416C-96E8-C6D1E5C19263}" type="VALUE">
                      <a:rPr lang="ru-RU" sz="1100" b="1">
                        <a:solidFill>
                          <a:sysClr val="windowText" lastClr="000000"/>
                        </a:solidFill>
                      </a:rPr>
                      <a:pPr>
                        <a:defRPr b="1"/>
                      </a:pPr>
                      <a:t>[ЗНАЧЕНИЕ]</a:t>
                    </a:fld>
                    <a:r>
                      <a:rPr lang="ru-RU" sz="1100" b="1" baseline="0">
                        <a:solidFill>
                          <a:sysClr val="windowText" lastClr="000000"/>
                        </a:solidFill>
                      </a:rPr>
                      <a:t> млн</a:t>
                    </a:r>
                    <a:r>
                      <a:rPr lang="ru-RU" sz="1100" b="1">
                        <a:solidFill>
                          <a:sysClr val="windowText" lastClr="000000"/>
                        </a:solidFill>
                      </a:rPr>
                      <a:t> га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F15-409A-ABF9-C72B7ECAED0E}"/>
                </c:ext>
                <c:ext xmlns:c15="http://schemas.microsoft.com/office/drawing/2012/chart" uri="{CE6537A1-D6FC-4f65-9D91-7224C49458BB}">
                  <c15:layout>
                    <c:manualLayout>
                      <c:w val="0.20339349017866509"/>
                      <c:h val="0.1655376288346293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F15-409A-ABF9-C72B7ECAED0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Лист1!$B$3:$B$7</c:f>
              <c:strCache>
                <c:ptCount val="5"/>
                <c:pt idx="0">
                  <c:v>Пашня</c:v>
                </c:pt>
                <c:pt idx="1">
                  <c:v>Пастбища </c:v>
                </c:pt>
                <c:pt idx="2">
                  <c:v>Сенокосы</c:v>
                </c:pt>
                <c:pt idx="3">
                  <c:v>Многолетние насаждения</c:v>
                </c:pt>
                <c:pt idx="4">
                  <c:v>Залежь</c:v>
                </c:pt>
              </c:strCache>
            </c:strRef>
          </c:cat>
          <c:val>
            <c:numRef>
              <c:f>Лист1!$C$3:$C$7</c:f>
              <c:numCache>
                <c:formatCode>General</c:formatCode>
                <c:ptCount val="5"/>
                <c:pt idx="0" formatCode="#,##0.00">
                  <c:v>116.2</c:v>
                </c:pt>
                <c:pt idx="1">
                  <c:v>57.2</c:v>
                </c:pt>
                <c:pt idx="2">
                  <c:v>18.7</c:v>
                </c:pt>
                <c:pt idx="3">
                  <c:v>1.2</c:v>
                </c:pt>
                <c:pt idx="4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F15-409A-ABF9-C72B7ECAED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8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0.01979</cdr:x>
      <cdr:y>0.84894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50" y="2676525"/>
          <a:ext cx="5819775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0.00963</cdr:x>
      <cdr:y>0.82477</cdr:y>
    </cdr:from>
    <cdr:to>
      <cdr:x>0.98663</cdr:x>
      <cdr:y>0.98489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150" y="2600325"/>
          <a:ext cx="58007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0.31639</cdr:x>
      <cdr:y>0.37825</cdr:y>
    </cdr:from>
    <cdr:to>
      <cdr:x>0.71396</cdr:x>
      <cdr:y>0.60438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56141" y="1200322"/>
          <a:ext cx="1955438" cy="717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400" b="1" cap="all" baseline="0" dirty="0">
              <a:solidFill>
                <a:schemeClr val="accent1">
                  <a:lumMod val="50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</a:rPr>
            <a:t>С.-х. угодья</a:t>
          </a:r>
        </a:p>
        <a:p xmlns:a="http://schemas.openxmlformats.org/drawingml/2006/main">
          <a:pPr algn="ctr"/>
          <a:r>
            <a:rPr lang="ru-RU" sz="1400" b="1" baseline="0" dirty="0">
              <a:solidFill>
                <a:schemeClr val="accent1">
                  <a:lumMod val="50000"/>
                </a:schemeClr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</a:rPr>
            <a:t>197,7 млн га</a:t>
          </a:r>
          <a:endParaRPr lang="ru-RU" sz="1400" b="1" dirty="0">
            <a:solidFill>
              <a:schemeClr val="accent1">
                <a:lumMod val="50000"/>
              </a:schemeClr>
            </a:solidFill>
            <a:effectLst>
              <a:glow rad="101600">
                <a:schemeClr val="bg1">
                  <a:alpha val="40000"/>
                </a:schemeClr>
              </a:glo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7" y="2"/>
            <a:ext cx="2971800" cy="499091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/>
            </a:lvl1pPr>
          </a:lstStyle>
          <a:p>
            <a:fld id="{F4B95672-0001-4748-9BBA-C1E3BA83F910}" type="datetimeFigureOut">
              <a:rPr lang="ru-RU" smtClean="0"/>
              <a:t>11.12.2019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9" tIns="45930" rIns="91859" bIns="4593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1859" tIns="45930" rIns="91859" bIns="4593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7" y="9448185"/>
            <a:ext cx="2971800" cy="499090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/>
            </a:lvl1pPr>
          </a:lstStyle>
          <a:p>
            <a:fld id="{65E584F3-5FD0-431F-9D3E-465D80348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58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584F3-5FD0-431F-9D3E-465D803482E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33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0813" y="1331913"/>
            <a:ext cx="6378575" cy="35893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Существующая ситуация по землям</a:t>
            </a:r>
            <a:r>
              <a:rPr lang="ru-RU" baseline="0" dirty="0"/>
              <a:t> с</a:t>
            </a:r>
            <a:r>
              <a:rPr lang="en-US" baseline="0" dirty="0"/>
              <a:t>/</a:t>
            </a:r>
            <a:r>
              <a:rPr lang="ru-RU" baseline="0" dirty="0"/>
              <a:t>х назначения – площади, неиспользуемые угодья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807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2D5459-606A-4187-AB92-37912817D048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94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714F9-3806-4BF4-B721-DEBDEDE9B5D2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8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9F814-A75A-4833-BF0D-4A61BD4CC10B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6D9-01D0-410F-BA12-748D05E9D0BE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13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AA53-8ECF-438A-A56D-A98508E7FB3C}" type="datetime1">
              <a:rPr lang="ru-RU" smtClean="0"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09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0559D-9A83-441F-A8B8-78397CC90CF6}" type="datetime1">
              <a:rPr lang="ru-RU" smtClean="0"/>
              <a:t>11.12.2019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4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8B2-C13E-413D-9698-F280C9C13F27}" type="datetime1">
              <a:rPr lang="ru-RU" smtClean="0"/>
              <a:t>11.12.2019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3EAA-92FB-4493-897C-6569A346683D}" type="datetime1">
              <a:rPr lang="ru-RU" smtClean="0"/>
              <a:t>11.12.2019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53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65352-16E9-4155-8BFE-948DA3099895}" type="datetime1">
              <a:rPr lang="ru-RU" smtClean="0"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55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90702-AAEB-4572-B929-5BD684820877}" type="datetime1">
              <a:rPr lang="ru-RU" smtClean="0"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61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49E6-B9FC-4E3B-9153-2794A45C0354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95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D5D4-1049-4C53-B87D-77833E898A41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41498" cy="8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82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8C378-9234-4806-8F82-3207C71A0FDC}" type="datetime1">
              <a:rPr lang="ru-RU" smtClean="0"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4853A-82C0-470D-B8D4-023EC004C3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2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chart" Target="../charts/chart1.xml"/><Relationship Id="rId10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" r="365" b="1238"/>
          <a:stretch/>
        </p:blipFill>
        <p:spPr>
          <a:xfrm>
            <a:off x="1" y="5063068"/>
            <a:ext cx="12192000" cy="17949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8304" y="1941260"/>
            <a:ext cx="9825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43682B"/>
                </a:solidFill>
                <a:latin typeface="Cambria" pitchFamily="18" charset="0"/>
                <a:cs typeface="Times New Roman" pitchFamily="18" charset="0"/>
              </a:rPr>
              <a:t>Создание информационных ресурсов и сервисов </a:t>
            </a:r>
            <a:r>
              <a:rPr lang="ru-RU" sz="3600" b="1" dirty="0" smtClean="0">
                <a:solidFill>
                  <a:srgbClr val="43682B"/>
                </a:solidFill>
                <a:latin typeface="Cambria" pitchFamily="18" charset="0"/>
                <a:cs typeface="Times New Roman" pitchFamily="18" charset="0"/>
              </a:rPr>
              <a:t>о землях сельскохозяйственного назначения с </a:t>
            </a:r>
            <a:r>
              <a:rPr lang="ru-RU" sz="3600" b="1" dirty="0" smtClean="0">
                <a:solidFill>
                  <a:srgbClr val="43682B"/>
                </a:solidFill>
                <a:latin typeface="Cambria" pitchFamily="18" charset="0"/>
                <a:cs typeface="Times New Roman" pitchFamily="18" charset="0"/>
              </a:rPr>
              <a:t>использованием современных цифровых технологий</a:t>
            </a:r>
            <a:endParaRPr lang="ru-RU" sz="3600" b="1" dirty="0">
              <a:solidFill>
                <a:srgbClr val="43682B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88620" y="5252648"/>
            <a:ext cx="2283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Москва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12.12.2019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" y="71448"/>
            <a:ext cx="1404768" cy="14047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191" y="307870"/>
            <a:ext cx="931923" cy="9319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0593" y="5252648"/>
            <a:ext cx="2611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320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00606" y="445288"/>
            <a:ext cx="109845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Указ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Президента Российской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Федерации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от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7 мая 2018 г. № 204 «О национальных целях и стратегических задачах развития Российской Федерации на период до 2024 года»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8602" y="1960015"/>
            <a:ext cx="1133895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ускоренного внедрения цифровых технологий в экономике и социальной сфере;</a:t>
            </a:r>
          </a:p>
          <a:p>
            <a:pPr indent="342900" algn="just">
              <a:spcBef>
                <a:spcPts val="1200"/>
              </a:spcBef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Правительству Российской Федерации при реализации совместно с органами государственной власти субъектов Российской Федерации национальной программы "Цифровая экономика Российской Федерации" обеспечить в 2024 году: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внедрение цифровых технологий и платформенных решений в сферах государственного управления и оказания государственных услуг,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том числе в интересах населения и субъектов малого и среднего предпринимательства, включая индивидуальных предпринимателей;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преобразование приоритетных отраслей экономики и социальной сферы, включая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здравоохранение, образование, промышленность,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сельское хозяйство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строительство, городское хозяйство, транспортную и энергетическую инфраструктуру, финансовые услуги,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посредством внедрения цифровых технологий и платформенных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решений.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</a:pPr>
            <a:endParaRPr lang="ru-RU" dirty="0"/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4077" y="367741"/>
            <a:ext cx="1014046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Среди направлений цифровой трансформации отрас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ли –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 использования и состояния земель сельскохозяйственного назначения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основного средства производства в сельском хозяйстве.</a:t>
            </a:r>
          </a:p>
          <a:p>
            <a:pPr indent="342900" algn="just">
              <a:spcBef>
                <a:spcPts val="1200"/>
              </a:spcBef>
            </a:pP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Подходы к цифровой трансформации в этой области должны предусматривать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внедрение цифровых сервисов для предоставления услуг в целях решения наиболее важных и актуальных задач, способствующих рациональному использованию земель для развития сельскохозяйственного производства;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актуальных информационных ресурсов, в том числе о состоянии и использовании земель сельскохозяйственного назначения;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информационных систем, реализуемых с использованием современных информационных и телекоммуникационных технологий с целью поддержки решений, принимаемых как органами управления АПК, так и непосредственно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сельхозтоваропроизводителями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и обеспечения работоспособности сервисов;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Внедрение  современных инструментов получения и обработки данных, в первую очередь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данных навигационных систем и данных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дистанционного зондирования Земли (ДЗЗ) с космических аппаратов, а также с беспилотных летательных аппаратов. </a:t>
            </a:r>
          </a:p>
          <a:p>
            <a:pPr indent="342900" algn="just">
              <a:spcBef>
                <a:spcPts val="1200"/>
              </a:spcBef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48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3973686" y="835539"/>
            <a:ext cx="21093" cy="5795864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>
            <a:off x="7641124" y="868698"/>
            <a:ext cx="0" cy="5795864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Полилиния 8"/>
          <p:cNvSpPr/>
          <p:nvPr/>
        </p:nvSpPr>
        <p:spPr>
          <a:xfrm>
            <a:off x="445771" y="3275587"/>
            <a:ext cx="3965769" cy="1245089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информационно-аналитическ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ая поддержка</a:t>
            </a:r>
            <a:r>
              <a:rPr lang="ru-RU" sz="1600" b="1" kern="12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12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подготовки </a:t>
            </a:r>
            <a:br>
              <a:rPr lang="ru-RU" sz="1600" kern="12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1600" kern="12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 принятия управленческих </a:t>
            </a:r>
            <a:br>
              <a:rPr lang="ru-RU" sz="1600" kern="12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1600" kern="12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решений на различных уровнях (органов АПК, государственного надзора и др.)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8872" y="1255180"/>
            <a:ext cx="3435402" cy="851357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консолидация сведений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 землях с/х назначения </a:t>
            </a:r>
            <a:b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из различных источников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52426" y="2235366"/>
            <a:ext cx="3248963" cy="824344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обеспечение государственного мониторинга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использования </a:t>
            </a:r>
            <a:b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и состояния земель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4547917" y="1561795"/>
            <a:ext cx="3323260" cy="830539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5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автоматизация процессов</a:t>
            </a:r>
            <a:r>
              <a:rPr lang="ru-RU" sz="1600" dirty="0">
                <a:solidFill>
                  <a:schemeClr val="accent5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сбора, обработки, анализа и предоставления получаемой информации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-8039" y="6673603"/>
            <a:ext cx="12192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-2905" y="868698"/>
            <a:ext cx="12192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B3FF632-9069-46BB-AAA9-7A66D84EEF8B}"/>
              </a:ext>
            </a:extLst>
          </p:cNvPr>
          <p:cNvSpPr txBox="1"/>
          <p:nvPr/>
        </p:nvSpPr>
        <p:spPr>
          <a:xfrm>
            <a:off x="897396" y="53395"/>
            <a:ext cx="10381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Единая федеральная информационная система </a:t>
            </a:r>
            <a:b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о землях сельскохозяйственного назначения (ЕФИС ЗСН)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AB224B61-996B-4FEF-949F-DEE26D2B6B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DF42799-DD2B-4FCD-8BFA-9EF6A793C73D}"/>
              </a:ext>
            </a:extLst>
          </p:cNvPr>
          <p:cNvSpPr txBox="1"/>
          <p:nvPr/>
        </p:nvSpPr>
        <p:spPr>
          <a:xfrm>
            <a:off x="1618630" y="885275"/>
            <a:ext cx="1222691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20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ЦЕЛИ</a:t>
            </a:r>
            <a:endParaRPr lang="en-US" sz="20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C7FD69C5-C57A-4741-A90D-4B85C60D09F6}"/>
              </a:ext>
            </a:extLst>
          </p:cNvPr>
          <p:cNvSpPr/>
          <p:nvPr/>
        </p:nvSpPr>
        <p:spPr>
          <a:xfrm>
            <a:off x="145727" y="1368806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BA33C641-ACF2-4142-9875-EE4910DFB7D6}"/>
              </a:ext>
            </a:extLst>
          </p:cNvPr>
          <p:cNvSpPr/>
          <p:nvPr/>
        </p:nvSpPr>
        <p:spPr>
          <a:xfrm>
            <a:off x="149954" y="2284021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xmlns="" id="{B12AFE37-93EF-4FA3-95E1-6135BF1D4165}"/>
              </a:ext>
            </a:extLst>
          </p:cNvPr>
          <p:cNvSpPr/>
          <p:nvPr/>
        </p:nvSpPr>
        <p:spPr>
          <a:xfrm>
            <a:off x="151860" y="3139416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1ED3A9F-B6A0-48E6-9137-9EBE6E65D3F7}"/>
              </a:ext>
            </a:extLst>
          </p:cNvPr>
          <p:cNvSpPr/>
          <p:nvPr/>
        </p:nvSpPr>
        <p:spPr>
          <a:xfrm>
            <a:off x="420684" y="4487738"/>
            <a:ext cx="3442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обеспечение авторизованных пользователей и заинтересованных лиц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сведениями о сельскохозяйственных землях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xmlns="" id="{80FF0BA3-0BB3-4874-AA73-A71431D7C732}"/>
              </a:ext>
            </a:extLst>
          </p:cNvPr>
          <p:cNvSpPr/>
          <p:nvPr/>
        </p:nvSpPr>
        <p:spPr>
          <a:xfrm>
            <a:off x="145727" y="4527225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35FD991C-7BA9-427D-9257-1E48AA10A2F1}"/>
              </a:ext>
            </a:extLst>
          </p:cNvPr>
          <p:cNvSpPr txBox="1"/>
          <p:nvPr/>
        </p:nvSpPr>
        <p:spPr>
          <a:xfrm>
            <a:off x="5323182" y="885275"/>
            <a:ext cx="1222691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2000" b="1" cap="all" noProof="1">
                <a:solidFill>
                  <a:schemeClr val="accent5"/>
                </a:solidFill>
                <a:latin typeface="Calibri" panose="020F0502020204030204"/>
              </a:rPr>
              <a:t>ЗАДАЧИ</a:t>
            </a:r>
            <a:endParaRPr lang="en-US" sz="2000" b="1" cap="all" noProof="1">
              <a:solidFill>
                <a:schemeClr val="accent5"/>
              </a:solidFill>
              <a:latin typeface="Calibri" panose="020F0502020204030204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xmlns="" id="{BCD83EA1-70C4-4A42-990E-3ADC40CA2326}"/>
              </a:ext>
            </a:extLst>
          </p:cNvPr>
          <p:cNvSpPr/>
          <p:nvPr/>
        </p:nvSpPr>
        <p:spPr>
          <a:xfrm>
            <a:off x="4251102" y="1395688"/>
            <a:ext cx="212265" cy="212265"/>
          </a:xfrm>
          <a:prstGeom prst="ellipse">
            <a:avLst/>
          </a:prstGeom>
          <a:gradFill rotWithShape="1">
            <a:gsLst>
              <a:gs pos="0">
                <a:srgbClr val="94B6D2">
                  <a:satMod val="103000"/>
                  <a:lumMod val="102000"/>
                  <a:tint val="94000"/>
                </a:srgbClr>
              </a:gs>
              <a:gs pos="50000">
                <a:srgbClr val="94B6D2">
                  <a:satMod val="110000"/>
                  <a:lumMod val="100000"/>
                  <a:shade val="100000"/>
                </a:srgbClr>
              </a:gs>
              <a:gs pos="100000">
                <a:srgbClr val="94B6D2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xmlns="" id="{ED5DA081-E13C-4A5E-A855-1856B24F9A7F}"/>
              </a:ext>
            </a:extLst>
          </p:cNvPr>
          <p:cNvSpPr/>
          <p:nvPr/>
        </p:nvSpPr>
        <p:spPr>
          <a:xfrm>
            <a:off x="4239585" y="2572086"/>
            <a:ext cx="212265" cy="212265"/>
          </a:xfrm>
          <a:prstGeom prst="ellipse">
            <a:avLst/>
          </a:prstGeom>
          <a:gradFill rotWithShape="1">
            <a:gsLst>
              <a:gs pos="0">
                <a:srgbClr val="94B6D2">
                  <a:satMod val="103000"/>
                  <a:lumMod val="102000"/>
                  <a:tint val="94000"/>
                </a:srgbClr>
              </a:gs>
              <a:gs pos="50000">
                <a:srgbClr val="94B6D2">
                  <a:satMod val="110000"/>
                  <a:lumMod val="100000"/>
                  <a:shade val="100000"/>
                </a:srgbClr>
              </a:gs>
              <a:gs pos="100000">
                <a:srgbClr val="94B6D2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Полилиния 12">
            <a:extLst>
              <a:ext uri="{FF2B5EF4-FFF2-40B4-BE49-F238E27FC236}">
                <a16:creationId xmlns:a16="http://schemas.microsoft.com/office/drawing/2014/main" xmlns="" id="{C980FCE5-160A-453C-BA51-7EE46B588500}"/>
              </a:ext>
            </a:extLst>
          </p:cNvPr>
          <p:cNvSpPr/>
          <p:nvPr/>
        </p:nvSpPr>
        <p:spPr>
          <a:xfrm>
            <a:off x="4536400" y="2259774"/>
            <a:ext cx="3250227" cy="1245087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интеграция и комплексный анализ сведений из различных источников</a:t>
            </a:r>
            <a:r>
              <a:rPr lang="ru-RU" sz="16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землях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с/х назначения</a:t>
            </a: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B4720CB5-33A7-47B1-8A3F-1D0E8743A847}"/>
              </a:ext>
            </a:extLst>
          </p:cNvPr>
          <p:cNvSpPr/>
          <p:nvPr/>
        </p:nvSpPr>
        <p:spPr>
          <a:xfrm>
            <a:off x="4251102" y="3576243"/>
            <a:ext cx="212265" cy="212265"/>
          </a:xfrm>
          <a:prstGeom prst="ellipse">
            <a:avLst/>
          </a:prstGeom>
          <a:gradFill rotWithShape="1">
            <a:gsLst>
              <a:gs pos="0">
                <a:srgbClr val="94B6D2">
                  <a:satMod val="103000"/>
                  <a:lumMod val="102000"/>
                  <a:tint val="94000"/>
                </a:srgbClr>
              </a:gs>
              <a:gs pos="50000">
                <a:srgbClr val="94B6D2">
                  <a:satMod val="110000"/>
                  <a:lumMod val="100000"/>
                  <a:shade val="100000"/>
                </a:srgbClr>
              </a:gs>
              <a:gs pos="100000">
                <a:srgbClr val="94B6D2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Полилиния 12">
            <a:extLst>
              <a:ext uri="{FF2B5EF4-FFF2-40B4-BE49-F238E27FC236}">
                <a16:creationId xmlns:a16="http://schemas.microsoft.com/office/drawing/2014/main" xmlns="" id="{FA3AB623-E3A2-4A0C-942C-ADD4460FBE2F}"/>
              </a:ext>
            </a:extLst>
          </p:cNvPr>
          <p:cNvSpPr/>
          <p:nvPr/>
        </p:nvSpPr>
        <p:spPr>
          <a:xfrm>
            <a:off x="4536400" y="3680688"/>
            <a:ext cx="3076134" cy="830539"/>
          </a:xfrm>
          <a:custGeom>
            <a:avLst/>
            <a:gdLst>
              <a:gd name="connsiteX0" fmla="*/ 0 w 2145133"/>
              <a:gd name="connsiteY0" fmla="*/ 0 h 813432"/>
              <a:gd name="connsiteX1" fmla="*/ 2145133 w 2145133"/>
              <a:gd name="connsiteY1" fmla="*/ 0 h 813432"/>
              <a:gd name="connsiteX2" fmla="*/ 2145133 w 2145133"/>
              <a:gd name="connsiteY2" fmla="*/ 813432 h 813432"/>
              <a:gd name="connsiteX3" fmla="*/ 0 w 2145133"/>
              <a:gd name="connsiteY3" fmla="*/ 813432 h 813432"/>
              <a:gd name="connsiteX4" fmla="*/ 0 w 2145133"/>
              <a:gd name="connsiteY4" fmla="*/ 0 h 81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5133" h="813432">
                <a:moveTo>
                  <a:pt x="0" y="0"/>
                </a:moveTo>
                <a:lnTo>
                  <a:pt x="2145133" y="0"/>
                </a:lnTo>
                <a:lnTo>
                  <a:pt x="2145133" y="813432"/>
                </a:lnTo>
                <a:lnTo>
                  <a:pt x="0" y="8134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chemeClr val="accent5"/>
                </a:solidFill>
                <a:latin typeface="Cambria" panose="02040503050406030204" pitchFamily="18" charset="0"/>
                <a:ea typeface="SimSun" panose="02010600030101010101" pitchFamily="2" charset="-122"/>
              </a:rPr>
              <a:t>визуализация результатов </a:t>
            </a:r>
            <a:r>
              <a:rPr lang="ru-RU" sz="1600" b="1" dirty="0" smtClean="0">
                <a:solidFill>
                  <a:schemeClr val="accent5"/>
                </a:solidFill>
                <a:latin typeface="Cambria" panose="02040503050406030204" pitchFamily="18" charset="0"/>
                <a:ea typeface="SimSun" panose="02010600030101010101" pitchFamily="2" charset="-122"/>
              </a:rPr>
              <a:t>государственного </a:t>
            </a:r>
            <a:br>
              <a:rPr lang="ru-RU" sz="1600" b="1" dirty="0" smtClean="0">
                <a:solidFill>
                  <a:schemeClr val="accent5"/>
                </a:solidFill>
                <a:latin typeface="Cambria" panose="02040503050406030204" pitchFamily="18" charset="0"/>
                <a:ea typeface="SimSun" panose="02010600030101010101" pitchFamily="2" charset="-122"/>
              </a:rPr>
            </a:br>
            <a:r>
              <a:rPr lang="ru-RU" sz="1600" b="1" dirty="0" smtClean="0">
                <a:solidFill>
                  <a:schemeClr val="accent5"/>
                </a:solidFill>
                <a:latin typeface="Cambria" panose="02040503050406030204" pitchFamily="18" charset="0"/>
                <a:ea typeface="SimSun" panose="02010600030101010101" pitchFamily="2" charset="-122"/>
              </a:rPr>
              <a:t>мониторинга</a:t>
            </a:r>
            <a:r>
              <a:rPr lang="ru-RU" sz="1600" dirty="0" smtClean="0">
                <a:solidFill>
                  <a:schemeClr val="accent5"/>
                </a:solidFill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SimSun" panose="02010600030101010101" pitchFamily="2" charset="-122"/>
              </a:rPr>
              <a:t>земель с/х назначения 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9134760-41C6-4799-8DF4-C6B026D75E1C}"/>
              </a:ext>
            </a:extLst>
          </p:cNvPr>
          <p:cNvSpPr/>
          <p:nvPr/>
        </p:nvSpPr>
        <p:spPr>
          <a:xfrm>
            <a:off x="7979716" y="1281724"/>
            <a:ext cx="41257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Реализация ЕФИС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ЗСН на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основе: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геоинформационных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технологий, позволяющих осуществлять интеграцию и совместный анализ данных из различных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источников;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телекоммуникационных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технологий, обеспечивающих возможность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информационного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взаимодействия с источниками данных и удаленного доступа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к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данным широкого круга авторизованных пользователей через геопортал.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52417" y="877094"/>
            <a:ext cx="2610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solidFill>
                  <a:srgbClr val="00B050"/>
                </a:solidFill>
                <a:latin typeface="Calibri" panose="020F0502020204030204"/>
              </a:rPr>
              <a:t>Технологии</a:t>
            </a:r>
            <a:endParaRPr lang="ru-RU" sz="2000" b="1" cap="all" dirty="0">
              <a:solidFill>
                <a:srgbClr val="00B050"/>
              </a:solidFill>
              <a:latin typeface="Calibri" panose="020F0502020204030204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BCD83EA1-70C4-4A42-990E-3ADC40CA2326}"/>
              </a:ext>
            </a:extLst>
          </p:cNvPr>
          <p:cNvSpPr/>
          <p:nvPr/>
        </p:nvSpPr>
        <p:spPr>
          <a:xfrm>
            <a:off x="8002836" y="1641970"/>
            <a:ext cx="212265" cy="212265"/>
          </a:xfrm>
          <a:prstGeom prst="ellipse">
            <a:avLst/>
          </a:prstGeom>
          <a:gradFill>
            <a:gsLst>
              <a:gs pos="0">
                <a:srgbClr val="00B050"/>
              </a:gs>
              <a:gs pos="50000">
                <a:srgbClr val="00B050"/>
              </a:gs>
              <a:gs pos="100000">
                <a:srgbClr val="00B050"/>
              </a:gs>
            </a:gsLst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BCD83EA1-70C4-4A42-990E-3ADC40CA2326}"/>
              </a:ext>
            </a:extLst>
          </p:cNvPr>
          <p:cNvSpPr/>
          <p:nvPr/>
        </p:nvSpPr>
        <p:spPr>
          <a:xfrm>
            <a:off x="8030440" y="3054618"/>
            <a:ext cx="212265" cy="212265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3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karta_rossii_td_zhirff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contrast="10000"/>
          </a:blip>
          <a:stretch>
            <a:fillRect/>
          </a:stretch>
        </p:blipFill>
        <p:spPr>
          <a:xfrm>
            <a:off x="1509031" y="717554"/>
            <a:ext cx="10525790" cy="6114854"/>
          </a:xfrm>
          <a:prstGeom prst="rect">
            <a:avLst/>
          </a:prstGeom>
        </p:spPr>
      </p:pic>
      <p:sp>
        <p:nvSpPr>
          <p:cNvPr id="50" name="Скругленный прямоугольник 49"/>
          <p:cNvSpPr/>
          <p:nvPr/>
        </p:nvSpPr>
        <p:spPr>
          <a:xfrm>
            <a:off x="8593087" y="5286104"/>
            <a:ext cx="3332708" cy="12729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484827" y="2414342"/>
            <a:ext cx="3549229" cy="26402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4196" y="717554"/>
            <a:ext cx="3590384" cy="593365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811794" y="890495"/>
            <a:ext cx="2748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МИНСЕЛЬХОЗ РОССИИ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8551728" y="725216"/>
            <a:ext cx="3482328" cy="14289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32706" y="-92560"/>
            <a:ext cx="9552489" cy="87775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Консолидация данных о землях с/х назначения в ЕФИС ЗСН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856776" y="1982347"/>
            <a:ext cx="3979397" cy="268656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96447"/>
            <a:endParaRPr lang="ru-RU" sz="2267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47940" y="2019996"/>
            <a:ext cx="3051459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Департаменты Минсельхоза России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72542" y="904392"/>
            <a:ext cx="2959727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</a:rPr>
              <a:t>Региональные органы АПК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41477" y="3980065"/>
            <a:ext cx="253008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</a:rPr>
              <a:t>Росгидромет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41478" y="2451770"/>
            <a:ext cx="253008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prstClr val="black"/>
                </a:solidFill>
                <a:latin typeface="Calibri Light" panose="020F0302020204030204"/>
              </a:defRPr>
            </a:lvl1pPr>
          </a:lstStyle>
          <a:p>
            <a:r>
              <a:rPr lang="ru-RU" sz="1600" dirty="0">
                <a:latin typeface="+mn-lt"/>
              </a:rPr>
              <a:t>Росреестр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16695" y="1762058"/>
            <a:ext cx="2959728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prstClr val="black"/>
                </a:solidFill>
              </a:rPr>
              <a:t>Сельхозтоваропроизводители</a:t>
            </a:r>
            <a:endParaRPr lang="ru-RU" sz="1600" b="1" dirty="0">
              <a:solidFill>
                <a:prstClr val="black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64010" y="2733505"/>
            <a:ext cx="3124092" cy="2686114"/>
            <a:chOff x="519135" y="2359630"/>
            <a:chExt cx="2955036" cy="2523109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519135" y="2374425"/>
              <a:ext cx="2955036" cy="250831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577906" y="2963209"/>
              <a:ext cx="2867401" cy="51090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</a:rPr>
                <a:t>ФГБУ </a:t>
              </a:r>
              <a:r>
                <a:rPr lang="ru-RU" sz="1600" b="1" dirty="0" err="1">
                  <a:solidFill>
                    <a:prstClr val="black"/>
                  </a:solidFill>
                </a:rPr>
                <a:t>Агрохимслужбы</a:t>
              </a:r>
              <a:endParaRPr lang="ru-RU" sz="1600" b="1" dirty="0">
                <a:solidFill>
                  <a:prstClr val="black"/>
                </a:solidFill>
              </a:endParaRPr>
            </a:p>
            <a:p>
              <a:pPr algn="ctr"/>
              <a:r>
                <a:rPr lang="ru-RU" sz="1600" b="1" dirty="0">
                  <a:solidFill>
                    <a:prstClr val="black"/>
                  </a:solidFill>
                </a:rPr>
                <a:t>107 учреждений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577904" y="3472138"/>
              <a:ext cx="2847026" cy="546351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</a:rPr>
                <a:t>ФГБУ Мелиорации</a:t>
              </a:r>
            </a:p>
            <a:p>
              <a:pPr algn="ctr"/>
              <a:r>
                <a:rPr lang="ru-RU" sz="1600" b="1" dirty="0">
                  <a:solidFill>
                    <a:prstClr val="black"/>
                  </a:solidFill>
                </a:rPr>
                <a:t>87 учреждений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5485" y="2359630"/>
              <a:ext cx="27427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Подведомственные учреждения</a:t>
              </a:r>
            </a:p>
          </p:txBody>
        </p:sp>
      </p:grpSp>
      <p:sp>
        <p:nvSpPr>
          <p:cNvPr id="31" name="Скругленный прямоугольник 30"/>
          <p:cNvSpPr/>
          <p:nvPr/>
        </p:nvSpPr>
        <p:spPr>
          <a:xfrm>
            <a:off x="473702" y="1288953"/>
            <a:ext cx="3025697" cy="6649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prstClr val="black"/>
                </a:solidFill>
              </a:rPr>
              <a:t>Депинформатизация</a:t>
            </a:r>
            <a:endParaRPr lang="ru-RU" sz="16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Аналитический центр</a:t>
            </a:r>
            <a:r>
              <a:rPr lang="ru-RU" sz="1600" b="1" dirty="0">
                <a:solidFill>
                  <a:prstClr val="black"/>
                </a:solidFill>
              </a:rPr>
              <a:t/>
            </a:r>
            <a:br>
              <a:rPr lang="ru-RU" sz="1600" b="1" dirty="0">
                <a:solidFill>
                  <a:prstClr val="black"/>
                </a:solidFill>
              </a:rPr>
            </a:br>
            <a:r>
              <a:rPr lang="ru-RU" sz="1600" b="1" dirty="0" smtClean="0">
                <a:solidFill>
                  <a:prstClr val="black"/>
                </a:solidFill>
              </a:rPr>
              <a:t>Минсельхоза </a:t>
            </a:r>
            <a:r>
              <a:rPr lang="ru-RU" sz="1600" b="1" dirty="0" smtClean="0">
                <a:solidFill>
                  <a:prstClr val="black"/>
                </a:solidFill>
              </a:rPr>
              <a:t>России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6527" y="5711751"/>
            <a:ext cx="2499517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prstClr val="black"/>
                </a:solidFill>
              </a:rPr>
              <a:t>Россельхознадзор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741477" y="2882983"/>
            <a:ext cx="253008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</a:rPr>
              <a:t>ГК Роскосмос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41477" y="3301399"/>
            <a:ext cx="253008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</a:rPr>
              <a:t>Федеральная </a:t>
            </a:r>
            <a:endParaRPr lang="ru-RU" sz="16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налоговая </a:t>
            </a:r>
            <a:r>
              <a:rPr lang="ru-RU" sz="1600" b="1" dirty="0">
                <a:solidFill>
                  <a:prstClr val="black"/>
                </a:solidFill>
              </a:rPr>
              <a:t>служба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985" y="2921209"/>
            <a:ext cx="374863" cy="2811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736" y="3359082"/>
            <a:ext cx="409112" cy="419983"/>
          </a:xfrm>
          <a:prstGeom prst="rect">
            <a:avLst/>
          </a:prstGeom>
        </p:spPr>
      </p:pic>
      <p:pic>
        <p:nvPicPr>
          <p:cNvPr id="41" name="Рисунок 40" descr="Постер_Взаимодейсвия ФОИВ.JPG"/>
          <p:cNvPicPr>
            <a:picLocks noChangeAspect="1"/>
          </p:cNvPicPr>
          <p:nvPr/>
        </p:nvPicPr>
        <p:blipFill rotWithShape="1">
          <a:blip r:embed="rId5" cstate="print"/>
          <a:srcRect l="64194" t="77556" r="30688" b="13985"/>
          <a:stretch/>
        </p:blipFill>
        <p:spPr bwMode="auto">
          <a:xfrm>
            <a:off x="393781" y="5567998"/>
            <a:ext cx="490492" cy="57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972" y="3954469"/>
            <a:ext cx="348057" cy="34805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985" y="2486605"/>
            <a:ext cx="311952" cy="311952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796021" y="2594661"/>
            <a:ext cx="41009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96447"/>
            <a:r>
              <a:rPr lang="ru-RU" sz="2400" b="1" dirty="0">
                <a:solidFill>
                  <a:srgbClr val="FFFF00"/>
                </a:solidFill>
              </a:rPr>
              <a:t>Единая федеральная </a:t>
            </a:r>
          </a:p>
          <a:p>
            <a:pPr algn="ctr" defTabSz="1496447"/>
            <a:r>
              <a:rPr lang="ru-RU" sz="2400" b="1" dirty="0">
                <a:solidFill>
                  <a:srgbClr val="FFFF00"/>
                </a:solidFill>
              </a:rPr>
              <a:t>информационная система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 о землях с.х. назначения</a:t>
            </a:r>
          </a:p>
          <a:p>
            <a:pPr algn="ctr"/>
            <a:r>
              <a:rPr lang="ru-RU" sz="2400" b="1" dirty="0">
                <a:solidFill>
                  <a:srgbClr val="FFFF00"/>
                </a:solidFill>
              </a:rPr>
              <a:t>(ЕФИС ЗСН)</a:t>
            </a:r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7851245" y="3132399"/>
            <a:ext cx="694174" cy="352825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5" name="Двойная стрелка влево/вверх 14"/>
          <p:cNvSpPr/>
          <p:nvPr/>
        </p:nvSpPr>
        <p:spPr>
          <a:xfrm flipH="1" flipV="1">
            <a:off x="5666986" y="1270516"/>
            <a:ext cx="2877150" cy="682013"/>
          </a:xfrm>
          <a:prstGeom prst="left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Двойная стрелка влево/вверх 37"/>
          <p:cNvSpPr>
            <a:spLocks noChangeAspect="1"/>
          </p:cNvSpPr>
          <p:nvPr/>
        </p:nvSpPr>
        <p:spPr>
          <a:xfrm>
            <a:off x="3709260" y="4668913"/>
            <a:ext cx="2121013" cy="737994"/>
          </a:xfrm>
          <a:prstGeom prst="leftUp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972" y="4401793"/>
            <a:ext cx="305384" cy="349011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741478" y="4402299"/>
            <a:ext cx="2530084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Рослесхоз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29067" y="4606503"/>
            <a:ext cx="3006977" cy="43263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Другие учреждения</a:t>
            </a:r>
          </a:p>
          <a:p>
            <a:pPr algn="ctr"/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716695" y="5373197"/>
            <a:ext cx="300324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Вузы Минсельхоза России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6" name="Двойная стрелка влево/вверх 35"/>
          <p:cNvSpPr/>
          <p:nvPr/>
        </p:nvSpPr>
        <p:spPr>
          <a:xfrm flipH="1">
            <a:off x="6251005" y="4642379"/>
            <a:ext cx="2264088" cy="1529056"/>
          </a:xfrm>
          <a:prstGeom prst="leftUpArrow">
            <a:avLst>
              <a:gd name="adj1" fmla="val 11276"/>
              <a:gd name="adj2" fmla="val 15727"/>
              <a:gd name="adj3" fmla="val 1616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8724073" y="5826610"/>
            <a:ext cx="300995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Другие научные и учебные учреждения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731628" y="1395532"/>
            <a:ext cx="2959728" cy="3385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Муниципальные образования</a:t>
            </a:r>
            <a:endParaRPr lang="ru-RU" sz="1600" b="1" dirty="0">
              <a:solidFill>
                <a:prstClr val="black"/>
              </a:solidFill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40" y="856025"/>
            <a:ext cx="412262" cy="412261"/>
          </a:xfrm>
          <a:prstGeom prst="ellipse">
            <a:avLst/>
          </a:prstGeom>
          <a:noFill/>
          <a:ln>
            <a:solidFill>
              <a:srgbClr val="E2DFCC"/>
            </a:solidFill>
          </a:ln>
        </p:spPr>
      </p:pic>
      <p:pic>
        <p:nvPicPr>
          <p:cNvPr id="45" name="Picture 2" descr="logo-color-img.png (80×92)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07" y="1483934"/>
            <a:ext cx="401913" cy="44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низ 7"/>
          <p:cNvSpPr/>
          <p:nvPr/>
        </p:nvSpPr>
        <p:spPr>
          <a:xfrm rot="10800000">
            <a:off x="10039546" y="1203736"/>
            <a:ext cx="171952" cy="2280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47134"/>
            <a:ext cx="860202" cy="647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9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6"/>
          <a:stretch/>
        </p:blipFill>
        <p:spPr>
          <a:xfrm>
            <a:off x="777592" y="927895"/>
            <a:ext cx="10443882" cy="59301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B3FF632-9069-46BB-AAA9-7A66D84EEF8B}"/>
              </a:ext>
            </a:extLst>
          </p:cNvPr>
          <p:cNvSpPr txBox="1"/>
          <p:nvPr/>
        </p:nvSpPr>
        <p:spPr>
          <a:xfrm>
            <a:off x="410480" y="61546"/>
            <a:ext cx="11698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ЕДИНАЯ ФЕДЕРАЛЬНАЯ ИНФОРМАЦИОННАЯ СИСТЕМА 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О ЗЕМЛЯХ СЕЛЬСКОХОЗЯЙСТВЕННОГО НАЗНАЧЕНИЯ (ЕФИС ЗСН)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07"/>
          <a:stretch/>
        </p:blipFill>
        <p:spPr>
          <a:xfrm>
            <a:off x="6644964" y="2924419"/>
            <a:ext cx="4593383" cy="3872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67534" y="4342702"/>
            <a:ext cx="2931459" cy="781526"/>
          </a:xfrm>
          <a:prstGeom prst="roundRect">
            <a:avLst>
              <a:gd name="adj" fmla="val 101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</a:rPr>
              <a:t>Данные для ЕФИС ЗСН </a:t>
            </a:r>
          </a:p>
          <a:p>
            <a:r>
              <a:rPr lang="ru-RU" sz="1400" b="0" dirty="0">
                <a:latin typeface="Times New Roman" panose="02020603050405020304" pitchFamily="18" charset="0"/>
              </a:rPr>
              <a:t>предоставили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74 субъекта РФ</a:t>
            </a:r>
          </a:p>
          <a:p>
            <a:r>
              <a:rPr lang="ru-RU" sz="1400" b="0" dirty="0">
                <a:latin typeface="Times New Roman" panose="02020603050405020304" pitchFamily="18" charset="0"/>
              </a:rPr>
              <a:t>(в том числе 34 региональные ИС)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4073875-32CF-4156-89E2-91D2A1C7CA6B}"/>
              </a:ext>
            </a:extLst>
          </p:cNvPr>
          <p:cNvSpPr txBox="1"/>
          <p:nvPr/>
        </p:nvSpPr>
        <p:spPr>
          <a:xfrm>
            <a:off x="976498" y="5163647"/>
            <a:ext cx="2931459" cy="781526"/>
          </a:xfrm>
          <a:prstGeom prst="roundRect">
            <a:avLst>
              <a:gd name="adj" fmla="val 101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</a:rPr>
              <a:t>Площадь контуров с/х угодий</a:t>
            </a:r>
          </a:p>
          <a:p>
            <a:r>
              <a:rPr lang="ru-RU" sz="1400" dirty="0" smtClean="0">
                <a:latin typeface="Times New Roman" panose="02020603050405020304" pitchFamily="18" charset="0"/>
              </a:rPr>
              <a:t>2017 </a:t>
            </a:r>
            <a:r>
              <a:rPr lang="ru-RU" sz="1400" b="0" dirty="0">
                <a:latin typeface="Times New Roman" panose="02020603050405020304" pitchFamily="18" charset="0"/>
              </a:rPr>
              <a:t>–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58 762,94 </a:t>
            </a:r>
            <a:r>
              <a:rPr lang="ru-RU" sz="1400" b="0" dirty="0">
                <a:solidFill>
                  <a:srgbClr val="C00000"/>
                </a:solidFill>
                <a:latin typeface="Times New Roman" panose="02020603050405020304" pitchFamily="18" charset="0"/>
              </a:rPr>
              <a:t>тыс. </a:t>
            </a:r>
            <a:r>
              <a:rPr lang="ru-RU" sz="1400" b="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га</a:t>
            </a:r>
            <a:endParaRPr lang="en-US" sz="1400" b="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sz="1400" b="0" dirty="0" smtClean="0">
                <a:latin typeface="Times New Roman" panose="02020603050405020304" pitchFamily="18" charset="0"/>
              </a:rPr>
              <a:t>–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76 402,08 </a:t>
            </a:r>
            <a:r>
              <a:rPr lang="ru-RU" sz="1400" b="0" dirty="0">
                <a:solidFill>
                  <a:srgbClr val="C00000"/>
                </a:solidFill>
                <a:latin typeface="Times New Roman" panose="02020603050405020304" pitchFamily="18" charset="0"/>
              </a:rPr>
              <a:t>тыс. 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E649B1-9934-4858-83C5-CF40BF48C8A1}"/>
              </a:ext>
            </a:extLst>
          </p:cNvPr>
          <p:cNvSpPr txBox="1"/>
          <p:nvPr/>
        </p:nvSpPr>
        <p:spPr>
          <a:xfrm>
            <a:off x="976498" y="5959247"/>
            <a:ext cx="2922495" cy="781526"/>
          </a:xfrm>
          <a:prstGeom prst="roundRect">
            <a:avLst>
              <a:gd name="adj" fmla="val 101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</a:rPr>
              <a:t>Количество </a:t>
            </a:r>
            <a:r>
              <a:rPr lang="ru-RU" sz="1400" dirty="0" smtClean="0">
                <a:latin typeface="Times New Roman" panose="02020603050405020304" pitchFamily="18" charset="0"/>
              </a:rPr>
              <a:t>контуров </a:t>
            </a:r>
            <a:r>
              <a:rPr lang="ru-RU" sz="1400" dirty="0">
                <a:latin typeface="Times New Roman" panose="02020603050405020304" pitchFamily="18" charset="0"/>
              </a:rPr>
              <a:t>с/х угодий</a:t>
            </a:r>
          </a:p>
          <a:p>
            <a:r>
              <a:rPr lang="ru-RU" sz="1400" dirty="0" smtClean="0">
                <a:latin typeface="Times New Roman" panose="02020603050405020304" pitchFamily="18" charset="0"/>
              </a:rPr>
              <a:t>2017 </a:t>
            </a:r>
            <a:r>
              <a:rPr lang="ru-RU" sz="1400" b="0" dirty="0" smtClean="0">
                <a:latin typeface="Times New Roman" panose="02020603050405020304" pitchFamily="18" charset="0"/>
              </a:rPr>
              <a:t>–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1 241 289 </a:t>
            </a:r>
            <a:endParaRPr lang="ru-RU" sz="1400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sz="1400" b="0" dirty="0" smtClean="0">
                <a:latin typeface="Times New Roman" panose="02020603050405020304" pitchFamily="18" charset="0"/>
              </a:rPr>
              <a:t>–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1 653 065 </a:t>
            </a:r>
            <a:endParaRPr lang="ru-RU" sz="1400" b="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141" y="80848"/>
            <a:ext cx="669281" cy="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92223" y="169133"/>
            <a:ext cx="8462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ПРИМЕРЫ ИНФОРМАЦИИ В ЕФИС ЗСН</a:t>
            </a:r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A1F8123-1F7A-4A58-8AED-8033B26B29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90" y="837614"/>
            <a:ext cx="3157818" cy="290360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55B4D9C-635B-44A7-97C4-656ECF1E41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197353" y="837614"/>
            <a:ext cx="3235267" cy="290360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548648" y="3027450"/>
            <a:ext cx="3261173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Размещение контуров земель сельскохозяйственных угодий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FA41649-6846-4901-B72E-5B2AB82210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90" y="3839840"/>
            <a:ext cx="3180465" cy="292685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53B7F0A-1739-4E15-B0E6-5D2AB3347B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197353" y="3816590"/>
            <a:ext cx="3235266" cy="290360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C37987E-CC41-4BD0-A71A-923EC5B8746C}"/>
              </a:ext>
            </a:extLst>
          </p:cNvPr>
          <p:cNvSpPr txBox="1"/>
          <p:nvPr/>
        </p:nvSpPr>
        <p:spPr>
          <a:xfrm>
            <a:off x="2548647" y="6158665"/>
            <a:ext cx="3261173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Размещение сведений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 землепользователях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8799825-185F-4AAF-8E88-9279A45DF848}"/>
              </a:ext>
            </a:extLst>
          </p:cNvPr>
          <p:cNvSpPr txBox="1"/>
          <p:nvPr/>
        </p:nvSpPr>
        <p:spPr>
          <a:xfrm>
            <a:off x="8696528" y="3325716"/>
            <a:ext cx="3404681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Размещение информации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 сельскохозяйственных культурах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E3E4116-4222-43D8-84B9-F38C5FB00187}"/>
              </a:ext>
            </a:extLst>
          </p:cNvPr>
          <p:cNvSpPr txBox="1"/>
          <p:nvPr/>
        </p:nvSpPr>
        <p:spPr>
          <a:xfrm>
            <a:off x="9530947" y="5981527"/>
            <a:ext cx="3235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black"/>
                </a:solidFill>
              </a:rPr>
              <a:t>Ростовская область</a:t>
            </a:r>
          </a:p>
          <a:p>
            <a:pPr algn="ctr" defTabSz="457200"/>
            <a:r>
              <a:rPr lang="ru-RU" sz="1400" b="1" dirty="0">
                <a:solidFill>
                  <a:prstClr val="black"/>
                </a:solidFill>
              </a:rPr>
              <a:t>Зерноградский район</a:t>
            </a:r>
          </a:p>
          <a:p>
            <a:pPr algn="ctr" defTabSz="457200"/>
            <a:r>
              <a:rPr lang="ru-RU" sz="1400" b="1" dirty="0">
                <a:solidFill>
                  <a:prstClr val="black"/>
                </a:solidFill>
                <a:latin typeface="Calibri" panose="020F0502020204030204"/>
              </a:rPr>
              <a:t>2018 год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524" y="168333"/>
            <a:ext cx="669281" cy="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6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6" descr="фон_3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751" y="1"/>
            <a:ext cx="9697382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4"/>
          <p:cNvSpPr txBox="1">
            <a:spLocks/>
          </p:cNvSpPr>
          <p:nvPr/>
        </p:nvSpPr>
        <p:spPr bwMode="auto">
          <a:xfrm>
            <a:off x="1835488" y="629215"/>
            <a:ext cx="6143100" cy="38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2177" b="1" dirty="0">
              <a:solidFill>
                <a:srgbClr val="41008C"/>
              </a:solidFill>
              <a:latin typeface="Myriad Pro" pitchFamily="34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552917" y="210892"/>
            <a:ext cx="6587035" cy="112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1629" tIns="40815" rIns="81629" bIns="408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втоматизаци</a:t>
            </a: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сбора</a:t>
            </a:r>
            <a:r>
              <a:rPr lang="en-US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сельскохозяйственным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полям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ЕФИС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ЗСН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(интеграция АИС «</a:t>
            </a:r>
            <a:r>
              <a:rPr lang="ru-RU" alt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Респак</a:t>
            </a:r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ЕФИС ЗСН)</a:t>
            </a:r>
            <a:endParaRPr lang="en-US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ru-RU" sz="1179" dirty="0">
              <a:solidFill>
                <a:srgbClr val="41008C"/>
              </a:solidFill>
              <a:latin typeface="Myriad Pro" pitchFamily="34" charset="0"/>
            </a:endParaRPr>
          </a:p>
        </p:txBody>
      </p:sp>
      <p:pic>
        <p:nvPicPr>
          <p:cNvPr id="512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010" y="2623237"/>
            <a:ext cx="2204409" cy="1824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048" y="3474187"/>
            <a:ext cx="2191450" cy="18372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7" name="Группа 15"/>
          <p:cNvGrpSpPr>
            <a:grpSpLocks/>
          </p:cNvGrpSpPr>
          <p:nvPr/>
        </p:nvGrpSpPr>
        <p:grpSpPr bwMode="auto">
          <a:xfrm>
            <a:off x="3928103" y="1600945"/>
            <a:ext cx="1399533" cy="980537"/>
            <a:chOff x="7911" y="124607"/>
            <a:chExt cx="2364520" cy="141871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911" y="124607"/>
              <a:ext cx="2364520" cy="14187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Скругленный прямоугольник 4"/>
            <p:cNvSpPr txBox="1"/>
            <p:nvPr/>
          </p:nvSpPr>
          <p:spPr>
            <a:xfrm>
              <a:off x="49265" y="166273"/>
              <a:ext cx="2281810" cy="13353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290" tIns="55290" rIns="55290" bIns="5529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1. </a:t>
              </a:r>
              <a:r>
                <a:rPr lang="ru-RU" sz="1451" dirty="0">
                  <a:latin typeface="Swedbank Sans Regular" panose="02020503050405020304" pitchFamily="18" charset="0"/>
                </a:rPr>
                <a:t>Получение ГИС-пакетов из </a:t>
              </a:r>
              <a:r>
                <a:rPr lang="ru-RU" sz="1451" dirty="0" smtClean="0">
                  <a:latin typeface="Swedbank Sans Regular" panose="02020503050405020304" pitchFamily="18" charset="0"/>
                </a:rPr>
                <a:t>ЕФИС </a:t>
              </a:r>
              <a:r>
                <a:rPr lang="ru-RU" sz="1451" dirty="0">
                  <a:latin typeface="Swedbank Sans Regular" panose="02020503050405020304" pitchFamily="18" charset="0"/>
                </a:rPr>
                <a:t>ЗСН</a:t>
              </a:r>
            </a:p>
          </p:txBody>
        </p:sp>
      </p:grpSp>
      <p:grpSp>
        <p:nvGrpSpPr>
          <p:cNvPr id="5128" name="Группа 18"/>
          <p:cNvGrpSpPr>
            <a:grpSpLocks/>
          </p:cNvGrpSpPr>
          <p:nvPr/>
        </p:nvGrpSpPr>
        <p:grpSpPr bwMode="auto">
          <a:xfrm>
            <a:off x="5359312" y="1825561"/>
            <a:ext cx="453552" cy="531304"/>
            <a:chOff x="2580509" y="540763"/>
            <a:chExt cx="501278" cy="586401"/>
          </a:xfrm>
        </p:grpSpPr>
        <p:sp>
          <p:nvSpPr>
            <p:cNvPr id="20" name="Стрелка вправо 19"/>
            <p:cNvSpPr/>
            <p:nvPr/>
          </p:nvSpPr>
          <p:spPr>
            <a:xfrm>
              <a:off x="2580509" y="540763"/>
              <a:ext cx="501278" cy="58640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трелка вправо 4"/>
            <p:cNvSpPr txBox="1"/>
            <p:nvPr/>
          </p:nvSpPr>
          <p:spPr>
            <a:xfrm>
              <a:off x="2580509" y="658361"/>
              <a:ext cx="351690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51">
                <a:latin typeface="Swedbank Sans Regular" panose="02020503050405020304" pitchFamily="18" charset="0"/>
              </a:endParaRPr>
            </a:p>
          </p:txBody>
        </p:sp>
      </p:grpSp>
      <p:grpSp>
        <p:nvGrpSpPr>
          <p:cNvPr id="5129" name="Группа 21"/>
          <p:cNvGrpSpPr>
            <a:grpSpLocks/>
          </p:cNvGrpSpPr>
          <p:nvPr/>
        </p:nvGrpSpPr>
        <p:grpSpPr bwMode="auto">
          <a:xfrm>
            <a:off x="5841662" y="1576467"/>
            <a:ext cx="1311703" cy="1019413"/>
            <a:chOff x="3318239" y="124607"/>
            <a:chExt cx="2364520" cy="141871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3318239" y="124607"/>
              <a:ext cx="2364520" cy="14187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кругленный прямоугольник 4"/>
            <p:cNvSpPr txBox="1"/>
            <p:nvPr/>
          </p:nvSpPr>
          <p:spPr>
            <a:xfrm>
              <a:off x="3359767" y="166688"/>
              <a:ext cx="2281463" cy="13345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290" tIns="55290" rIns="55290" bIns="5529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2. </a:t>
              </a:r>
              <a:r>
                <a:rPr lang="ru-RU" sz="1451" dirty="0">
                  <a:latin typeface="Swedbank Sans Regular" panose="02020503050405020304" pitchFamily="18" charset="0"/>
                </a:rPr>
                <a:t>Импорт ГИС-пакетов в </a:t>
              </a:r>
              <a:r>
                <a:rPr lang="ru-RU" sz="1451" dirty="0" smtClean="0">
                  <a:latin typeface="Swedbank Sans Regular" panose="02020503050405020304" pitchFamily="18" charset="0"/>
                </a:rPr>
                <a:t>ИС РЕСПАК</a:t>
              </a:r>
              <a:endParaRPr lang="ru-RU" sz="1451" dirty="0">
                <a:latin typeface="Swedbank Sans Regular" panose="02020503050405020304" pitchFamily="18" charset="0"/>
              </a:endParaRPr>
            </a:p>
          </p:txBody>
        </p:sp>
      </p:grpSp>
      <p:grpSp>
        <p:nvGrpSpPr>
          <p:cNvPr id="5130" name="Группа 24"/>
          <p:cNvGrpSpPr>
            <a:grpSpLocks/>
          </p:cNvGrpSpPr>
          <p:nvPr/>
        </p:nvGrpSpPr>
        <p:grpSpPr bwMode="auto">
          <a:xfrm>
            <a:off x="7186480" y="1825561"/>
            <a:ext cx="454992" cy="531304"/>
            <a:chOff x="5904658" y="504054"/>
            <a:chExt cx="501278" cy="586401"/>
          </a:xfrm>
        </p:grpSpPr>
        <p:sp>
          <p:nvSpPr>
            <p:cNvPr id="26" name="Стрелка вправо 25"/>
            <p:cNvSpPr/>
            <p:nvPr/>
          </p:nvSpPr>
          <p:spPr>
            <a:xfrm>
              <a:off x="5904658" y="504054"/>
              <a:ext cx="501278" cy="58640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Стрелка вправо 4"/>
            <p:cNvSpPr txBox="1"/>
            <p:nvPr/>
          </p:nvSpPr>
          <p:spPr>
            <a:xfrm>
              <a:off x="5904658" y="621652"/>
              <a:ext cx="350578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51">
                <a:latin typeface="Swedbank Sans Regular" panose="02020503050405020304" pitchFamily="18" charset="0"/>
              </a:endParaRPr>
            </a:p>
          </p:txBody>
        </p:sp>
      </p:grpSp>
      <p:grpSp>
        <p:nvGrpSpPr>
          <p:cNvPr id="5131" name="Группа 27"/>
          <p:cNvGrpSpPr>
            <a:grpSpLocks/>
          </p:cNvGrpSpPr>
          <p:nvPr/>
        </p:nvGrpSpPr>
        <p:grpSpPr bwMode="auto">
          <a:xfrm>
            <a:off x="7638593" y="1492956"/>
            <a:ext cx="3076957" cy="1186435"/>
            <a:chOff x="6628568" y="124607"/>
            <a:chExt cx="2364520" cy="1418712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6628568" y="124607"/>
              <a:ext cx="2364520" cy="14187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Скругленный прямоугольник 4"/>
            <p:cNvSpPr txBox="1"/>
            <p:nvPr/>
          </p:nvSpPr>
          <p:spPr>
            <a:xfrm>
              <a:off x="6670614" y="165929"/>
              <a:ext cx="2280429" cy="13360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290" tIns="55290" rIns="55290" bIns="55290" spcCol="1270" anchor="ctr"/>
            <a:lstStyle/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3. Просмотр и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редактирование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контуров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на карте</a:t>
              </a:r>
            </a:p>
          </p:txBody>
        </p:sp>
      </p:grpSp>
      <p:pic>
        <p:nvPicPr>
          <p:cNvPr id="5132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476" y="1590865"/>
            <a:ext cx="1520480" cy="100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3" name="Группа 30"/>
          <p:cNvGrpSpPr>
            <a:grpSpLocks/>
          </p:cNvGrpSpPr>
          <p:nvPr/>
        </p:nvGrpSpPr>
        <p:grpSpPr bwMode="auto">
          <a:xfrm>
            <a:off x="8911419" y="2706749"/>
            <a:ext cx="531305" cy="454992"/>
            <a:chOff x="7517627" y="1751398"/>
            <a:chExt cx="586401" cy="501278"/>
          </a:xfrm>
        </p:grpSpPr>
        <p:sp>
          <p:nvSpPr>
            <p:cNvPr id="32" name="Стрелка вправо 31"/>
            <p:cNvSpPr/>
            <p:nvPr/>
          </p:nvSpPr>
          <p:spPr>
            <a:xfrm rot="5400000">
              <a:off x="7560189" y="1708836"/>
              <a:ext cx="501278" cy="58640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Стрелка вправо 4"/>
            <p:cNvSpPr txBox="1"/>
            <p:nvPr/>
          </p:nvSpPr>
          <p:spPr>
            <a:xfrm>
              <a:off x="7635225" y="1751398"/>
              <a:ext cx="351205" cy="35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51">
                <a:latin typeface="Swedbank Sans Regular" panose="02020503050405020304" pitchFamily="18" charset="0"/>
              </a:endParaRPr>
            </a:p>
          </p:txBody>
        </p:sp>
      </p:grpSp>
      <p:grpSp>
        <p:nvGrpSpPr>
          <p:cNvPr id="5134" name="Группа 33"/>
          <p:cNvGrpSpPr>
            <a:grpSpLocks/>
          </p:cNvGrpSpPr>
          <p:nvPr/>
        </p:nvGrpSpPr>
        <p:grpSpPr bwMode="auto">
          <a:xfrm>
            <a:off x="7615555" y="3196297"/>
            <a:ext cx="3076957" cy="1285785"/>
            <a:chOff x="6628568" y="2489128"/>
            <a:chExt cx="2364520" cy="1418712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6628568" y="2489128"/>
              <a:ext cx="2364520" cy="14187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Скругленный прямоугольник 4"/>
            <p:cNvSpPr txBox="1"/>
            <p:nvPr/>
          </p:nvSpPr>
          <p:spPr>
            <a:xfrm>
              <a:off x="6670614" y="2530434"/>
              <a:ext cx="2280429" cy="13360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290" tIns="55290" rIns="55290" bIns="55290" spcCol="1270" anchor="ctr"/>
            <a:lstStyle/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4. Заполнение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атрибутивной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информации </a:t>
              </a:r>
            </a:p>
            <a:p>
              <a:pPr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в реестре с/х полей</a:t>
              </a:r>
            </a:p>
          </p:txBody>
        </p:sp>
      </p:grpSp>
      <p:grpSp>
        <p:nvGrpSpPr>
          <p:cNvPr id="5135" name="Группа 36"/>
          <p:cNvGrpSpPr>
            <a:grpSpLocks/>
          </p:cNvGrpSpPr>
          <p:nvPr/>
        </p:nvGrpSpPr>
        <p:grpSpPr bwMode="auto">
          <a:xfrm>
            <a:off x="4910080" y="3183338"/>
            <a:ext cx="2164092" cy="1287225"/>
            <a:chOff x="3255498" y="2489128"/>
            <a:chExt cx="2385708" cy="1418712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3255498" y="2489128"/>
              <a:ext cx="2365074" cy="14187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Скругленный прямоугольник 4"/>
            <p:cNvSpPr txBox="1"/>
            <p:nvPr/>
          </p:nvSpPr>
          <p:spPr>
            <a:xfrm>
              <a:off x="3360260" y="2530388"/>
              <a:ext cx="2280946" cy="1336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5290" tIns="55290" rIns="55290" bIns="5529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51" dirty="0">
                  <a:latin typeface="Swedbank Sans Regular" panose="02020503050405020304" pitchFamily="18" charset="0"/>
                </a:rPr>
                <a:t>5. </a:t>
              </a:r>
              <a:r>
                <a:rPr lang="ru-RU" sz="1451" dirty="0">
                  <a:latin typeface="Swedbank Sans Regular" panose="02020503050405020304" pitchFamily="18" charset="0"/>
                </a:rPr>
                <a:t>Автоматизированная выгрузка ГИС-пакетов для передачи в </a:t>
              </a:r>
              <a:r>
                <a:rPr lang="ru-RU" sz="1451" dirty="0" smtClean="0">
                  <a:latin typeface="Swedbank Sans Regular" panose="02020503050405020304" pitchFamily="18" charset="0"/>
                </a:rPr>
                <a:t>ЕФИС </a:t>
              </a:r>
              <a:r>
                <a:rPr lang="ru-RU" sz="1451" dirty="0">
                  <a:latin typeface="Swedbank Sans Regular" panose="02020503050405020304" pitchFamily="18" charset="0"/>
                </a:rPr>
                <a:t>ЗСН </a:t>
              </a:r>
            </a:p>
          </p:txBody>
        </p:sp>
      </p:grpSp>
      <p:pic>
        <p:nvPicPr>
          <p:cNvPr id="5136" name="Объект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994" y="3227974"/>
            <a:ext cx="1035251" cy="119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7" name="Группа 39"/>
          <p:cNvGrpSpPr>
            <a:grpSpLocks/>
          </p:cNvGrpSpPr>
          <p:nvPr/>
        </p:nvGrpSpPr>
        <p:grpSpPr bwMode="auto">
          <a:xfrm>
            <a:off x="7085691" y="3560578"/>
            <a:ext cx="454992" cy="531305"/>
            <a:chOff x="5919212" y="2905283"/>
            <a:chExt cx="501278" cy="586401"/>
          </a:xfrm>
        </p:grpSpPr>
        <p:sp>
          <p:nvSpPr>
            <p:cNvPr id="41" name="Стрелка вправо 40"/>
            <p:cNvSpPr/>
            <p:nvPr/>
          </p:nvSpPr>
          <p:spPr>
            <a:xfrm rot="10800000">
              <a:off x="5919212" y="2905283"/>
              <a:ext cx="501278" cy="58640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Стрелка вправо 4"/>
            <p:cNvSpPr txBox="1"/>
            <p:nvPr/>
          </p:nvSpPr>
          <p:spPr>
            <a:xfrm rot="21600000">
              <a:off x="6069913" y="3022881"/>
              <a:ext cx="350577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51">
                <a:latin typeface="Swedbank Sans Regular" panose="02020503050405020304" pitchFamily="18" charset="0"/>
              </a:endParaRPr>
            </a:p>
          </p:txBody>
        </p:sp>
      </p:grpSp>
      <p:grpSp>
        <p:nvGrpSpPr>
          <p:cNvPr id="5138" name="Группа 42"/>
          <p:cNvGrpSpPr>
            <a:grpSpLocks/>
          </p:cNvGrpSpPr>
          <p:nvPr/>
        </p:nvGrpSpPr>
        <p:grpSpPr bwMode="auto">
          <a:xfrm>
            <a:off x="4419091" y="3573538"/>
            <a:ext cx="453553" cy="531304"/>
            <a:chOff x="5919212" y="2905283"/>
            <a:chExt cx="501278" cy="586401"/>
          </a:xfrm>
        </p:grpSpPr>
        <p:sp>
          <p:nvSpPr>
            <p:cNvPr id="44" name="Стрелка вправо 43"/>
            <p:cNvSpPr/>
            <p:nvPr/>
          </p:nvSpPr>
          <p:spPr>
            <a:xfrm rot="10800000">
              <a:off x="5919212" y="2905283"/>
              <a:ext cx="501278" cy="58640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Стрелка вправо 4"/>
            <p:cNvSpPr txBox="1"/>
            <p:nvPr/>
          </p:nvSpPr>
          <p:spPr>
            <a:xfrm rot="21600000">
              <a:off x="6068800" y="3022881"/>
              <a:ext cx="351690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645058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51">
                <a:latin typeface="Swedbank Sans Regular" panose="02020503050405020304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4472365" y="4623966"/>
            <a:ext cx="6332455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907" b="1" dirty="0">
                <a:solidFill>
                  <a:srgbClr val="00B050"/>
                </a:solidFill>
                <a:latin typeface="Swedbank Sans Regular" panose="02020503050405020304" pitchFamily="18" charset="0"/>
              </a:rPr>
              <a:t>	</a:t>
            </a:r>
            <a:r>
              <a:rPr lang="ru-RU" sz="1100" b="1" dirty="0">
                <a:latin typeface="Swedbank Sans Regular" panose="02020503050405020304" pitchFamily="18" charset="0"/>
              </a:rPr>
              <a:t>Решены задачи</a:t>
            </a:r>
            <a:r>
              <a:rPr lang="en-US" sz="1100" b="1" dirty="0">
                <a:latin typeface="Swedbank Sans Regular" panose="02020503050405020304" pitchFamily="18" charset="0"/>
              </a:rPr>
              <a:t>:</a:t>
            </a:r>
            <a:endParaRPr lang="ru-RU" sz="1100" b="1" dirty="0">
              <a:latin typeface="Swedbank Sans Regular" panose="02020503050405020304" pitchFamily="18" charset="0"/>
            </a:endParaRP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Увязка данных с цифровым профилем </a:t>
            </a:r>
            <a:r>
              <a:rPr lang="ru-RU" sz="1100" dirty="0" err="1">
                <a:latin typeface="Swedbank Sans Regular" panose="02020503050405020304" pitchFamily="18" charset="0"/>
              </a:rPr>
              <a:t>сельхозтоваропроизводителя</a:t>
            </a:r>
            <a:r>
              <a:rPr lang="ru-RU" sz="1100" dirty="0">
                <a:latin typeface="Swedbank Sans Regular" panose="02020503050405020304" pitchFamily="18" charset="0"/>
              </a:rPr>
              <a:t> в системе Господдержки (личные кабинеты)</a:t>
            </a:r>
            <a:endParaRPr lang="en-US" sz="1100" dirty="0">
              <a:latin typeface="Swedbank Sans Regular" panose="02020503050405020304" pitchFamily="18" charset="0"/>
            </a:endParaRP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Загрузка ГИС-пакетов с передаваемыми данными (контуры на карту и атрибутивную информацию в реестр с/х земель) из </a:t>
            </a:r>
            <a:r>
              <a:rPr lang="ru-RU" sz="1100" dirty="0" smtClean="0">
                <a:latin typeface="Swedbank Sans Regular" panose="02020503050405020304" pitchFamily="18" charset="0"/>
              </a:rPr>
              <a:t>ЕФИС </a:t>
            </a:r>
            <a:r>
              <a:rPr lang="ru-RU" sz="1100" dirty="0">
                <a:latin typeface="Swedbank Sans Regular" panose="02020503050405020304" pitchFamily="18" charset="0"/>
              </a:rPr>
              <a:t>ЗСН в ИС.РЕСПАК.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Просмотр контуров с/х земель на карте, возможность изменения границ контура.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Возможность просмотра слоя спутниковых снимков, Публичной кадастровой карты.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Ведение реестра атрибутивной информации с/х земель. 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Возможность изменения структуры атрибутивной таблицы.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Выгрузка сформированных ГИС-пакетов для передачи в </a:t>
            </a:r>
            <a:r>
              <a:rPr lang="ru-RU" sz="1100" dirty="0" smtClean="0">
                <a:latin typeface="Swedbank Sans Regular" panose="02020503050405020304" pitchFamily="18" charset="0"/>
              </a:rPr>
              <a:t>ЕФИС </a:t>
            </a:r>
            <a:r>
              <a:rPr lang="ru-RU" sz="1100" dirty="0">
                <a:latin typeface="Swedbank Sans Regular" panose="02020503050405020304" pitchFamily="18" charset="0"/>
              </a:rPr>
              <a:t>ЗСН.</a:t>
            </a:r>
          </a:p>
          <a:p>
            <a:pPr marL="311010" indent="-31101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latin typeface="Swedbank Sans Regular" panose="02020503050405020304" pitchFamily="18" charset="0"/>
              </a:rPr>
              <a:t>Возможность межведомственного взаимодействия с Федеральной службой государственной регистрации, кадастра и картографии (</a:t>
            </a:r>
            <a:r>
              <a:rPr lang="ru-RU" sz="1100" dirty="0" err="1">
                <a:latin typeface="Swedbank Sans Regular" panose="02020503050405020304" pitchFamily="18" charset="0"/>
              </a:rPr>
              <a:t>Росреестр</a:t>
            </a:r>
            <a:r>
              <a:rPr lang="ru-RU" sz="1100" dirty="0">
                <a:latin typeface="Swedbank Sans Regular" panose="02020503050405020304" pitchFamily="18" charset="0"/>
              </a:rPr>
              <a:t>).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42387" cy="64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0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2936223-068A-42ED-8BFE-138F7D00E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66" y="3207559"/>
            <a:ext cx="4946035" cy="3554488"/>
          </a:xfrm>
          <a:prstGeom prst="rect">
            <a:avLst/>
          </a:prstGeom>
        </p:spPr>
      </p:pic>
      <p:sp>
        <p:nvSpPr>
          <p:cNvPr id="179" name="Стрелка: вниз 178">
            <a:extLst>
              <a:ext uri="{FF2B5EF4-FFF2-40B4-BE49-F238E27FC236}">
                <a16:creationId xmlns:a16="http://schemas.microsoft.com/office/drawing/2014/main" xmlns="" id="{EA071243-0226-4C34-8648-D20E9FDF7E93}"/>
              </a:ext>
            </a:extLst>
          </p:cNvPr>
          <p:cNvSpPr/>
          <p:nvPr/>
        </p:nvSpPr>
        <p:spPr>
          <a:xfrm>
            <a:off x="9647401" y="987667"/>
            <a:ext cx="1494000" cy="3848194"/>
          </a:xfrm>
          <a:prstGeom prst="downArrow">
            <a:avLst>
              <a:gd name="adj1" fmla="val 64026"/>
              <a:gd name="adj2" fmla="val 50000"/>
            </a:avLst>
          </a:prstGeom>
          <a:solidFill>
            <a:srgbClr val="A5AB81">
              <a:alpha val="3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Стрелка: вниз 176">
            <a:extLst>
              <a:ext uri="{FF2B5EF4-FFF2-40B4-BE49-F238E27FC236}">
                <a16:creationId xmlns:a16="http://schemas.microsoft.com/office/drawing/2014/main" xmlns="" id="{FBF919C5-E86E-44C9-A8B7-487CBBFD51DC}"/>
              </a:ext>
            </a:extLst>
          </p:cNvPr>
          <p:cNvSpPr/>
          <p:nvPr/>
        </p:nvSpPr>
        <p:spPr>
          <a:xfrm>
            <a:off x="6261420" y="987668"/>
            <a:ext cx="1492058" cy="3848193"/>
          </a:xfrm>
          <a:prstGeom prst="downArrow">
            <a:avLst>
              <a:gd name="adj1" fmla="val 56384"/>
              <a:gd name="adj2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Рисунок 7" descr="karta_rossii_td_zhirff.png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lum contrast="10000"/>
            <a:alphaModFix amt="70000"/>
          </a:blip>
          <a:stretch>
            <a:fillRect/>
          </a:stretch>
        </p:blipFill>
        <p:spPr>
          <a:xfrm>
            <a:off x="648183" y="815325"/>
            <a:ext cx="3820769" cy="2219639"/>
          </a:xfrm>
          <a:prstGeom prst="rect">
            <a:avLst/>
          </a:prstGeom>
        </p:spPr>
      </p:pic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xmlns="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155550"/>
              </p:ext>
            </p:extLst>
          </p:nvPr>
        </p:nvGraphicFramePr>
        <p:xfrm>
          <a:off x="404759" y="633941"/>
          <a:ext cx="4561012" cy="2942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241655" y="2050391"/>
            <a:ext cx="3399627" cy="783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134" y="781530"/>
            <a:ext cx="2453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Земли сельскохозяйственного </a:t>
            </a:r>
            <a:b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</a:b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назначения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  <a:sym typeface="Symbol" panose="05050102010706020507" pitchFamily="18" charset="2"/>
              </a:rPr>
              <a:t>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382,5 млн га</a:t>
            </a:r>
          </a:p>
        </p:txBody>
      </p:sp>
      <p:sp>
        <p:nvSpPr>
          <p:cNvPr id="167" name="Rectangle: Rounded Corners 74">
            <a:extLst>
              <a:ext uri="{FF2B5EF4-FFF2-40B4-BE49-F238E27FC236}">
                <a16:creationId xmlns:a16="http://schemas.microsoft.com/office/drawing/2014/main" xmlns="" id="{2D129063-8760-453B-8C47-9FE1CA8FAA63}"/>
              </a:ext>
            </a:extLst>
          </p:cNvPr>
          <p:cNvSpPr/>
          <p:nvPr/>
        </p:nvSpPr>
        <p:spPr>
          <a:xfrm>
            <a:off x="5567449" y="803711"/>
            <a:ext cx="2880000" cy="510861"/>
          </a:xfrm>
          <a:prstGeom prst="roundRect">
            <a:avLst>
              <a:gd name="adj" fmla="val 46923"/>
            </a:avLst>
          </a:prstGeom>
          <a:gradFill rotWithShape="1">
            <a:gsLst>
              <a:gs pos="0">
                <a:srgbClr val="94B6D2">
                  <a:satMod val="103000"/>
                  <a:lumMod val="102000"/>
                  <a:tint val="94000"/>
                </a:srgbClr>
              </a:gs>
              <a:gs pos="50000">
                <a:srgbClr val="94B6D2">
                  <a:satMod val="110000"/>
                  <a:lumMod val="100000"/>
                  <a:shade val="100000"/>
                </a:srgbClr>
              </a:gs>
              <a:gs pos="100000">
                <a:srgbClr val="94B6D2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Oval 82">
            <a:extLst>
              <a:ext uri="{FF2B5EF4-FFF2-40B4-BE49-F238E27FC236}">
                <a16:creationId xmlns:a16="http://schemas.microsoft.com/office/drawing/2014/main" xmlns="" id="{10CF1801-0091-438C-A963-44D00E599E67}"/>
              </a:ext>
            </a:extLst>
          </p:cNvPr>
          <p:cNvSpPr/>
          <p:nvPr/>
        </p:nvSpPr>
        <p:spPr>
          <a:xfrm>
            <a:off x="5650130" y="830292"/>
            <a:ext cx="461665" cy="46166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69" name="Рисунок 168" descr="Вопросы">
            <a:extLst>
              <a:ext uri="{FF2B5EF4-FFF2-40B4-BE49-F238E27FC236}">
                <a16:creationId xmlns:a16="http://schemas.microsoft.com/office/drawing/2014/main" xmlns="" id="{2339A43A-8401-425F-9876-95E6BB9596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696458" y="876620"/>
            <a:ext cx="394596" cy="394596"/>
          </a:xfrm>
          <a:prstGeom prst="rect">
            <a:avLst/>
          </a:prstGeom>
        </p:spPr>
      </p:pic>
      <p:sp>
        <p:nvSpPr>
          <p:cNvPr id="172" name="Rectangle: Rounded Corners 76">
            <a:extLst>
              <a:ext uri="{FF2B5EF4-FFF2-40B4-BE49-F238E27FC236}">
                <a16:creationId xmlns:a16="http://schemas.microsoft.com/office/drawing/2014/main" xmlns="" id="{BCB2E15D-AAB3-4F4B-8F68-ABE296AAF6D4}"/>
              </a:ext>
            </a:extLst>
          </p:cNvPr>
          <p:cNvSpPr/>
          <p:nvPr/>
        </p:nvSpPr>
        <p:spPr>
          <a:xfrm>
            <a:off x="8884451" y="803711"/>
            <a:ext cx="2880000" cy="508192"/>
          </a:xfrm>
          <a:prstGeom prst="roundRect">
            <a:avLst>
              <a:gd name="adj" fmla="val 39426"/>
            </a:avLst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Oval 81">
            <a:extLst>
              <a:ext uri="{FF2B5EF4-FFF2-40B4-BE49-F238E27FC236}">
                <a16:creationId xmlns:a16="http://schemas.microsoft.com/office/drawing/2014/main" xmlns="" id="{5C3815DA-7F7B-437E-842E-B3608E37E15B}"/>
              </a:ext>
            </a:extLst>
          </p:cNvPr>
          <p:cNvSpPr/>
          <p:nvPr/>
        </p:nvSpPr>
        <p:spPr>
          <a:xfrm>
            <a:off x="8968702" y="829719"/>
            <a:ext cx="457518" cy="457518"/>
          </a:xfrm>
          <a:prstGeom prst="ellipse">
            <a:avLst/>
          </a:prstGeom>
          <a:gradFill rotWithShape="1">
            <a:gsLst>
              <a:gs pos="0">
                <a:sysClr val="window" lastClr="FFFFFF"/>
              </a:gs>
              <a:gs pos="50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lin ang="5400000" scaled="0"/>
          </a:gradFill>
          <a:ln w="635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4" name="Рисунок 173" descr="Растение">
            <a:extLst>
              <a:ext uri="{FF2B5EF4-FFF2-40B4-BE49-F238E27FC236}">
                <a16:creationId xmlns:a16="http://schemas.microsoft.com/office/drawing/2014/main" xmlns="" id="{070C8F25-D7AE-4A99-911C-8C3B10B423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17820" y="881626"/>
            <a:ext cx="387048" cy="387048"/>
          </a:xfrm>
          <a:prstGeom prst="rect">
            <a:avLst/>
          </a:prstGeom>
        </p:spPr>
      </p:pic>
      <p:sp>
        <p:nvSpPr>
          <p:cNvPr id="175" name="TextBox 174">
            <a:extLst>
              <a:ext uri="{FF2B5EF4-FFF2-40B4-BE49-F238E27FC236}">
                <a16:creationId xmlns:a16="http://schemas.microsoft.com/office/drawing/2014/main" xmlns="" id="{C473E0E4-B52B-49C3-B0DF-11B1A5C30562}"/>
              </a:ext>
            </a:extLst>
          </p:cNvPr>
          <p:cNvSpPr txBox="1"/>
          <p:nvPr/>
        </p:nvSpPr>
        <p:spPr>
          <a:xfrm>
            <a:off x="6175310" y="827944"/>
            <a:ext cx="213321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200" b="1" cap="all" noProof="1">
                <a:solidFill>
                  <a:prstClr val="black"/>
                </a:solidFill>
                <a:latin typeface="Calibri" panose="020F0502020204030204"/>
              </a:rPr>
              <a:t>Социально-</a:t>
            </a:r>
            <a:br>
              <a:rPr lang="ru-RU" sz="1200" b="1" cap="all" noProof="1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200" b="1" cap="all" noProof="1">
                <a:solidFill>
                  <a:prstClr val="black"/>
                </a:solidFill>
                <a:latin typeface="Calibri" panose="020F0502020204030204"/>
              </a:rPr>
              <a:t>экономические факторы</a:t>
            </a:r>
            <a:endParaRPr lang="en-US" sz="1200" b="1" cap="all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AE5E83BD-4281-4712-AF99-BF9D4B38CC8E}"/>
              </a:ext>
            </a:extLst>
          </p:cNvPr>
          <p:cNvSpPr txBox="1"/>
          <p:nvPr/>
        </p:nvSpPr>
        <p:spPr>
          <a:xfrm>
            <a:off x="9533364" y="738218"/>
            <a:ext cx="213321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200" b="1" cap="all" noProof="1">
                <a:solidFill>
                  <a:prstClr val="black"/>
                </a:solidFill>
                <a:latin typeface="Calibri" panose="020F0502020204030204"/>
              </a:rPr>
              <a:t>Природно-антропогенные факторы деградации земель</a:t>
            </a:r>
            <a:endParaRPr lang="en-US" sz="1200" b="1" cap="all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xmlns="" id="{0A1DD057-94DD-4A0D-8BCE-233B692E15BD}"/>
              </a:ext>
            </a:extLst>
          </p:cNvPr>
          <p:cNvSpPr txBox="1"/>
          <p:nvPr/>
        </p:nvSpPr>
        <p:spPr>
          <a:xfrm>
            <a:off x="5987440" y="1365674"/>
            <a:ext cx="2877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раздел земельно-имущественного комплекса на земельные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и имущественные доли 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xmlns="" id="{CB850750-6631-47D3-9EEB-10EC592A11F8}"/>
              </a:ext>
            </a:extLst>
          </p:cNvPr>
          <p:cNvSpPr txBox="1"/>
          <p:nvPr/>
        </p:nvSpPr>
        <p:spPr>
          <a:xfrm>
            <a:off x="5987440" y="1892925"/>
            <a:ext cx="2877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значительное</a:t>
            </a:r>
            <a:r>
              <a:rPr lang="en-US" sz="11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количество невостребованных земельных долей: </a:t>
            </a:r>
          </a:p>
          <a:p>
            <a:pPr defTabSz="457200"/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1 595 757 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земельных долей </a:t>
            </a:r>
          </a:p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площадью </a:t>
            </a:r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15,3 млн га</a:t>
            </a:r>
            <a:endParaRPr lang="ru-RU" sz="11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xmlns="" id="{1BAF5093-4D2F-4942-A315-B092ECE63AB8}"/>
              </a:ext>
            </a:extLst>
          </p:cNvPr>
          <p:cNvSpPr txBox="1"/>
          <p:nvPr/>
        </p:nvSpPr>
        <p:spPr>
          <a:xfrm>
            <a:off x="5997341" y="2604077"/>
            <a:ext cx="2877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нецелевое использование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земельных участков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xmlns="" id="{FC459505-98CC-4383-A404-EE0311416868}"/>
              </a:ext>
            </a:extLst>
          </p:cNvPr>
          <p:cNvSpPr txBox="1"/>
          <p:nvPr/>
        </p:nvSpPr>
        <p:spPr>
          <a:xfrm>
            <a:off x="5987440" y="3020812"/>
            <a:ext cx="28773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отсутствие финансовых и технических ресурсов для эффективного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использования земель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xmlns="" id="{C528A201-3307-4FA9-9382-E7E268914E2F}"/>
              </a:ext>
            </a:extLst>
          </p:cNvPr>
          <p:cNvSpPr txBox="1"/>
          <p:nvPr/>
        </p:nvSpPr>
        <p:spPr>
          <a:xfrm>
            <a:off x="5997341" y="3576660"/>
            <a:ext cx="28773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передача земельных участков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в краткосрочную аренду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535F9F4-0825-4305-83E7-0E1546A6EEBF}"/>
              </a:ext>
            </a:extLst>
          </p:cNvPr>
          <p:cNvGrpSpPr/>
          <p:nvPr/>
        </p:nvGrpSpPr>
        <p:grpSpPr>
          <a:xfrm>
            <a:off x="5775175" y="1425901"/>
            <a:ext cx="225827" cy="2855919"/>
            <a:chOff x="5794225" y="991359"/>
            <a:chExt cx="225827" cy="2855919"/>
          </a:xfrm>
        </p:grpSpPr>
        <p:sp>
          <p:nvSpPr>
            <p:cNvPr id="186" name="Овал 185">
              <a:extLst>
                <a:ext uri="{FF2B5EF4-FFF2-40B4-BE49-F238E27FC236}">
                  <a16:creationId xmlns:a16="http://schemas.microsoft.com/office/drawing/2014/main" xmlns="" id="{03AD4751-7EF1-4F2D-80A5-A11469CED812}"/>
                </a:ext>
              </a:extLst>
            </p:cNvPr>
            <p:cNvSpPr/>
            <p:nvPr/>
          </p:nvSpPr>
          <p:spPr>
            <a:xfrm>
              <a:off x="5805398" y="991359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Овал 186">
              <a:extLst>
                <a:ext uri="{FF2B5EF4-FFF2-40B4-BE49-F238E27FC236}">
                  <a16:creationId xmlns:a16="http://schemas.microsoft.com/office/drawing/2014/main" xmlns="" id="{37C7D631-F763-42FE-8683-A6A48CE2983A}"/>
                </a:ext>
              </a:extLst>
            </p:cNvPr>
            <p:cNvSpPr/>
            <p:nvPr/>
          </p:nvSpPr>
          <p:spPr>
            <a:xfrm>
              <a:off x="5807787" y="1521245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Овал 187">
              <a:extLst>
                <a:ext uri="{FF2B5EF4-FFF2-40B4-BE49-F238E27FC236}">
                  <a16:creationId xmlns:a16="http://schemas.microsoft.com/office/drawing/2014/main" xmlns="" id="{BF4A183C-3885-4EE7-BAD0-1E16436CDE1E}"/>
                </a:ext>
              </a:extLst>
            </p:cNvPr>
            <p:cNvSpPr/>
            <p:nvPr/>
          </p:nvSpPr>
          <p:spPr>
            <a:xfrm>
              <a:off x="5794225" y="2213694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Овал 188">
              <a:extLst>
                <a:ext uri="{FF2B5EF4-FFF2-40B4-BE49-F238E27FC236}">
                  <a16:creationId xmlns:a16="http://schemas.microsoft.com/office/drawing/2014/main" xmlns="" id="{7AEA46A4-977F-489A-A465-BFE9EABCFB61}"/>
                </a:ext>
              </a:extLst>
            </p:cNvPr>
            <p:cNvSpPr/>
            <p:nvPr/>
          </p:nvSpPr>
          <p:spPr>
            <a:xfrm>
              <a:off x="5805398" y="2657135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Овал 189">
              <a:extLst>
                <a:ext uri="{FF2B5EF4-FFF2-40B4-BE49-F238E27FC236}">
                  <a16:creationId xmlns:a16="http://schemas.microsoft.com/office/drawing/2014/main" xmlns="" id="{9721AEF2-FE4C-4EE3-B380-43C6D3C9BE2C}"/>
                </a:ext>
              </a:extLst>
            </p:cNvPr>
            <p:cNvSpPr/>
            <p:nvPr/>
          </p:nvSpPr>
          <p:spPr>
            <a:xfrm>
              <a:off x="5797886" y="3187021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Овал 190">
              <a:extLst>
                <a:ext uri="{FF2B5EF4-FFF2-40B4-BE49-F238E27FC236}">
                  <a16:creationId xmlns:a16="http://schemas.microsoft.com/office/drawing/2014/main" xmlns="" id="{AF530D69-8F68-41BB-A299-F5BC819BC635}"/>
                </a:ext>
              </a:extLst>
            </p:cNvPr>
            <p:cNvSpPr/>
            <p:nvPr/>
          </p:nvSpPr>
          <p:spPr>
            <a:xfrm>
              <a:off x="5805398" y="3635013"/>
              <a:ext cx="212265" cy="212265"/>
            </a:xfrm>
            <a:prstGeom prst="ellipse">
              <a:avLst/>
            </a:prstGeom>
            <a:gradFill rotWithShape="1">
              <a:gsLst>
                <a:gs pos="0">
                  <a:srgbClr val="94B6D2">
                    <a:satMod val="103000"/>
                    <a:lumMod val="102000"/>
                    <a:tint val="94000"/>
                  </a:srgbClr>
                </a:gs>
                <a:gs pos="50000">
                  <a:srgbClr val="94B6D2">
                    <a:satMod val="110000"/>
                    <a:lumMod val="100000"/>
                    <a:shade val="100000"/>
                  </a:srgbClr>
                </a:gs>
                <a:gs pos="100000">
                  <a:srgbClr val="94B6D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2" name="TextBox 191">
            <a:extLst>
              <a:ext uri="{FF2B5EF4-FFF2-40B4-BE49-F238E27FC236}">
                <a16:creationId xmlns:a16="http://schemas.microsoft.com/office/drawing/2014/main" xmlns="" id="{7158FD99-4E5E-4138-9939-1E1438E48CE8}"/>
              </a:ext>
            </a:extLst>
          </p:cNvPr>
          <p:cNvSpPr txBox="1"/>
          <p:nvPr/>
        </p:nvSpPr>
        <p:spPr>
          <a:xfrm>
            <a:off x="5987440" y="3983692"/>
            <a:ext cx="2877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</a:rPr>
              <a:t>концентрация сельскохозяйственного производства за счёт интенсификации технологий и процессы миграции сельского населения</a:t>
            </a:r>
            <a:endParaRPr lang="ru-RU" sz="11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4" name="Овал 203">
            <a:extLst>
              <a:ext uri="{FF2B5EF4-FFF2-40B4-BE49-F238E27FC236}">
                <a16:creationId xmlns:a16="http://schemas.microsoft.com/office/drawing/2014/main" xmlns="" id="{972E572F-44A1-49FF-88F6-366F9D3CCB9D}"/>
              </a:ext>
            </a:extLst>
          </p:cNvPr>
          <p:cNvSpPr/>
          <p:nvPr/>
        </p:nvSpPr>
        <p:spPr>
          <a:xfrm>
            <a:off x="9102085" y="1448774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FEF6E25A-60E4-49DA-B82A-9CC1AF700D00}"/>
              </a:ext>
            </a:extLst>
          </p:cNvPr>
          <p:cNvSpPr txBox="1"/>
          <p:nvPr/>
        </p:nvSpPr>
        <p:spPr>
          <a:xfrm>
            <a:off x="9376273" y="1422912"/>
            <a:ext cx="287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водная эрозия:</a:t>
            </a:r>
          </a:p>
          <a:p>
            <a:pPr defTabSz="457200"/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14,8%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 обследованной площади </a:t>
            </a:r>
          </a:p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сельскохозяйственных угодий</a:t>
            </a:r>
          </a:p>
          <a:p>
            <a:pPr defTabSz="457200"/>
            <a:endParaRPr lang="ru-RU" sz="11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7" name="Овал 206">
            <a:extLst>
              <a:ext uri="{FF2B5EF4-FFF2-40B4-BE49-F238E27FC236}">
                <a16:creationId xmlns:a16="http://schemas.microsoft.com/office/drawing/2014/main" xmlns="" id="{06B127CD-ED6D-45E6-8D4F-15325E5D82FF}"/>
              </a:ext>
            </a:extLst>
          </p:cNvPr>
          <p:cNvSpPr/>
          <p:nvPr/>
        </p:nvSpPr>
        <p:spPr>
          <a:xfrm>
            <a:off x="9101533" y="1979953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xmlns="" id="{790534D7-6F51-4B0A-B521-FDD19872E94F}"/>
              </a:ext>
            </a:extLst>
          </p:cNvPr>
          <p:cNvSpPr txBox="1"/>
          <p:nvPr/>
        </p:nvSpPr>
        <p:spPr>
          <a:xfrm>
            <a:off x="9365285" y="1963463"/>
            <a:ext cx="2877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ветровая эрозия (дефляция):</a:t>
            </a:r>
          </a:p>
          <a:p>
            <a:pPr defTabSz="457200"/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9,1%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 обследованной площади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сельскохозяйственных угодий</a:t>
            </a:r>
          </a:p>
        </p:txBody>
      </p:sp>
      <p:sp>
        <p:nvSpPr>
          <p:cNvPr id="209" name="Овал 208">
            <a:extLst>
              <a:ext uri="{FF2B5EF4-FFF2-40B4-BE49-F238E27FC236}">
                <a16:creationId xmlns:a16="http://schemas.microsoft.com/office/drawing/2014/main" xmlns="" id="{3C178D5D-6443-4E27-8A7D-4FD2A78ADA49}"/>
              </a:ext>
            </a:extLst>
          </p:cNvPr>
          <p:cNvSpPr/>
          <p:nvPr/>
        </p:nvSpPr>
        <p:spPr>
          <a:xfrm>
            <a:off x="9099944" y="2576740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xmlns="" id="{60D322CD-66A3-4644-8B7E-A4EE6B5D14BC}"/>
              </a:ext>
            </a:extLst>
          </p:cNvPr>
          <p:cNvSpPr txBox="1"/>
          <p:nvPr/>
        </p:nvSpPr>
        <p:spPr>
          <a:xfrm>
            <a:off x="9375186" y="2546297"/>
            <a:ext cx="2877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засоление почв:</a:t>
            </a:r>
          </a:p>
          <a:p>
            <a:pPr defTabSz="457200"/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1,7%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 обследованной площади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сельскохозяйственных угодий</a:t>
            </a:r>
          </a:p>
        </p:txBody>
      </p:sp>
      <p:sp>
        <p:nvSpPr>
          <p:cNvPr id="211" name="Овал 210">
            <a:extLst>
              <a:ext uri="{FF2B5EF4-FFF2-40B4-BE49-F238E27FC236}">
                <a16:creationId xmlns:a16="http://schemas.microsoft.com/office/drawing/2014/main" xmlns="" id="{A4B8C551-DED4-44C8-91FC-CF10FF634243}"/>
              </a:ext>
            </a:extLst>
          </p:cNvPr>
          <p:cNvSpPr/>
          <p:nvPr/>
        </p:nvSpPr>
        <p:spPr>
          <a:xfrm>
            <a:off x="9091097" y="3196185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xmlns="" id="{8A720958-622C-47AF-831D-C2B412C903DA}"/>
              </a:ext>
            </a:extLst>
          </p:cNvPr>
          <p:cNvSpPr txBox="1"/>
          <p:nvPr/>
        </p:nvSpPr>
        <p:spPr>
          <a:xfrm>
            <a:off x="9365285" y="3170323"/>
            <a:ext cx="2877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переувлажнение почв: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200" b="1" dirty="0">
                <a:solidFill>
                  <a:prstClr val="black"/>
                </a:solidFill>
                <a:latin typeface="Calibri" panose="020F0502020204030204"/>
              </a:rPr>
              <a:t>5,2% </a:t>
            </a: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обследованной площади </a:t>
            </a:r>
            <a:br>
              <a:rPr lang="ru-RU" sz="1100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сельскохозяйственных угодий</a:t>
            </a:r>
          </a:p>
        </p:txBody>
      </p:sp>
      <p:sp>
        <p:nvSpPr>
          <p:cNvPr id="213" name="Овал 212">
            <a:extLst>
              <a:ext uri="{FF2B5EF4-FFF2-40B4-BE49-F238E27FC236}">
                <a16:creationId xmlns:a16="http://schemas.microsoft.com/office/drawing/2014/main" xmlns="" id="{CAFA9930-753F-4026-B05C-2995F70BC150}"/>
              </a:ext>
            </a:extLst>
          </p:cNvPr>
          <p:cNvSpPr/>
          <p:nvPr/>
        </p:nvSpPr>
        <p:spPr>
          <a:xfrm>
            <a:off x="9101384" y="3881113"/>
            <a:ext cx="212400" cy="212400"/>
          </a:xfrm>
          <a:prstGeom prst="ellipse">
            <a:avLst/>
          </a:prstGeom>
          <a:gradFill rotWithShape="1">
            <a:gsLst>
              <a:gs pos="0">
                <a:srgbClr val="A5AB81">
                  <a:satMod val="103000"/>
                  <a:lumMod val="102000"/>
                  <a:tint val="94000"/>
                </a:srgbClr>
              </a:gs>
              <a:gs pos="50000">
                <a:srgbClr val="A5AB81">
                  <a:satMod val="110000"/>
                  <a:lumMod val="100000"/>
                  <a:shade val="100000"/>
                </a:srgbClr>
              </a:gs>
              <a:gs pos="100000">
                <a:srgbClr val="A5AB8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xmlns="" id="{451290BF-79D7-4DD5-9CA8-633444662D7A}"/>
              </a:ext>
            </a:extLst>
          </p:cNvPr>
          <p:cNvSpPr txBox="1"/>
          <p:nvPr/>
        </p:nvSpPr>
        <p:spPr>
          <a:xfrm>
            <a:off x="9354297" y="3845658"/>
            <a:ext cx="2877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100" b="1" dirty="0">
                <a:solidFill>
                  <a:prstClr val="black"/>
                </a:solidFill>
                <a:latin typeface="Calibri" panose="020F0502020204030204"/>
              </a:rPr>
              <a:t>повышение кислотности почв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FB63E3A-A004-439C-99E3-330C2257FD53}"/>
              </a:ext>
            </a:extLst>
          </p:cNvPr>
          <p:cNvSpPr txBox="1"/>
          <p:nvPr/>
        </p:nvSpPr>
        <p:spPr>
          <a:xfrm>
            <a:off x="8037180" y="5367308"/>
            <a:ext cx="3271285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Неиспользуемые земли сельскохозяйственного назначения</a:t>
            </a:r>
            <a:endParaRPr lang="en-US" sz="14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85F88F9E-592A-4511-89A7-1034891F006E}"/>
              </a:ext>
            </a:extLst>
          </p:cNvPr>
          <p:cNvSpPr txBox="1"/>
          <p:nvPr/>
        </p:nvSpPr>
        <p:spPr>
          <a:xfrm>
            <a:off x="5927923" y="5347112"/>
            <a:ext cx="220050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44,0 </a:t>
            </a:r>
            <a:r>
              <a:rPr lang="ru-RU" sz="1400" b="1" noProof="1">
                <a:solidFill>
                  <a:srgbClr val="C00000"/>
                </a:solidFill>
                <a:latin typeface="Calibri" panose="020F0502020204030204"/>
              </a:rPr>
              <a:t>млн га</a:t>
            </a:r>
          </a:p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11,4%</a:t>
            </a:r>
            <a:endParaRPr lang="en-US" sz="1400" b="1" cap="all" noProof="1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E7AADA7-5CE0-4335-A8B7-ED76E856FFFA}"/>
              </a:ext>
            </a:extLst>
          </p:cNvPr>
          <p:cNvSpPr txBox="1"/>
          <p:nvPr/>
        </p:nvSpPr>
        <p:spPr>
          <a:xfrm>
            <a:off x="8037180" y="5899734"/>
            <a:ext cx="297326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Неиспользуемые </a:t>
            </a:r>
            <a:b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</a:br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сельскохозяйственные угодья</a:t>
            </a:r>
            <a:endParaRPr lang="en-US" sz="14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A05AEE1-651E-43D7-AF3D-CEB3F649E685}"/>
              </a:ext>
            </a:extLst>
          </p:cNvPr>
          <p:cNvSpPr txBox="1"/>
          <p:nvPr/>
        </p:nvSpPr>
        <p:spPr>
          <a:xfrm>
            <a:off x="5928662" y="5882000"/>
            <a:ext cx="220050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33,1 </a:t>
            </a:r>
            <a:r>
              <a:rPr lang="ru-RU" sz="1400" b="1" noProof="1">
                <a:solidFill>
                  <a:srgbClr val="C00000"/>
                </a:solidFill>
                <a:latin typeface="Calibri" panose="020F0502020204030204"/>
              </a:rPr>
              <a:t>млн га</a:t>
            </a:r>
          </a:p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16,7%</a:t>
            </a:r>
            <a:endParaRPr lang="en-US" sz="1400" b="1" cap="all" noProof="1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0F149FC-F70D-4FE1-8E7D-10B3C408F778}"/>
              </a:ext>
            </a:extLst>
          </p:cNvPr>
          <p:cNvSpPr txBox="1"/>
          <p:nvPr/>
        </p:nvSpPr>
        <p:spPr>
          <a:xfrm>
            <a:off x="8037180" y="6469103"/>
            <a:ext cx="2973268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Неиспользуемая пашня</a:t>
            </a:r>
            <a:endParaRPr lang="en-US" sz="14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3360E07-650F-4D93-AB47-A7B1417AF36A}"/>
              </a:ext>
            </a:extLst>
          </p:cNvPr>
          <p:cNvSpPr txBox="1"/>
          <p:nvPr/>
        </p:nvSpPr>
        <p:spPr>
          <a:xfrm>
            <a:off x="5974251" y="6364669"/>
            <a:ext cx="220050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19,6 </a:t>
            </a:r>
            <a:r>
              <a:rPr lang="ru-RU" sz="1400" b="1" noProof="1">
                <a:solidFill>
                  <a:srgbClr val="C00000"/>
                </a:solidFill>
                <a:latin typeface="Calibri" panose="020F0502020204030204"/>
              </a:rPr>
              <a:t>млн га</a:t>
            </a:r>
          </a:p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16,8%</a:t>
            </a:r>
            <a:endParaRPr lang="en-US" sz="1400" b="1" cap="all" noProof="1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47" name="Rectangle: Rounded Corners 74">
            <a:extLst>
              <a:ext uri="{FF2B5EF4-FFF2-40B4-BE49-F238E27FC236}">
                <a16:creationId xmlns:a16="http://schemas.microsoft.com/office/drawing/2014/main" xmlns="" id="{54F070A9-D06E-473D-ADAE-D19BFD2505BE}"/>
              </a:ext>
            </a:extLst>
          </p:cNvPr>
          <p:cNvSpPr/>
          <p:nvPr/>
        </p:nvSpPr>
        <p:spPr>
          <a:xfrm>
            <a:off x="5567449" y="4841185"/>
            <a:ext cx="6197002" cy="41883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8B25C">
                  <a:satMod val="103000"/>
                  <a:lumMod val="102000"/>
                  <a:tint val="94000"/>
                </a:srgbClr>
              </a:gs>
              <a:gs pos="50000">
                <a:srgbClr val="D8B25C">
                  <a:satMod val="110000"/>
                  <a:lumMod val="100000"/>
                  <a:shade val="100000"/>
                </a:srgbClr>
              </a:gs>
              <a:gs pos="100000">
                <a:srgbClr val="D8B25C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неиспользуемые земли сельскохозяйственного назначения</a:t>
            </a:r>
            <a:endParaRPr kumimoji="0" lang="en-US" sz="1400" b="1" i="0" u="none" strike="noStrike" kern="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EE09F19-E5EA-4A48-8AE7-A4748833F6A4}"/>
              </a:ext>
            </a:extLst>
          </p:cNvPr>
          <p:cNvSpPr txBox="1"/>
          <p:nvPr/>
        </p:nvSpPr>
        <p:spPr>
          <a:xfrm>
            <a:off x="985174" y="49563"/>
            <a:ext cx="9164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Актуальная проблема – неиспользуемые земли сельскохозяйственного назначения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084" y="64700"/>
            <a:ext cx="669281" cy="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9906" y="1623991"/>
            <a:ext cx="1026941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создание </a:t>
            </a:r>
            <a:r>
              <a:rPr lang="ru-RU" dirty="0"/>
              <a:t>сервисов выявления </a:t>
            </a:r>
            <a:r>
              <a:rPr lang="ru-RU" dirty="0" smtClean="0"/>
              <a:t>неиспользуемых земель сельскохозяйственного назначения;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инвентаризация зарастания </a:t>
            </a:r>
            <a:r>
              <a:rPr lang="ru-RU" dirty="0" smtClean="0"/>
              <a:t>сельскохозяйственных угодий древесно-кустарниковой растительностью, в том числе с использованием данных дистанционного зондирования с космических аппаратов и БПЛА;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создание </a:t>
            </a:r>
            <a:r>
              <a:rPr lang="ru-RU" dirty="0"/>
              <a:t>сервисов оценки </a:t>
            </a:r>
            <a:r>
              <a:rPr lang="ru-RU" dirty="0"/>
              <a:t>эффективности  </a:t>
            </a:r>
            <a:r>
              <a:rPr lang="ru-RU" dirty="0" smtClean="0"/>
              <a:t>и целесообразности вовлечения выявленных неиспользуемых участков сельскохозяйственных угодий </a:t>
            </a:r>
            <a:r>
              <a:rPr lang="ru-RU" dirty="0" smtClean="0"/>
              <a:t>в оборот с учетом необходимости проведения </a:t>
            </a:r>
            <a:r>
              <a:rPr lang="ru-RU" dirty="0" err="1" smtClean="0"/>
              <a:t>культуртехнических</a:t>
            </a:r>
            <a:r>
              <a:rPr lang="ru-RU" dirty="0" smtClean="0"/>
              <a:t> мероприятий;</a:t>
            </a:r>
            <a:endParaRPr lang="ru-RU" dirty="0"/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dirty="0" smtClean="0"/>
              <a:t>создание сервисов для контроля проведения </a:t>
            </a:r>
            <a:r>
              <a:rPr lang="ru-RU" dirty="0"/>
              <a:t>землепользователем работ по рекультивации и мелиорации земель сельскохозяйственного </a:t>
            </a:r>
            <a:r>
              <a:rPr lang="ru-RU" dirty="0" smtClean="0"/>
              <a:t>назначения, предназначенных для вовлечения в сельскохозяйственный оборот</a:t>
            </a:r>
            <a:r>
              <a:rPr lang="ru-RU" dirty="0"/>
              <a:t>, </a:t>
            </a:r>
            <a:r>
              <a:rPr lang="ru-RU" dirty="0" smtClean="0"/>
              <a:t>в </a:t>
            </a:r>
            <a:r>
              <a:rPr lang="ru-RU" dirty="0"/>
              <a:t>том числе с использованием данных дистанционного зондирования с космических аппаратов и </a:t>
            </a:r>
            <a:r>
              <a:rPr lang="ru-RU" dirty="0" smtClean="0"/>
              <a:t>БПЛА</a:t>
            </a:r>
            <a:endParaRPr lang="ru-RU" dirty="0"/>
          </a:p>
          <a:p>
            <a:pPr>
              <a:spcBef>
                <a:spcPts val="1200"/>
              </a:spcBef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39906" y="445288"/>
            <a:ext cx="9713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ЗАДАЧА </a:t>
            </a:r>
            <a:r>
              <a:rPr lang="ru-RU" sz="2000" b="1" dirty="0" smtClean="0">
                <a:solidFill>
                  <a:srgbClr val="C00000"/>
                </a:solidFill>
              </a:rPr>
              <a:t>ВОВЛЕЧЕНИЯ </a:t>
            </a:r>
            <a:r>
              <a:rPr lang="ru-RU" sz="2000" b="1" dirty="0" smtClean="0">
                <a:solidFill>
                  <a:srgbClr val="C00000"/>
                </a:solidFill>
              </a:rPr>
              <a:t>НЕИСПОЛЬЗУЕМЫХ ЗЕМЕЛЬ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СЕЛЬСКОХОЗЯЙСТВЕННОГО НАЗНАЧЕНИЯ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В СЕЛЬСКОХОЗЯЙСТВЕННЫЙ ОБОРОТ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1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AD77BA2-2F9A-4C15-AD84-7252C61B17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917" y="931595"/>
            <a:ext cx="8513099" cy="522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7B68F4-8E01-440A-BF69-CAD20643E31F}"/>
              </a:ext>
            </a:extLst>
          </p:cNvPr>
          <p:cNvSpPr txBox="1"/>
          <p:nvPr/>
        </p:nvSpPr>
        <p:spPr>
          <a:xfrm>
            <a:off x="1143204" y="26701"/>
            <a:ext cx="10948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ПРИМЕР </a:t>
            </a:r>
            <a:r>
              <a:rPr lang="ru-RU" sz="2400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визуализации сведений</a:t>
            </a:r>
            <a:r>
              <a:rPr lang="en-US" sz="2400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 неиспользуемых сельскохозяйственных угодьях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В ЕФИС ЗСН</a:t>
            </a:r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D31B80B-D7F0-40CD-A3C0-442EC0BD30F7}"/>
              </a:ext>
            </a:extLst>
          </p:cNvPr>
          <p:cNvSpPr txBox="1"/>
          <p:nvPr/>
        </p:nvSpPr>
        <p:spPr>
          <a:xfrm>
            <a:off x="3748210" y="6308079"/>
            <a:ext cx="4300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black"/>
                </a:solidFill>
              </a:rPr>
              <a:t>Ульяновская область, Радищевский район</a:t>
            </a:r>
          </a:p>
          <a:p>
            <a:pPr algn="ctr" defTabSz="457200"/>
            <a:r>
              <a:rPr lang="ru-RU" sz="1400" b="1" dirty="0">
                <a:solidFill>
                  <a:prstClr val="black"/>
                </a:solidFill>
                <a:latin typeface="Calibri" panose="020F0502020204030204"/>
              </a:rPr>
              <a:t>2018 год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0992" y="107558"/>
            <a:ext cx="669281" cy="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A7C9D06-B3FC-4C2C-B140-1E9343D8DD07}"/>
              </a:ext>
            </a:extLst>
          </p:cNvPr>
          <p:cNvSpPr txBox="1"/>
          <p:nvPr/>
        </p:nvSpPr>
        <p:spPr>
          <a:xfrm>
            <a:off x="1019815" y="91345"/>
            <a:ext cx="10692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ВЫЯВЛЕНИЕ НЕИСПОЛЬЗУЕМЫХ ЗЕМЕЛЬ </a:t>
            </a:r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ОСНОВЕ КОМПЛЕКСА НАЗЕМНЫХ ДАННЫХ И ДЗЗ</a:t>
            </a: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291BE0-5385-4E28-B98F-C8E6D02B22F6}"/>
              </a:ext>
            </a:extLst>
          </p:cNvPr>
          <p:cNvSpPr txBox="1"/>
          <p:nvPr/>
        </p:nvSpPr>
        <p:spPr>
          <a:xfrm>
            <a:off x="6116718" y="5153124"/>
            <a:ext cx="5595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Данные АНО «Агентство Дальнего Востока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по привлечению инвестиций и поддержке экспорта»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B37B3B9-C1C0-4FFE-B048-ECB492BE1208}"/>
              </a:ext>
            </a:extLst>
          </p:cNvPr>
          <p:cNvSpPr txBox="1"/>
          <p:nvPr/>
        </p:nvSpPr>
        <p:spPr>
          <a:xfrm>
            <a:off x="808800" y="5970846"/>
            <a:ext cx="4300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black"/>
                </a:solidFill>
                <a:ea typeface="Cambria" panose="02040503050406030204" pitchFamily="18" charset="0"/>
              </a:rPr>
              <a:t>Приморский край</a:t>
            </a:r>
          </a:p>
          <a:p>
            <a:pPr algn="ctr" defTabSz="457200"/>
            <a:r>
              <a:rPr lang="ru-RU" sz="1400" b="1" dirty="0">
                <a:solidFill>
                  <a:prstClr val="black"/>
                </a:solidFill>
                <a:ea typeface="Cambria" panose="02040503050406030204" pitchFamily="18" charset="0"/>
              </a:rPr>
              <a:t>2018 год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FF8F36C-1834-4539-AE86-28EB223F6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3" b="2527"/>
          <a:stretch/>
        </p:blipFill>
        <p:spPr>
          <a:xfrm>
            <a:off x="6802518" y="3807069"/>
            <a:ext cx="4477061" cy="1095249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8CDF0A0D-654F-4EF8-B64B-716C9A213F8F}"/>
              </a:ext>
            </a:extLst>
          </p:cNvPr>
          <p:cNvGrpSpPr/>
          <p:nvPr/>
        </p:nvGrpSpPr>
        <p:grpSpPr>
          <a:xfrm>
            <a:off x="588482" y="1058545"/>
            <a:ext cx="5111262" cy="4740910"/>
            <a:chOff x="2215661" y="1058545"/>
            <a:chExt cx="5111262" cy="47409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582722B3-7906-446F-9784-E00279E76F99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7"/>
            <a:stretch/>
          </p:blipFill>
          <p:spPr bwMode="auto">
            <a:xfrm>
              <a:off x="2215661" y="1058545"/>
              <a:ext cx="3604375" cy="4740910"/>
            </a:xfrm>
            <a:prstGeom prst="rect">
              <a:avLst/>
            </a:prstGeom>
            <a:noFill/>
            <a:ln>
              <a:solidFill>
                <a:sysClr val="windowText" lastClr="000000">
                  <a:lumMod val="50000"/>
                  <a:lumOff val="50000"/>
                </a:sysClr>
              </a:solidFill>
            </a:ln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1C664845-ED09-4FA1-8934-7F3251E98F8E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131"/>
            <a:stretch/>
          </p:blipFill>
          <p:spPr bwMode="auto">
            <a:xfrm>
              <a:off x="5820037" y="1058545"/>
              <a:ext cx="1506886" cy="4740910"/>
            </a:xfrm>
            <a:prstGeom prst="rect">
              <a:avLst/>
            </a:prstGeom>
            <a:noFill/>
            <a:ln>
              <a:solidFill>
                <a:sysClr val="windowText" lastClr="000000">
                  <a:lumMod val="50000"/>
                  <a:lumOff val="50000"/>
                </a:sysClr>
              </a:solidFill>
            </a:ln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D8AF3310-4D59-494A-8412-CB115DF1D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341" b="97029"/>
            <a:stretch/>
          </p:blipFill>
          <p:spPr>
            <a:xfrm>
              <a:off x="2215662" y="1058545"/>
              <a:ext cx="5111261" cy="154793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9840C20-008C-491C-8B3E-BD1174266F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0" y="625260"/>
            <a:ext cx="2213149" cy="16685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A0FF7F3-DBD1-459F-A96C-7A48D62AC4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690" y="1011279"/>
            <a:ext cx="2716775" cy="260246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990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/>
          <a:stretch/>
        </p:blipFill>
        <p:spPr>
          <a:xfrm>
            <a:off x="591847" y="1564636"/>
            <a:ext cx="4062598" cy="5293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2352" r="1628" b="6008"/>
          <a:stretch/>
        </p:blipFill>
        <p:spPr>
          <a:xfrm>
            <a:off x="4654445" y="1716691"/>
            <a:ext cx="7385963" cy="49472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17702" y="1027058"/>
            <a:ext cx="827559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Карта зарастания сельхозугодий древесно-кустарниковой растительностью 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в </a:t>
            </a:r>
            <a:r>
              <a:rPr lang="ru-RU" sz="1700" b="1" dirty="0" err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Дальнеконстантиновском</a:t>
            </a:r>
            <a:r>
              <a:rPr lang="ru-RU" sz="17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 районе Нижегородской области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53A-82C0-470D-B8D4-023EC004C357}" type="slidenum">
              <a:rPr lang="ru-RU" smtClean="0"/>
              <a:t>13</a:t>
            </a:fld>
            <a:endParaRPr lang="ru-RU"/>
          </a:p>
        </p:txBody>
      </p:sp>
      <p:pic>
        <p:nvPicPr>
          <p:cNvPr id="7" name="Picture 2" descr="Картинки по запросу минсельхоз л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633" y="101031"/>
            <a:ext cx="811588" cy="58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B3FF632-9069-46BB-AAA9-7A66D84EEF8B}"/>
              </a:ext>
            </a:extLst>
          </p:cNvPr>
          <p:cNvSpPr txBox="1"/>
          <p:nvPr/>
        </p:nvSpPr>
        <p:spPr>
          <a:xfrm>
            <a:off x="1953931" y="187997"/>
            <a:ext cx="8603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ВЫЯВЛЕНИЕ И ИНВЕНТАРИЗАЦИЯ ЗАРАСТАНИЯ СЕЛЬХОЗУГОДИЙ </a:t>
            </a:r>
            <a:endParaRPr lang="ru-RU" sz="2000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п</a:t>
            </a:r>
            <a:r>
              <a:rPr lang="ru-RU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 материалам космической съемки и данным </a:t>
            </a:r>
            <a:r>
              <a:rPr lang="ru-RU" sz="2000" b="1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агрохимслужбы</a:t>
            </a: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38AD2D89-0BB8-4BEE-8E59-14DA26329F22}"/>
              </a:ext>
            </a:extLst>
          </p:cNvPr>
          <p:cNvGrpSpPr/>
          <p:nvPr/>
        </p:nvGrpSpPr>
        <p:grpSpPr>
          <a:xfrm>
            <a:off x="3326027" y="1338272"/>
            <a:ext cx="8883773" cy="4964874"/>
            <a:chOff x="3326027" y="1338272"/>
            <a:chExt cx="8883773" cy="4964874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5AE3F16B-BE77-4274-A6E3-1019BEB20056}"/>
                </a:ext>
              </a:extLst>
            </p:cNvPr>
            <p:cNvGrpSpPr/>
            <p:nvPr/>
          </p:nvGrpSpPr>
          <p:grpSpPr>
            <a:xfrm>
              <a:off x="3326027" y="1338272"/>
              <a:ext cx="8883773" cy="4964874"/>
              <a:chOff x="1852708" y="817109"/>
              <a:chExt cx="8482574" cy="4740655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xmlns="" id="{780E871B-1871-4A53-9B47-0918F2ED2BDA}"/>
                  </a:ext>
                </a:extLst>
              </p:cNvPr>
              <p:cNvGrpSpPr/>
              <p:nvPr/>
            </p:nvGrpSpPr>
            <p:grpSpPr>
              <a:xfrm>
                <a:off x="1852708" y="817109"/>
                <a:ext cx="8482574" cy="4740655"/>
                <a:chOff x="1852708" y="817109"/>
                <a:chExt cx="8482574" cy="4740655"/>
              </a:xfrm>
            </p:grpSpPr>
            <p:pic>
              <p:nvPicPr>
                <p:cNvPr id="5" name="Рисунок 4">
                  <a:extLst>
                    <a:ext uri="{FF2B5EF4-FFF2-40B4-BE49-F238E27FC236}">
                      <a16:creationId xmlns:a16="http://schemas.microsoft.com/office/drawing/2014/main" xmlns="" id="{57916E48-15EB-4CE5-82B3-37F9EBD6EE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065"/>
                <a:stretch/>
              </p:blipFill>
              <p:spPr>
                <a:xfrm>
                  <a:off x="1856719" y="818536"/>
                  <a:ext cx="8478563" cy="4739228"/>
                </a:xfrm>
                <a:prstGeom prst="rect">
                  <a:avLst/>
                </a:prstGeom>
              </p:spPr>
            </p:pic>
            <p:sp>
              <p:nvSpPr>
                <p:cNvPr id="8" name="Прямоугольник 7">
                  <a:extLst>
                    <a:ext uri="{FF2B5EF4-FFF2-40B4-BE49-F238E27FC236}">
                      <a16:creationId xmlns:a16="http://schemas.microsoft.com/office/drawing/2014/main" xmlns="" id="{0DDCE6DA-C97C-47F4-A556-B36F8B654095}"/>
                    </a:ext>
                  </a:extLst>
                </p:cNvPr>
                <p:cNvSpPr/>
                <p:nvPr/>
              </p:nvSpPr>
              <p:spPr>
                <a:xfrm>
                  <a:off x="1852708" y="817109"/>
                  <a:ext cx="2887500" cy="13346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xmlns="" id="{78F7C255-7943-4E55-9575-D17C5E396120}"/>
                  </a:ext>
                </a:extLst>
              </p:cNvPr>
              <p:cNvSpPr/>
              <p:nvPr/>
            </p:nvSpPr>
            <p:spPr>
              <a:xfrm>
                <a:off x="1985646" y="2021696"/>
                <a:ext cx="1629225" cy="3076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B41A1116-DD1D-4151-B39F-75E045549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8394" y="4045611"/>
              <a:ext cx="548688" cy="377985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70B338F0-64E4-4FD9-ABF4-C656DC752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4952" y="3821456"/>
              <a:ext cx="530398" cy="3779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8953D07F-F0DC-4377-8A10-C603E629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78473" y="4642930"/>
              <a:ext cx="530398" cy="377985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xmlns="" id="{0D9B79FE-12B9-4610-A4BD-9247752DB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7932" y="4347596"/>
              <a:ext cx="530398" cy="3779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xmlns="" id="{72EC07B9-D2F9-4A3F-84B7-2C9642EEB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98498" y="5109157"/>
              <a:ext cx="536494" cy="377985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xmlns="" id="{3818108F-088A-4B13-BFF5-3352B17B8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82234" y="4175381"/>
              <a:ext cx="548688" cy="377985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CA42B15D-2FC4-482C-A396-DC46FBA4C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56403" y="5645169"/>
              <a:ext cx="548688" cy="377985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xmlns="" id="{F112EAF5-2F7D-4337-8C1E-BF61EED51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370808" y="5772096"/>
              <a:ext cx="536494" cy="377985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57DA5A00-34BB-483A-B388-88595C539CDF}"/>
              </a:ext>
            </a:extLst>
          </p:cNvPr>
          <p:cNvGrpSpPr/>
          <p:nvPr/>
        </p:nvGrpSpPr>
        <p:grpSpPr>
          <a:xfrm>
            <a:off x="204301" y="896911"/>
            <a:ext cx="2565463" cy="1611397"/>
            <a:chOff x="136336" y="818534"/>
            <a:chExt cx="2346479" cy="147385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17B9D28D-248B-44E7-A348-BF8A25B58F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325" b="75141"/>
            <a:stretch/>
          </p:blipFill>
          <p:spPr>
            <a:xfrm>
              <a:off x="136336" y="818534"/>
              <a:ext cx="2346479" cy="1473851"/>
            </a:xfrm>
            <a:prstGeom prst="rect">
              <a:avLst/>
            </a:prstGeom>
          </p:spPr>
        </p:pic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xmlns="" id="{A0BC9569-2C1F-4D78-AA08-5CFBC525D998}"/>
                </a:ext>
              </a:extLst>
            </p:cNvPr>
            <p:cNvSpPr/>
            <p:nvPr/>
          </p:nvSpPr>
          <p:spPr>
            <a:xfrm>
              <a:off x="1961522" y="1977375"/>
              <a:ext cx="521293" cy="307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8F65BC-9B6C-4D2D-B968-8CBF8C4AA4C8}"/>
              </a:ext>
            </a:extLst>
          </p:cNvPr>
          <p:cNvSpPr txBox="1"/>
          <p:nvPr/>
        </p:nvSpPr>
        <p:spPr>
          <a:xfrm>
            <a:off x="901430" y="75891"/>
            <a:ext cx="9164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Вовлечение неиспользуемых сельскохозяйственных угодий</a:t>
            </a:r>
          </a:p>
          <a:p>
            <a:r>
              <a:rPr lang="ru-RU" sz="20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В сельскохозяйственный оборот в 2018 году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1471BDD-CD70-4A34-A7B3-0B0960995D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3" t="80116" r="27974"/>
          <a:stretch/>
        </p:blipFill>
        <p:spPr>
          <a:xfrm>
            <a:off x="51793" y="4349693"/>
            <a:ext cx="3236477" cy="11788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038DC88-1E1D-4B18-B33B-B4FA63DAAE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16" r="66882"/>
          <a:stretch/>
        </p:blipFill>
        <p:spPr>
          <a:xfrm>
            <a:off x="204301" y="2771043"/>
            <a:ext cx="2807913" cy="117885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F4334F6-8E81-4F67-B1AD-57BD584F62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0" t="92140"/>
          <a:stretch/>
        </p:blipFill>
        <p:spPr>
          <a:xfrm>
            <a:off x="204301" y="5961089"/>
            <a:ext cx="2368057" cy="466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23D5A8E-DF08-4797-9664-FFB90E9EB493}"/>
              </a:ext>
            </a:extLst>
          </p:cNvPr>
          <p:cNvSpPr txBox="1"/>
          <p:nvPr/>
        </p:nvSpPr>
        <p:spPr>
          <a:xfrm>
            <a:off x="4308257" y="1204422"/>
            <a:ext cx="297326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Вовлеченные в оборот </a:t>
            </a:r>
            <a:b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</a:br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сельскохозяйственные угодья</a:t>
            </a:r>
            <a:endParaRPr lang="en-US" sz="14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4347FD8-8DC7-4FF2-84BE-399F20A19D23}"/>
              </a:ext>
            </a:extLst>
          </p:cNvPr>
          <p:cNvSpPr txBox="1"/>
          <p:nvPr/>
        </p:nvSpPr>
        <p:spPr>
          <a:xfrm>
            <a:off x="2513635" y="1204422"/>
            <a:ext cx="220050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1,9 </a:t>
            </a:r>
            <a:r>
              <a:rPr lang="ru-RU" sz="1400" b="1" noProof="1">
                <a:solidFill>
                  <a:srgbClr val="C00000"/>
                </a:solidFill>
                <a:latin typeface="Calibri" panose="020F0502020204030204"/>
              </a:rPr>
              <a:t>млн га</a:t>
            </a:r>
          </a:p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5,8%</a:t>
            </a:r>
            <a:endParaRPr lang="en-US" sz="1400" b="1" cap="all" noProof="1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1AAEA98-0521-4F50-AA9E-E2EEE34E84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30" y="0"/>
            <a:ext cx="876300" cy="7905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143A158-4476-4916-9E60-B3A9C5B8B660}"/>
              </a:ext>
            </a:extLst>
          </p:cNvPr>
          <p:cNvSpPr txBox="1"/>
          <p:nvPr/>
        </p:nvSpPr>
        <p:spPr>
          <a:xfrm>
            <a:off x="4308257" y="1772620"/>
            <a:ext cx="297326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defTabSz="457200"/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Вовлеченная в оборот </a:t>
            </a:r>
            <a:b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</a:br>
            <a:r>
              <a:rPr lang="ru-RU" sz="1400" b="1" cap="all" noProof="1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пашня</a:t>
            </a:r>
            <a:endParaRPr lang="en-US" sz="1400" b="1" cap="all" noProof="1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F3E8C25-897E-424E-83E0-7595768D947A}"/>
              </a:ext>
            </a:extLst>
          </p:cNvPr>
          <p:cNvSpPr txBox="1"/>
          <p:nvPr/>
        </p:nvSpPr>
        <p:spPr>
          <a:xfrm>
            <a:off x="2513635" y="1772620"/>
            <a:ext cx="220050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1,3 </a:t>
            </a:r>
            <a:r>
              <a:rPr lang="ru-RU" sz="1400" b="1" noProof="1">
                <a:solidFill>
                  <a:srgbClr val="C00000"/>
                </a:solidFill>
                <a:latin typeface="Calibri" panose="020F0502020204030204"/>
              </a:rPr>
              <a:t>млн га</a:t>
            </a:r>
          </a:p>
          <a:p>
            <a:pPr algn="ctr" defTabSz="457200"/>
            <a:r>
              <a:rPr lang="ru-RU" sz="1400" b="1" cap="all" noProof="1">
                <a:solidFill>
                  <a:srgbClr val="C00000"/>
                </a:solidFill>
                <a:latin typeface="Calibri" panose="020F0502020204030204"/>
              </a:rPr>
              <a:t>6,8%</a:t>
            </a:r>
            <a:endParaRPr lang="en-US" sz="1400" b="1" cap="all" noProof="1">
              <a:solidFill>
                <a:srgbClr val="C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1310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E82EDD-B541-4422-8493-C001B9A4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387" y="287785"/>
            <a:ext cx="10231625" cy="132556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Контроль представленных данных по с/х культурам </a:t>
            </a:r>
            <a:b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по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разновременным материалам космической </a:t>
            </a:r>
            <a: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съемки</a:t>
            </a:r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ru-RU" sz="2400" b="1" dirty="0">
                <a:latin typeface="Century Gothic" panose="020B0502020202020204" pitchFamily="34" charset="0"/>
              </a:rPr>
              <a:t/>
            </a:r>
            <a:br>
              <a:rPr lang="ru-RU" sz="2400" b="1" dirty="0">
                <a:latin typeface="Century Gothic" panose="020B0502020202020204" pitchFamily="34" charset="0"/>
              </a:rPr>
            </a:br>
            <a:r>
              <a:rPr lang="ru-RU" sz="1600" b="1" dirty="0">
                <a:latin typeface="Century Gothic" panose="020B0502020202020204" pitchFamily="34" charset="0"/>
              </a:rPr>
              <a:t>Амурская область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>
                <a:latin typeface="Century Gothic" panose="020B0502020202020204" pitchFamily="34" charset="0"/>
              </a:rPr>
              <a:t>Ивановский район</a:t>
            </a:r>
            <a:endParaRPr lang="ru-RU" sz="1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39E57B1-581C-487B-9F48-56E863C66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76695"/>
            <a:ext cx="5157787" cy="428379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ИЮНЬ 2019 года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CA375D8-14A2-46EA-ABA0-F1FFD829E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4166" y="1676497"/>
            <a:ext cx="2450620" cy="823912"/>
          </a:xfrm>
        </p:spPr>
        <p:txBody>
          <a:bodyPr>
            <a:norm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СЕНТЯБРЬ 2019 года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3DDACDFD-B993-4E52-81F6-8DFFFCEFC9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6" r="30910"/>
          <a:stretch/>
        </p:blipFill>
        <p:spPr>
          <a:xfrm>
            <a:off x="675709" y="2968440"/>
            <a:ext cx="2874316" cy="27661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F4FEE05-3118-4711-A901-40190C9207FF}"/>
              </a:ext>
            </a:extLst>
          </p:cNvPr>
          <p:cNvSpPr txBox="1"/>
          <p:nvPr/>
        </p:nvSpPr>
        <p:spPr>
          <a:xfrm>
            <a:off x="355584" y="6308209"/>
            <a:ext cx="1128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В Амурской области около 80% площадей с/х полей приходится на </a:t>
            </a:r>
            <a:r>
              <a:rPr lang="ru-RU" b="1" i="1" dirty="0">
                <a:latin typeface="Century Gothic" panose="020B0502020202020204" pitchFamily="34" charset="0"/>
              </a:rPr>
              <a:t>сою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100EBE4-A92B-4006-9831-FA6202337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2" y="2187010"/>
            <a:ext cx="3103950" cy="20942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80D6EA-DFDB-4A57-AB48-C6A4AD9F86B4}"/>
              </a:ext>
            </a:extLst>
          </p:cNvPr>
          <p:cNvSpPr txBox="1"/>
          <p:nvPr/>
        </p:nvSpPr>
        <p:spPr>
          <a:xfrm>
            <a:off x="3978762" y="4351493"/>
            <a:ext cx="378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Временной ход вегетационного </a:t>
            </a:r>
          </a:p>
          <a:p>
            <a:r>
              <a:rPr lang="ru-RU" sz="1600" b="1" dirty="0">
                <a:latin typeface="Century Gothic" panose="020B0502020202020204" pitchFamily="34" charset="0"/>
              </a:rPr>
              <a:t>индекса </a:t>
            </a:r>
            <a:r>
              <a:rPr lang="en-US" sz="1600" b="1" dirty="0">
                <a:latin typeface="Century Gothic" panose="020B0502020202020204" pitchFamily="34" charset="0"/>
              </a:rPr>
              <a:t>NDVI </a:t>
            </a:r>
            <a:r>
              <a:rPr lang="ru-RU" sz="1600" b="1" dirty="0">
                <a:latin typeface="Century Gothic" panose="020B0502020202020204" pitchFamily="34" charset="0"/>
              </a:rPr>
              <a:t>для сои</a:t>
            </a:r>
          </a:p>
        </p:txBody>
      </p:sp>
      <p:pic>
        <p:nvPicPr>
          <p:cNvPr id="13" name="Рисунок 12" descr="9.jpg">
            <a:extLst>
              <a:ext uri="{FF2B5EF4-FFF2-40B4-BE49-F238E27FC236}">
                <a16:creationId xmlns:a16="http://schemas.microsoft.com/office/drawing/2014/main" xmlns="" id="{72D8A54F-C7B5-4A05-AF1B-47982B557C2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29" y="5140930"/>
            <a:ext cx="1737947" cy="115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EB049DD-59ED-4C2F-B320-7F0CF504B7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852" y="2752165"/>
            <a:ext cx="4075593" cy="288387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9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86" y="110648"/>
            <a:ext cx="669281" cy="66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8494" y="555812"/>
            <a:ext cx="9287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4B48"/>
                </a:solidFill>
              </a:rPr>
              <a:t>Дорожная карта по активизации двустороннего сотрудничества между Российской Федерацией и Республикой Узбекистан</a:t>
            </a:r>
          </a:p>
          <a:p>
            <a:r>
              <a:rPr lang="ru-RU" sz="2000" b="1" dirty="0" smtClean="0">
                <a:solidFill>
                  <a:srgbClr val="C04B48"/>
                </a:solidFill>
              </a:rPr>
              <a:t>в области сельского хозяйства на период 2019 – 2021 гг.</a:t>
            </a:r>
          </a:p>
          <a:p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398494" y="2241176"/>
            <a:ext cx="8928847" cy="28315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П. 3. Развитие сотрудничества в сфере </a:t>
            </a:r>
            <a:r>
              <a:rPr lang="ru-RU" sz="2000" b="1" dirty="0" err="1" smtClean="0">
                <a:solidFill>
                  <a:srgbClr val="0070C0"/>
                </a:solidFill>
              </a:rPr>
              <a:t>цифровизации</a:t>
            </a:r>
            <a:r>
              <a:rPr lang="ru-RU" sz="2000" b="1" dirty="0" smtClean="0">
                <a:solidFill>
                  <a:srgbClr val="0070C0"/>
                </a:solidFill>
              </a:rPr>
              <a:t> сельского хозяйства</a:t>
            </a:r>
          </a:p>
          <a:p>
            <a:endParaRPr lang="ru-RU" sz="2000" b="1" dirty="0">
              <a:solidFill>
                <a:srgbClr val="0070C0"/>
              </a:solidFill>
            </a:endParaRPr>
          </a:p>
          <a:p>
            <a:pPr>
              <a:spcBef>
                <a:spcPts val="1200"/>
              </a:spcBef>
            </a:pPr>
            <a:r>
              <a:rPr lang="ru-RU" dirty="0" smtClean="0"/>
              <a:t>6. Взаимодействие в рамках изучения Единой федеральной информационной системы о землях сельскохозяйственного назначения России и внедрение положительного опыта в систему «</a:t>
            </a:r>
            <a:r>
              <a:rPr lang="ru-RU" dirty="0" err="1" smtClean="0"/>
              <a:t>Агроонлайн.уз</a:t>
            </a:r>
            <a:r>
              <a:rPr lang="ru-RU" dirty="0" smtClean="0"/>
              <a:t>»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7. Изучение опыта российских проектов «умная ферма» и др.</a:t>
            </a:r>
          </a:p>
          <a:p>
            <a:pPr>
              <a:spcBef>
                <a:spcPts val="1200"/>
              </a:spcBef>
            </a:pPr>
            <a:r>
              <a:rPr lang="ru-RU" dirty="0" smtClean="0"/>
              <a:t>8. Применение положительного российского опыта по цифровой технологии дистанционного зондирования Земли.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1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1088"/>
            <a:ext cx="12192000" cy="577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Заголовок 1"/>
          <p:cNvSpPr>
            <a:spLocks noGrp="1"/>
          </p:cNvSpPr>
          <p:nvPr>
            <p:ph type="title"/>
          </p:nvPr>
        </p:nvSpPr>
        <p:spPr bwMode="auto">
          <a:xfrm>
            <a:off x="742950" y="2971800"/>
            <a:ext cx="10515600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altLang="ru-RU" sz="5000" b="1" smtClean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9619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6258</TotalTime>
  <Words>894</Words>
  <Application>Microsoft Office PowerPoint</Application>
  <PresentationFormat>Широкоэкранный</PresentationFormat>
  <Paragraphs>187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Cambria</vt:lpstr>
      <vt:lpstr>Century Gothic</vt:lpstr>
      <vt:lpstr>Myriad Pro</vt:lpstr>
      <vt:lpstr>Swedbank Sans Regular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Консолидация данных о землях с/х назначения в ЕФИС ЗСН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Контроль представленных данных по с/х культурам  по разновременным материалам космической съемки  Амурская область Ивановский район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Свищева Маргарита Игоревна</dc:creator>
  <cp:lastModifiedBy>Вандышева Наталья Михайловна</cp:lastModifiedBy>
  <cp:revision>495</cp:revision>
  <cp:lastPrinted>2019-12-11T16:42:55Z</cp:lastPrinted>
  <dcterms:created xsi:type="dcterms:W3CDTF">2017-11-30T08:38:31Z</dcterms:created>
  <dcterms:modified xsi:type="dcterms:W3CDTF">2019-12-11T19:05:16Z</dcterms:modified>
</cp:coreProperties>
</file>