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9347" r:id="rId1"/>
    <p:sldMasterId id="2147648246" r:id="rId2"/>
    <p:sldMasterId id="2147648265" r:id="rId3"/>
    <p:sldMasterId id="2147648277" r:id="rId4"/>
    <p:sldMasterId id="2147648293" r:id="rId5"/>
  </p:sldMasterIdLst>
  <p:notesMasterIdLst>
    <p:notesMasterId r:id="rId32"/>
  </p:notesMasterIdLst>
  <p:handoutMasterIdLst>
    <p:handoutMasterId r:id="rId33"/>
  </p:handoutMasterIdLst>
  <p:sldIdLst>
    <p:sldId id="962" r:id="rId6"/>
    <p:sldId id="963" r:id="rId7"/>
    <p:sldId id="964" r:id="rId8"/>
    <p:sldId id="966" r:id="rId9"/>
    <p:sldId id="965" r:id="rId10"/>
    <p:sldId id="967" r:id="rId11"/>
    <p:sldId id="968" r:id="rId12"/>
    <p:sldId id="969" r:id="rId13"/>
    <p:sldId id="663" r:id="rId14"/>
    <p:sldId id="664" r:id="rId15"/>
    <p:sldId id="1603" r:id="rId16"/>
    <p:sldId id="667" r:id="rId17"/>
    <p:sldId id="970" r:id="rId18"/>
    <p:sldId id="971" r:id="rId19"/>
    <p:sldId id="720" r:id="rId20"/>
    <p:sldId id="978" r:id="rId21"/>
    <p:sldId id="972" r:id="rId22"/>
    <p:sldId id="1602" r:id="rId23"/>
    <p:sldId id="973" r:id="rId24"/>
    <p:sldId id="974" r:id="rId25"/>
    <p:sldId id="975" r:id="rId26"/>
    <p:sldId id="1601" r:id="rId27"/>
    <p:sldId id="976" r:id="rId28"/>
    <p:sldId id="977" r:id="rId29"/>
    <p:sldId id="790" r:id="rId30"/>
    <p:sldId id="1604" r:id="rId31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70F"/>
    <a:srgbClr val="293F11"/>
    <a:srgbClr val="3C6320"/>
    <a:srgbClr val="4D7620"/>
    <a:srgbClr val="E6E6E6"/>
    <a:srgbClr val="048936"/>
    <a:srgbClr val="3C5B19"/>
    <a:srgbClr val="1D2C12"/>
    <a:srgbClr val="809117"/>
    <a:srgbClr val="70B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0" autoAdjust="0"/>
    <p:restoredTop sz="93891" autoAdjust="0"/>
  </p:normalViewPr>
  <p:slideViewPr>
    <p:cSldViewPr snapToGrid="0" showGuides="1">
      <p:cViewPr>
        <p:scale>
          <a:sx n="95" d="100"/>
          <a:sy n="95" d="100"/>
        </p:scale>
        <p:origin x="786" y="282"/>
      </p:cViewPr>
      <p:guideLst>
        <p:guide orient="horz" pos="2092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&#1040;&#1083;&#1077;&#1082;&#1089;&#1072;&#1085;&#1076;&#1088;\Downloads\&#1089;&#1086;&#1088;&#1090;&#1072;%20&#1089;&#1086;&#1080;,%209%20&#1075;&#1072;,&#1091;&#1088;&#1086;&#1078;&#1072;&#1081;&#1085;&#1086;&#1089;&#1090;&#1100;%20&#1080;%20&#1090;&#1077;&#1093;&#1085;%20&#1089;&#1074;-&#1074;&#1072;%20&#1079;&#1077;&#1088;&#1085;&#1072;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yanishnikov\Downloads\&#1089;&#1093;&#1077;&#1084;&#1072;%20&#1072;&#1079;&#1085;&#1072;&#1082;&#1072;&#1081;%20-2018%20(1)%20&#1058;&#1072;&#1090;&#1072;&#1088;&#1089;&#1090;&#1072;&#1085;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7667762109792"/>
          <c:y val="0.19031358987081307"/>
          <c:w val="0.5330464379643457"/>
          <c:h val="0.74711335594324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52-40E9-8466-5F5A01843C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D52-40E9-8466-5F5A01843CF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D52-40E9-8466-5F5A01843CF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D52-40E9-8466-5F5A01843CF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6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D52-40E9-8466-5F5A01843CF9}"/>
              </c:ext>
            </c:extLst>
          </c:dPt>
          <c:dPt>
            <c:idx val="5"/>
            <c:bubble3D val="0"/>
            <c:explosion val="13"/>
            <c:spPr>
              <a:gradFill rotWithShape="1">
                <a:gsLst>
                  <a:gs pos="0">
                    <a:schemeClr val="accent6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52-40E9-8466-5F5A01843CF9}"/>
              </c:ext>
            </c:extLst>
          </c:dPt>
          <c:dLbls>
            <c:dLbl>
              <c:idx val="0"/>
              <c:layout>
                <c:manualLayout>
                  <c:x val="-1.7819962465217218E-3"/>
                  <c:y val="-1.0908121944550144E-2"/>
                </c:manualLayout>
              </c:layout>
              <c:tx>
                <c:rich>
                  <a:bodyPr/>
                  <a:lstStyle/>
                  <a:p>
                    <a:fld id="{BD26A7DB-056B-435A-9B20-C1E9D32F393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D52-40E9-8466-5F5A01843CF9}"/>
                </c:ext>
              </c:extLst>
            </c:dLbl>
            <c:dLbl>
              <c:idx val="1"/>
              <c:layout>
                <c:manualLayout>
                  <c:x val="-6.9847790481561102E-3"/>
                  <c:y val="9.7898069352430062E-3"/>
                </c:manualLayout>
              </c:layout>
              <c:tx>
                <c:rich>
                  <a:bodyPr/>
                  <a:lstStyle/>
                  <a:p>
                    <a:fld id="{95915D04-FF12-4A90-A607-EBE4D0B650AD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D52-40E9-8466-5F5A01843C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966912D-36F4-466D-8B66-361A41A314C4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D52-40E9-8466-5F5A01843CF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F6C335E-8ED2-4F6E-A2A5-48032906C589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D52-40E9-8466-5F5A01843CF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A7622D7-2D98-4190-9C97-16AA9EF0E58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D52-40E9-8466-5F5A01843CF9}"/>
                </c:ext>
              </c:extLst>
            </c:dLbl>
            <c:dLbl>
              <c:idx val="5"/>
              <c:layout>
                <c:manualLayout>
                  <c:x val="3.7252154923499252E-2"/>
                  <c:y val="-3.1344083963139965E-2"/>
                </c:manualLayout>
              </c:layout>
              <c:tx>
                <c:rich>
                  <a:bodyPr/>
                  <a:lstStyle/>
                  <a:p>
                    <a:fld id="{E9B800D1-6F2C-4BB4-8E86-AA183471649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52-40E9-8466-5F5A01843C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Южный</c:v>
                </c:pt>
                <c:pt idx="1">
                  <c:v>Приволжский </c:v>
                </c:pt>
                <c:pt idx="2">
                  <c:v>Центральный</c:v>
                </c:pt>
                <c:pt idx="3">
                  <c:v>Сибирский </c:v>
                </c:pt>
                <c:pt idx="4">
                  <c:v>Уральский </c:v>
                </c:pt>
                <c:pt idx="5">
                  <c:v>Северо-западный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36.9</c:v>
                </c:pt>
                <c:pt idx="1">
                  <c:v>27.2</c:v>
                </c:pt>
                <c:pt idx="2">
                  <c:v>23.8</c:v>
                </c:pt>
                <c:pt idx="3">
                  <c:v>13.9</c:v>
                </c:pt>
                <c:pt idx="4">
                  <c:v>5.0999999999999996</c:v>
                </c:pt>
                <c:pt idx="5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2-40E9-8466-5F5A01843CF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68181594488189"/>
          <c:y val="0.18686717600472591"/>
          <c:w val="0.41792618110236218"/>
          <c:h val="0.626889233089983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EE-4F23-A89B-FB5FFDF31E8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FEE-4F23-A89B-FB5FFDF31E8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EE-4F23-A89B-FB5FFDF31E8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EE-4F23-A89B-FB5FFDF31E8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6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EE-4F23-A89B-FB5FFDF31E8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EE-4F23-A89B-FB5FFDF31E8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0F3A925-463D-48AB-BDFE-15D14D2BED4E}" type="CELLRANGE">
                      <a:rPr lang="en-US" smtClean="0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FEE-4F23-A89B-FB5FFDF31E8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767FA8B-A009-4BD2-BF61-899E2A241393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FEE-4F23-A89B-FB5FFDF31E8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2019E1A-453D-4893-AB37-019672BB4C7F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FEE-4F23-A89B-FB5FFDF31E8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31A8C57-E423-49FB-95F2-C4FED257CD24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FEE-4F23-A89B-FB5FFDF31E8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53396A2-4A34-49C6-AF9A-462760E4697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FEE-4F23-A89B-FB5FFDF31E8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9612F88-0A91-4671-AABE-91CF075C8B47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FEE-4F23-A89B-FB5FFDF31E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Пшеница</c:v>
                </c:pt>
                <c:pt idx="1">
                  <c:v>Ячмень</c:v>
                </c:pt>
                <c:pt idx="2">
                  <c:v>Кукуруза</c:v>
                </c:pt>
                <c:pt idx="3">
                  <c:v>Овес</c:v>
                </c:pt>
                <c:pt idx="4">
                  <c:v>Рожь</c:v>
                </c:pt>
                <c:pt idx="5">
                  <c:v>Другие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63.8</c:v>
                </c:pt>
                <c:pt idx="1">
                  <c:v>23.1</c:v>
                </c:pt>
                <c:pt idx="2">
                  <c:v>6.6</c:v>
                </c:pt>
                <c:pt idx="3">
                  <c:v>5.8</c:v>
                </c:pt>
                <c:pt idx="4">
                  <c:v>4.5</c:v>
                </c:pt>
                <c:pt idx="5">
                  <c:v>4.0999999999999996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Лист1!$B$2:$B$7</c15:f>
                <c15:dlblRangeCache>
                  <c:ptCount val="6"/>
                  <c:pt idx="0">
                    <c:v>63,8</c:v>
                  </c:pt>
                  <c:pt idx="1">
                    <c:v>23,1</c:v>
                  </c:pt>
                  <c:pt idx="2">
                    <c:v>6,6</c:v>
                  </c:pt>
                  <c:pt idx="3">
                    <c:v>5,8</c:v>
                  </c:pt>
                  <c:pt idx="4">
                    <c:v>4,5</c:v>
                  </c:pt>
                  <c:pt idx="5">
                    <c:v>4,1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CFEE-4F23-A89B-FB5FFDF31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6540819964798543E-2"/>
          <c:y val="7.893195998553712E-2"/>
          <c:w val="0.90012717941263565"/>
          <c:h val="0.85758279837497953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8"/>
            <c:spPr>
              <a:solidFill>
                <a:srgbClr val="7030A0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rgbClr val="EE8F64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D72-4692-9EB9-CC4BFFFF14B9}"/>
              </c:ext>
            </c:extLst>
          </c:dPt>
          <c:dPt>
            <c:idx val="1"/>
            <c:marker>
              <c:spPr>
                <a:solidFill>
                  <a:srgbClr val="EE8F64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BD72-4692-9EB9-CC4BFFFF14B9}"/>
              </c:ext>
            </c:extLst>
          </c:dPt>
          <c:dPt>
            <c:idx val="2"/>
            <c:marker>
              <c:spPr>
                <a:solidFill>
                  <a:srgbClr val="BBA1CE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B416-49B8-A37E-2A737D997DDD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BD72-4692-9EB9-CC4BFFFF14B9}"/>
              </c:ext>
            </c:extLst>
          </c:dPt>
          <c:dPt>
            <c:idx val="4"/>
            <c:marker>
              <c:spPr>
                <a:solidFill>
                  <a:srgbClr val="BBA1CE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416-49B8-A37E-2A737D997DDD}"/>
              </c:ext>
            </c:extLst>
          </c:dPt>
          <c:dPt>
            <c:idx val="5"/>
            <c:marker>
              <c:spPr>
                <a:solidFill>
                  <a:srgbClr val="BBA1CE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B416-49B8-A37E-2A737D997DDD}"/>
              </c:ext>
            </c:extLst>
          </c:dPt>
          <c:dPt>
            <c:idx val="6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BD72-4692-9EB9-CC4BFFFF14B9}"/>
              </c:ext>
            </c:extLst>
          </c:dPt>
          <c:dPt>
            <c:idx val="7"/>
            <c:marker>
              <c:spPr>
                <a:solidFill>
                  <a:srgbClr val="70BBD2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BD72-4692-9EB9-CC4BFFFF14B9}"/>
              </c:ext>
            </c:extLst>
          </c:dPt>
          <c:dPt>
            <c:idx val="8"/>
            <c:marker>
              <c:spPr>
                <a:solidFill>
                  <a:srgbClr val="70BBD2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BD72-4692-9EB9-CC4BFFFF14B9}"/>
              </c:ext>
            </c:extLst>
          </c:dPt>
          <c:dPt>
            <c:idx val="9"/>
            <c:marker>
              <c:spPr>
                <a:solidFill>
                  <a:srgbClr val="BBA1CE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B416-49B8-A37E-2A737D997DDD}"/>
              </c:ext>
            </c:extLst>
          </c:dPt>
          <c:dPt>
            <c:idx val="10"/>
            <c:marker>
              <c:spPr>
                <a:solidFill>
                  <a:srgbClr val="70BBD2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D72-4692-9EB9-CC4BFFFF14B9}"/>
              </c:ext>
            </c:extLst>
          </c:dPt>
          <c:dPt>
            <c:idx val="11"/>
            <c:marker>
              <c:spPr>
                <a:solidFill>
                  <a:srgbClr val="EE8F64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D72-4692-9EB9-CC4BFFFF14B9}"/>
              </c:ext>
            </c:extLst>
          </c:dPt>
          <c:dPt>
            <c:idx val="12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BD72-4692-9EB9-CC4BFFFF14B9}"/>
              </c:ext>
            </c:extLst>
          </c:dPt>
          <c:dPt>
            <c:idx val="13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BD72-4692-9EB9-CC4BFFFF14B9}"/>
              </c:ext>
            </c:extLst>
          </c:dPt>
          <c:dPt>
            <c:idx val="14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BD72-4692-9EB9-CC4BFFFF14B9}"/>
              </c:ext>
            </c:extLst>
          </c:dPt>
          <c:trendline>
            <c:spPr>
              <a:ln w="28575"/>
            </c:spPr>
            <c:trendlineType val="linear"/>
            <c:dispRSqr val="0"/>
            <c:dispEq val="0"/>
          </c:trendline>
          <c:trendline>
            <c:spPr>
              <a:ln w="0">
                <a:solidFill>
                  <a:srgbClr val="E7E6E6">
                    <a:lumMod val="25000"/>
                  </a:srgbClr>
                </a:solidFill>
                <a:prstDash val="lgDash"/>
              </a:ln>
            </c:spPr>
            <c:trendlineType val="linear"/>
            <c:dispRSqr val="0"/>
            <c:dispEq val="0"/>
          </c:trendline>
          <c:xVal>
            <c:numRef>
              <c:f>'[сорта сои, 9 га,урожайность и техн св-ва зерна.xls]Лист2'!$C$3:$C$17</c:f>
              <c:numCache>
                <c:formatCode>General</c:formatCode>
                <c:ptCount val="15"/>
                <c:pt idx="0">
                  <c:v>28.979999999999986</c:v>
                </c:pt>
                <c:pt idx="1">
                  <c:v>31.3</c:v>
                </c:pt>
                <c:pt idx="2">
                  <c:v>25.49</c:v>
                </c:pt>
                <c:pt idx="3">
                  <c:v>21.82</c:v>
                </c:pt>
                <c:pt idx="4">
                  <c:v>26.19</c:v>
                </c:pt>
                <c:pt idx="5">
                  <c:v>24.4</c:v>
                </c:pt>
                <c:pt idx="6">
                  <c:v>21.3</c:v>
                </c:pt>
                <c:pt idx="7">
                  <c:v>23.5</c:v>
                </c:pt>
                <c:pt idx="8">
                  <c:v>27.62</c:v>
                </c:pt>
                <c:pt idx="9">
                  <c:v>27.3</c:v>
                </c:pt>
                <c:pt idx="10">
                  <c:v>26.9</c:v>
                </c:pt>
                <c:pt idx="11">
                  <c:v>30.459999999999987</c:v>
                </c:pt>
                <c:pt idx="12">
                  <c:v>19.18</c:v>
                </c:pt>
                <c:pt idx="13">
                  <c:v>15.75</c:v>
                </c:pt>
                <c:pt idx="14" formatCode="0.0">
                  <c:v>20.010000000000005</c:v>
                </c:pt>
              </c:numCache>
            </c:numRef>
          </c:xVal>
          <c:yVal>
            <c:numRef>
              <c:f>'[сорта сои, 9 га,урожайность и техн св-ва зерна.xls]Лист2'!$D$3:$D$17</c:f>
              <c:numCache>
                <c:formatCode>0.0</c:formatCode>
                <c:ptCount val="15"/>
                <c:pt idx="0">
                  <c:v>39.1</c:v>
                </c:pt>
                <c:pt idx="1">
                  <c:v>39.6</c:v>
                </c:pt>
                <c:pt idx="2">
                  <c:v>40.1</c:v>
                </c:pt>
                <c:pt idx="3">
                  <c:v>38.200000000000003</c:v>
                </c:pt>
                <c:pt idx="4">
                  <c:v>40.1</c:v>
                </c:pt>
                <c:pt idx="5">
                  <c:v>40.200000000000003</c:v>
                </c:pt>
                <c:pt idx="6">
                  <c:v>38.1</c:v>
                </c:pt>
                <c:pt idx="7">
                  <c:v>34</c:v>
                </c:pt>
                <c:pt idx="8">
                  <c:v>36.800000000000004</c:v>
                </c:pt>
                <c:pt idx="9">
                  <c:v>39.9</c:v>
                </c:pt>
                <c:pt idx="10">
                  <c:v>36.700000000000003</c:v>
                </c:pt>
                <c:pt idx="11">
                  <c:v>38.9</c:v>
                </c:pt>
                <c:pt idx="12">
                  <c:v>37.200000000000003</c:v>
                </c:pt>
                <c:pt idx="13">
                  <c:v>37</c:v>
                </c:pt>
                <c:pt idx="14">
                  <c:v>36.9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228-4933-9A3B-A5465AC18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71136"/>
        <c:axId val="40171712"/>
      </c:scatterChart>
      <c:valAx>
        <c:axId val="40171136"/>
        <c:scaling>
          <c:orientation val="minMax"/>
          <c:max val="32.5"/>
          <c:min val="15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0171712"/>
        <c:crosses val="autoZero"/>
        <c:crossBetween val="midCat"/>
      </c:valAx>
      <c:valAx>
        <c:axId val="40171712"/>
        <c:scaling>
          <c:orientation val="minMax"/>
        </c:scaling>
        <c:delete val="0"/>
        <c:axPos val="l"/>
        <c:majorGridlines>
          <c:spPr>
            <a:ln w="9525">
              <a:prstDash val="lgDash"/>
            </a:ln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017113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200"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Лист2!$N$3</c:f>
              <c:strCache>
                <c:ptCount val="1"/>
                <c:pt idx="0">
                  <c:v>Урожайнсоть, ц/га</c:v>
                </c:pt>
              </c:strCache>
            </c:strRef>
          </c:tx>
          <c:spPr>
            <a:solidFill>
              <a:srgbClr val="3C5B19"/>
            </a:solidFill>
            <a:ln>
              <a:noFill/>
            </a:ln>
            <a:effectLst/>
          </c:spPr>
          <c:invertIfNegative val="0"/>
          <c:cat>
            <c:strRef>
              <c:f>Лист2!$M$4:$M$7</c:f>
              <c:strCache>
                <c:ptCount val="4"/>
                <c:pt idx="0">
                  <c:v>Лимагрен</c:v>
                </c:pt>
                <c:pt idx="1">
                  <c:v>Сингента</c:v>
                </c:pt>
                <c:pt idx="2">
                  <c:v>Пионер</c:v>
                </c:pt>
                <c:pt idx="3">
                  <c:v>Актив Агро</c:v>
                </c:pt>
              </c:strCache>
            </c:strRef>
          </c:cat>
          <c:val>
            <c:numRef>
              <c:f>Лист2!$N$4:$N$7</c:f>
              <c:numCache>
                <c:formatCode>General</c:formatCode>
                <c:ptCount val="4"/>
                <c:pt idx="0">
                  <c:v>13.7</c:v>
                </c:pt>
                <c:pt idx="1">
                  <c:v>14.2</c:v>
                </c:pt>
                <c:pt idx="2">
                  <c:v>19</c:v>
                </c:pt>
                <c:pt idx="3">
                  <c:v>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9-4501-820A-04E8D3493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97"/>
        <c:axId val="547913152"/>
        <c:axId val="547909544"/>
      </c:barChart>
      <c:catAx>
        <c:axId val="54791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7909544"/>
        <c:crosses val="autoZero"/>
        <c:auto val="1"/>
        <c:lblAlgn val="ctr"/>
        <c:lblOffset val="100"/>
        <c:noMultiLvlLbl val="0"/>
      </c:catAx>
      <c:valAx>
        <c:axId val="54790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2">
                    <a:lumMod val="2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791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rgbClr val="8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0.77912</cdr:x>
      <cdr:y>0.32002</cdr:y>
    </cdr:from>
    <cdr:to>
      <cdr:x>0.96108</cdr:x>
      <cdr:y>0.3859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7673A51-5026-4DCC-99D2-FA733DCEE274}"/>
            </a:ext>
          </a:extLst>
        </cdr:cNvPr>
        <cdr:cNvSpPr txBox="1"/>
      </cdr:nvSpPr>
      <cdr:spPr>
        <a:xfrm xmlns:a="http://schemas.openxmlformats.org/drawingml/2006/main">
          <a:off x="4514697" y="1604512"/>
          <a:ext cx="1054412" cy="330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Южный</a:t>
          </a:r>
        </a:p>
      </cdr:txBody>
    </cdr:sp>
  </cdr:relSizeAnchor>
  <cdr:relSizeAnchor xmlns:cdr="http://schemas.openxmlformats.org/drawingml/2006/chartDrawing">
    <cdr:from>
      <cdr:x>0.13325</cdr:x>
      <cdr:y>0.6679</cdr:y>
    </cdr:from>
    <cdr:to>
      <cdr:x>0.45693</cdr:x>
      <cdr:y>0.73377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D7BA722-4DEC-4922-9997-30978412C65A}"/>
            </a:ext>
          </a:extLst>
        </cdr:cNvPr>
        <cdr:cNvSpPr txBox="1"/>
      </cdr:nvSpPr>
      <cdr:spPr>
        <a:xfrm xmlns:a="http://schemas.openxmlformats.org/drawingml/2006/main">
          <a:off x="772117" y="3348695"/>
          <a:ext cx="1875623" cy="330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/>
            <a:t>Центральный</a:t>
          </a:r>
        </a:p>
      </cdr:txBody>
    </cdr:sp>
  </cdr:relSizeAnchor>
  <cdr:relSizeAnchor xmlns:cdr="http://schemas.openxmlformats.org/drawingml/2006/chartDrawing">
    <cdr:from>
      <cdr:x>0.56064</cdr:x>
      <cdr:y>0.85963</cdr:y>
    </cdr:from>
    <cdr:to>
      <cdr:x>0.85008</cdr:x>
      <cdr:y>0.92551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D7BA722-4DEC-4922-9997-30978412C65A}"/>
            </a:ext>
          </a:extLst>
        </cdr:cNvPr>
        <cdr:cNvSpPr txBox="1"/>
      </cdr:nvSpPr>
      <cdr:spPr>
        <a:xfrm xmlns:a="http://schemas.openxmlformats.org/drawingml/2006/main">
          <a:off x="3248725" y="4310008"/>
          <a:ext cx="1677141" cy="3302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/>
            <a:t>Приволжский</a:t>
          </a:r>
        </a:p>
      </cdr:txBody>
    </cdr:sp>
  </cdr:relSizeAnchor>
  <cdr:relSizeAnchor xmlns:cdr="http://schemas.openxmlformats.org/drawingml/2006/chartDrawing">
    <cdr:from>
      <cdr:x>0.22735</cdr:x>
      <cdr:y>0.30619</cdr:y>
    </cdr:from>
    <cdr:to>
      <cdr:x>0.51678</cdr:x>
      <cdr:y>0.37206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EB3839BF-091E-4659-AB7F-15B87D0F4904}"/>
            </a:ext>
          </a:extLst>
        </cdr:cNvPr>
        <cdr:cNvSpPr txBox="1"/>
      </cdr:nvSpPr>
      <cdr:spPr>
        <a:xfrm xmlns:a="http://schemas.openxmlformats.org/drawingml/2006/main">
          <a:off x="1317427" y="1535157"/>
          <a:ext cx="1677141" cy="330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/>
            <a:t>Сибирский</a:t>
          </a:r>
        </a:p>
      </cdr:txBody>
    </cdr:sp>
  </cdr:relSizeAnchor>
  <cdr:relSizeAnchor xmlns:cdr="http://schemas.openxmlformats.org/drawingml/2006/chartDrawing">
    <cdr:from>
      <cdr:x>0.63572</cdr:x>
      <cdr:y>0.186</cdr:y>
    </cdr:from>
    <cdr:to>
      <cdr:x>0.95567</cdr:x>
      <cdr:y>0.25188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DA47D96D-7FE5-4E2A-A39A-2A9021DCD3AC}"/>
            </a:ext>
          </a:extLst>
        </cdr:cNvPr>
        <cdr:cNvSpPr txBox="1"/>
      </cdr:nvSpPr>
      <cdr:spPr>
        <a:xfrm xmlns:a="http://schemas.openxmlformats.org/drawingml/2006/main">
          <a:off x="3683751" y="932575"/>
          <a:ext cx="1854021" cy="330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/>
            <a:t>Северо-западный</a:t>
          </a:r>
        </a:p>
      </cdr:txBody>
    </cdr:sp>
  </cdr:relSizeAnchor>
  <cdr:relSizeAnchor xmlns:cdr="http://schemas.openxmlformats.org/drawingml/2006/chartDrawing">
    <cdr:from>
      <cdr:x>0.38749</cdr:x>
      <cdr:y>0.1983</cdr:y>
    </cdr:from>
    <cdr:to>
      <cdr:x>0.56644</cdr:x>
      <cdr:y>0.26417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DA47D96D-7FE5-4E2A-A39A-2A9021DCD3AC}"/>
            </a:ext>
          </a:extLst>
        </cdr:cNvPr>
        <cdr:cNvSpPr txBox="1"/>
      </cdr:nvSpPr>
      <cdr:spPr>
        <a:xfrm xmlns:a="http://schemas.openxmlformats.org/drawingml/2006/main">
          <a:off x="2245370" y="994220"/>
          <a:ext cx="1036928" cy="330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/>
            <a:t>Уральский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0.01677</cdr:x>
      <cdr:y>0.15573</cdr:y>
    </cdr:from>
    <cdr:to>
      <cdr:x>0.34132</cdr:x>
      <cdr:y>0.22821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3350" y="757238"/>
          <a:ext cx="258127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</cdr:x>
      <cdr:y>0.27812</cdr:y>
    </cdr:from>
    <cdr:to>
      <cdr:x>0.02501</cdr:x>
      <cdr:y>0.75118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-1492478" y="2569633"/>
          <a:ext cx="2471460" cy="238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solidFill>
                <a:schemeClr val="bg2">
                  <a:lumMod val="25000"/>
                </a:schemeClr>
              </a:solidFill>
              <a:effectLst/>
            </a:rPr>
            <a:t>Содержание</a:t>
          </a:r>
          <a:r>
            <a:rPr lang="ru-RU" sz="1400" b="1" baseline="0" dirty="0">
              <a:solidFill>
                <a:schemeClr val="bg2">
                  <a:lumMod val="25000"/>
                </a:schemeClr>
              </a:solidFill>
              <a:effectLst/>
            </a:rPr>
            <a:t> протеина, %</a:t>
          </a:r>
          <a:endParaRPr lang="ru-RU" sz="1400" b="1" dirty="0">
            <a:solidFill>
              <a:schemeClr val="bg2">
                <a:lumMod val="25000"/>
              </a:schemeClr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0.51963</cdr:x>
      <cdr:y>0.14563</cdr:y>
    </cdr:from>
    <cdr:to>
      <cdr:x>0.59762</cdr:x>
      <cdr:y>0.64158</cdr:y>
    </cdr:to>
    <cdr:cxnSp macro="">
      <cdr:nvCxnSpPr>
        <cdr:cNvPr id="6" name="Прямая соединительная линия 5">
          <a:extLst xmlns:a="http://schemas.openxmlformats.org/drawingml/2006/main">
            <a:ext uri="{FF2B5EF4-FFF2-40B4-BE49-F238E27FC236}">
              <a16:creationId xmlns:a16="http://schemas.microsoft.com/office/drawing/2014/main" id="{E8B10A3F-45C0-464A-81E2-57DE40C5D7D8}"/>
            </a:ext>
          </a:extLst>
        </cdr:cNvPr>
        <cdr:cNvCxnSpPr/>
      </cdr:nvCxnSpPr>
      <cdr:spPr>
        <a:xfrm xmlns:a="http://schemas.openxmlformats.org/drawingml/2006/main">
          <a:off x="5262085" y="808943"/>
          <a:ext cx="789776" cy="2754823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2">
              <a:lumMod val="2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361EB7C-44CA-4113-BDA6-FD75B58ACE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382743-D97B-495F-8DDE-730B7A8608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85FC88A-F5AA-4E5E-A780-8C05AE41F132}" type="datetimeFigureOut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D694C5-F0C2-4607-848F-31FB0ABA5D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150F7A6-2E14-4129-AD4C-26C1A954CE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6BE36C5-60A3-418E-A5C5-A7E804910D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77B9B03-D17C-443F-B345-B6D2641577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4293C2-4012-44B3-9749-B9A56BD092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EE27CF-B6DD-41C6-A0B0-48E827D29DE1}" type="datetimeFigureOut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231E5EAC-10B2-4D63-842E-A423ADD5D5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EF7006C0-1F82-4E66-91EF-ACCA9B1A1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45341B-9CF7-4E97-8626-5A9A7CB676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9C43E3-59BD-4C5E-BD20-8A119203E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681EFDF-F984-4D62-818C-027E803D3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>
            <a:extLst>
              <a:ext uri="{FF2B5EF4-FFF2-40B4-BE49-F238E27FC236}">
                <a16:creationId xmlns:a16="http://schemas.microsoft.com/office/drawing/2014/main" id="{881212DB-F2CF-4F5B-A2B9-AED704892B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>
            <a:extLst>
              <a:ext uri="{FF2B5EF4-FFF2-40B4-BE49-F238E27FC236}">
                <a16:creationId xmlns:a16="http://schemas.microsoft.com/office/drawing/2014/main" id="{93C6E75C-B6E2-4695-912D-394A1592C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5172" name="Номер слайда 3">
            <a:extLst>
              <a:ext uri="{FF2B5EF4-FFF2-40B4-BE49-F238E27FC236}">
                <a16:creationId xmlns:a16="http://schemas.microsoft.com/office/drawing/2014/main" id="{B137A977-D15A-44B4-953A-16A7C98B85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8188" indent="-280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F0F2A87-010F-40FA-9AB0-61317F59BA5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Образ слайда 1">
            <a:extLst>
              <a:ext uri="{FF2B5EF4-FFF2-40B4-BE49-F238E27FC236}">
                <a16:creationId xmlns:a16="http://schemas.microsoft.com/office/drawing/2014/main" id="{90A861BB-5F73-4E53-BDFD-34370180E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Заметки 2">
            <a:extLst>
              <a:ext uri="{FF2B5EF4-FFF2-40B4-BE49-F238E27FC236}">
                <a16:creationId xmlns:a16="http://schemas.microsoft.com/office/drawing/2014/main" id="{2253DA0B-2A29-4962-92E3-4C3568D74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37220" name="Номер слайда 3">
            <a:extLst>
              <a:ext uri="{FF2B5EF4-FFF2-40B4-BE49-F238E27FC236}">
                <a16:creationId xmlns:a16="http://schemas.microsoft.com/office/drawing/2014/main" id="{BA07D457-BBEF-4439-90DE-50F89AD64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8188" indent="-280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87B0FF-6EB2-48B6-A982-11100EBF01A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Образ слайда 1">
            <a:extLst>
              <a:ext uri="{FF2B5EF4-FFF2-40B4-BE49-F238E27FC236}">
                <a16:creationId xmlns:a16="http://schemas.microsoft.com/office/drawing/2014/main" id="{2268F111-AF8D-4A79-AD5A-2ECDF8113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Заметки 2">
            <a:extLst>
              <a:ext uri="{FF2B5EF4-FFF2-40B4-BE49-F238E27FC236}">
                <a16:creationId xmlns:a16="http://schemas.microsoft.com/office/drawing/2014/main" id="{81A758A2-03A3-4F7A-A9B1-5EF76E317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39268" name="Номер слайда 3">
            <a:extLst>
              <a:ext uri="{FF2B5EF4-FFF2-40B4-BE49-F238E27FC236}">
                <a16:creationId xmlns:a16="http://schemas.microsoft.com/office/drawing/2014/main" id="{F53AC080-0DBB-4BB1-9738-E427A8EA85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8188" indent="-280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8B5DE7-F06C-402D-B95A-F88830301DB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096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Образ слайда 1">
            <a:extLst>
              <a:ext uri="{FF2B5EF4-FFF2-40B4-BE49-F238E27FC236}">
                <a16:creationId xmlns:a16="http://schemas.microsoft.com/office/drawing/2014/main" id="{2268F111-AF8D-4A79-AD5A-2ECDF8113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Заметки 2">
            <a:extLst>
              <a:ext uri="{FF2B5EF4-FFF2-40B4-BE49-F238E27FC236}">
                <a16:creationId xmlns:a16="http://schemas.microsoft.com/office/drawing/2014/main" id="{81A758A2-03A3-4F7A-A9B1-5EF76E317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39268" name="Номер слайда 3">
            <a:extLst>
              <a:ext uri="{FF2B5EF4-FFF2-40B4-BE49-F238E27FC236}">
                <a16:creationId xmlns:a16="http://schemas.microsoft.com/office/drawing/2014/main" id="{F53AC080-0DBB-4BB1-9738-E427A8EA85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8188" indent="-280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6650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38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38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8B5DE7-F06C-402D-B95A-F88830301DB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>
            <a:extLst>
              <a:ext uri="{FF2B5EF4-FFF2-40B4-BE49-F238E27FC236}">
                <a16:creationId xmlns:a16="http://schemas.microsoft.com/office/drawing/2014/main" id="{7305D3B2-FF2E-48CB-B444-1056ED54D5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Заметки 2">
            <a:extLst>
              <a:ext uri="{FF2B5EF4-FFF2-40B4-BE49-F238E27FC236}">
                <a16:creationId xmlns:a16="http://schemas.microsoft.com/office/drawing/2014/main" id="{D25C89F9-C7BB-44C9-81DF-74FDFAA2BF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80228" name="Номер слайда 3">
            <a:extLst>
              <a:ext uri="{FF2B5EF4-FFF2-40B4-BE49-F238E27FC236}">
                <a16:creationId xmlns:a16="http://schemas.microsoft.com/office/drawing/2014/main" id="{4094D8C5-C2B0-42F4-9627-6D2C11BBD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4B27FD7-933A-4D75-B6F3-3A825AE79778}" type="slidenum">
              <a:rPr lang="ru-RU" altLang="ru-RU" smtClean="0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901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8">
            <a:extLst>
              <a:ext uri="{FF2B5EF4-FFF2-40B4-BE49-F238E27FC236}">
                <a16:creationId xmlns:a16="http://schemas.microsoft.com/office/drawing/2014/main" id="{6E724055-B030-4355-914D-4CA7C40FB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613"/>
            <a:ext cx="10058400" cy="36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9">
            <a:extLst>
              <a:ext uri="{FF2B5EF4-FFF2-40B4-BE49-F238E27FC236}">
                <a16:creationId xmlns:a16="http://schemas.microsoft.com/office/drawing/2014/main" id="{E8ED8371-55A9-482F-AA3E-71CFB13A2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10058400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6F873-109D-4288-8475-FE7C01652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12D03-E005-4902-AF1C-9CE4A085CBD6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A0B89-7E2A-4DF9-B12F-E923C07C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09DB1-6121-48D0-9B61-F6AC4F16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7663" y="6467475"/>
            <a:ext cx="414337" cy="3905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EF59F5-3F52-493B-82FD-1C78225387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77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АО «Щелково Агрохим»">
            <a:extLst>
              <a:ext uri="{FF2B5EF4-FFF2-40B4-BE49-F238E27FC236}">
                <a16:creationId xmlns:a16="http://schemas.microsoft.com/office/drawing/2014/main" id="{045B8341-DED0-48C8-93F1-0393094B5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50" y="327025"/>
            <a:ext cx="21907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C359A4E-F3AC-484D-875B-E9236236EF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889DAB-C8EA-4F56-9B05-7F8F30ECED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748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277F5-2E98-4F69-8445-39D45C406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CC4B3-BAB1-469D-97CB-0B526423573A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202D5-E611-4AA4-83CE-5D200AD7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838FB-EF98-408C-BBD8-0354812C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F000E-58DC-434A-A611-8FFFBECAF5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526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33892-828A-4644-B90A-2C9C8D998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9E239-E51B-4D6A-AA62-5D1ACA900565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C8CD1-9A3F-461C-84B6-47AAE7E7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C3DEC-7814-4B18-9529-91605A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808C6-4553-43A6-9103-653EB233C5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5285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90E783-D7CA-49EB-BCF5-457E09C9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0DCC8-4596-4C3D-9E43-3365D3F90DB9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D08539-403D-49A3-B236-F05955F3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0EAF23-5665-4D56-885C-F4E276E9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ECE29-B54E-4B7D-B2A0-08B6449421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4100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FA5C2-8C26-4FD7-B045-B402C883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E7B24-DE2E-45DC-939E-8C471125787E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62A19FC-7BC7-4ED0-BC4D-0AE305E5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FFBA55-0F54-43DF-A23A-92F6B111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184AF-0D19-4FC5-B910-BF3EE79D9E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649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0D36C53-9394-47EC-B951-2C963D6CE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B4761-0790-4061-9458-7BD96D78CE59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8F65D1-CA80-4623-839A-BEC2131A6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CC947C-3C55-4D9B-BD9C-F8AC96B1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534D7-1E06-4C5E-8218-4734026D80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86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6A7BED-5562-44AD-BCD0-F6C434689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64247-BFB3-4EEE-9C58-7058498E3B99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9A56C8C-4B3E-446B-A2D0-7AF55860D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DC2DD5-2E41-4592-87FB-CA675EB2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83933-E862-46F6-A601-C0249C163F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77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48DDE5-7921-41A5-8F71-0B674C774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93475-9E04-4619-B904-840281588726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1BBFCC-6DAD-40CF-9F4D-53DD6953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66AE65-B70A-4544-89AE-01B0EBD7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41C3B-CC8A-479D-AE2C-B9546F5D6A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885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E9ED0B-0004-4DD2-8ADF-E3E6BE75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5917E-C2C3-42DE-8DE1-D536B130FE2E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6B1D2E-1D5C-49E7-9547-3FEF2306D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E00F6C-7718-4590-8AD5-9062809D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77F56-0FB4-4278-9FD0-F38D3FC16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041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296CF-56E1-4EE7-AFC2-7694C296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CF4C1-273B-40C6-A8A2-55BCCFBADA37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80B72-79F6-4CED-AD43-D053F147E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900E2-AD20-4712-BD73-B3D9A6180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85723-72E1-4B97-9413-E7722B1DA2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910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28E67-64B1-446E-81D9-183A7AE9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CAA85-6487-4333-B826-66493C04F2C5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E02DC-6320-462E-9CE2-BB916E19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C5011-A816-499B-B041-703689D8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55BB8-24A7-4687-9303-B6D9BD2BE3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491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hlinkClick r:id="rId2" action="ppaction://hlinksldjump"/>
            <a:extLst>
              <a:ext uri="{FF2B5EF4-FFF2-40B4-BE49-F238E27FC236}">
                <a16:creationId xmlns:a16="http://schemas.microsoft.com/office/drawing/2014/main" id="{3D02DC2E-84BE-49F4-B12B-0055925B27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475" y="6097588"/>
            <a:ext cx="3794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056" y="771925"/>
            <a:ext cx="10669889" cy="760341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>
              <a:defRPr lang="ru-RU" sz="4657" b="0" i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41593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54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99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27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37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84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15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95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32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13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53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39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4EAC7D2-A815-6747-A75C-28CB2402AC02}"/>
              </a:ext>
            </a:extLst>
          </p:cNvPr>
          <p:cNvSpPr/>
          <p:nvPr userDrawn="1"/>
        </p:nvSpPr>
        <p:spPr>
          <a:xfrm>
            <a:off x="0" y="6476627"/>
            <a:ext cx="12192000" cy="381373"/>
          </a:xfrm>
          <a:prstGeom prst="rect">
            <a:avLst/>
          </a:prstGeom>
          <a:solidFill>
            <a:srgbClr val="80B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208615E1-D941-D44A-9376-3CE3CF2A6E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648" t="5750" r="32099" b="41605"/>
          <a:stretch/>
        </p:blipFill>
        <p:spPr>
          <a:xfrm>
            <a:off x="7060378" y="4344926"/>
            <a:ext cx="3415495" cy="2513074"/>
          </a:xfrm>
          <a:custGeom>
            <a:avLst/>
            <a:gdLst>
              <a:gd name="connsiteX0" fmla="*/ 2091226 w 4182451"/>
              <a:gd name="connsiteY0" fmla="*/ 0 h 3077343"/>
              <a:gd name="connsiteX1" fmla="*/ 4182451 w 4182451"/>
              <a:gd name="connsiteY1" fmla="*/ 2109757 h 3077343"/>
              <a:gd name="connsiteX2" fmla="*/ 3223364 w 4182451"/>
              <a:gd name="connsiteY2" fmla="*/ 3077343 h 3077343"/>
              <a:gd name="connsiteX3" fmla="*/ 959088 w 4182451"/>
              <a:gd name="connsiteY3" fmla="*/ 3077343 h 3077343"/>
              <a:gd name="connsiteX4" fmla="*/ 0 w 4182451"/>
              <a:gd name="connsiteY4" fmla="*/ 2109757 h 307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451" h="3077343">
                <a:moveTo>
                  <a:pt x="2091226" y="0"/>
                </a:moveTo>
                <a:lnTo>
                  <a:pt x="4182451" y="2109757"/>
                </a:lnTo>
                <a:lnTo>
                  <a:pt x="3223364" y="3077343"/>
                </a:lnTo>
                <a:lnTo>
                  <a:pt x="959088" y="3077343"/>
                </a:lnTo>
                <a:lnTo>
                  <a:pt x="0" y="2109757"/>
                </a:lnTo>
                <a:close/>
              </a:path>
            </a:pathLst>
          </a:cu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60929B0C-5157-A248-AEDE-BE073F98AEF8}"/>
              </a:ext>
            </a:extLst>
          </p:cNvPr>
          <p:cNvSpPr/>
          <p:nvPr userDrawn="1"/>
        </p:nvSpPr>
        <p:spPr>
          <a:xfrm>
            <a:off x="0" y="577941"/>
            <a:ext cx="12192000" cy="589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30" y="6476627"/>
            <a:ext cx="1239864" cy="36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71E092-F68A-F44E-BBE8-B82BF0B98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4" y="0"/>
            <a:ext cx="10515600" cy="1325563"/>
          </a:xfrm>
        </p:spPr>
        <p:txBody>
          <a:bodyPr tIns="360000" anchor="t" anchorCtr="0">
            <a:noAutofit/>
          </a:bodyPr>
          <a:lstStyle>
            <a:lvl1pPr>
              <a:defRPr lang="ru-RU" sz="2800" b="0" i="0" cap="all" baseline="0" dirty="0">
                <a:solidFill>
                  <a:srgbClr val="80BA2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84BB7E-D1AB-6045-9B7C-76FBC5C04D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4" y="1592120"/>
            <a:ext cx="4433887" cy="1833562"/>
          </a:xfrm>
        </p:spPr>
        <p:txBody>
          <a:bodyPr/>
          <a:lstStyle>
            <a:lvl1pPr marL="0" marR="0" indent="0" algn="l" defTabSz="91441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ABB9605-4627-3947-9D46-6325F818D5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4" y="3429002"/>
            <a:ext cx="4433887" cy="1857375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ru-R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3EA184-FA1E-224B-8CAD-6B1F49A5E8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139000" y="6476627"/>
            <a:ext cx="1619552" cy="381373"/>
          </a:xfrm>
        </p:spPr>
        <p:txBody>
          <a:bodyPr/>
          <a:lstStyle>
            <a:lvl1pPr>
              <a:defRPr sz="1693" b="0" i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2409E6DF-2A4E-4B5B-BB61-1B909DC1B9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749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269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51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95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76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52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235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90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10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559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69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4E8F-8AED-485F-8603-F686BBDB9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91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74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662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4598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957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572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99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468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41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9699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4083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/>
          <p:nvPr userDrawn="1"/>
        </p:nvSpPr>
        <p:spPr>
          <a:xfrm>
            <a:off x="0" y="0"/>
            <a:ext cx="8855075" cy="6873875"/>
          </a:xfrm>
          <a:custGeom>
            <a:avLst/>
            <a:gdLst>
              <a:gd name="connsiteX0" fmla="*/ 0 w 9753600"/>
              <a:gd name="connsiteY0" fmla="*/ 0 h 6858000"/>
              <a:gd name="connsiteX1" fmla="*/ 9753600 w 9753600"/>
              <a:gd name="connsiteY1" fmla="*/ 0 h 6858000"/>
              <a:gd name="connsiteX2" fmla="*/ 9753600 w 9753600"/>
              <a:gd name="connsiteY2" fmla="*/ 6858000 h 6858000"/>
              <a:gd name="connsiteX3" fmla="*/ 0 w 9753600"/>
              <a:gd name="connsiteY3" fmla="*/ 6858000 h 6858000"/>
              <a:gd name="connsiteX4" fmla="*/ 0 w 9753600"/>
              <a:gd name="connsiteY4" fmla="*/ 0 h 6858000"/>
              <a:gd name="connsiteX0" fmla="*/ 0 w 9753600"/>
              <a:gd name="connsiteY0" fmla="*/ 0 h 6858000"/>
              <a:gd name="connsiteX1" fmla="*/ 2087880 w 9753600"/>
              <a:gd name="connsiteY1" fmla="*/ 0 h 6858000"/>
              <a:gd name="connsiteX2" fmla="*/ 9753600 w 9753600"/>
              <a:gd name="connsiteY2" fmla="*/ 6858000 h 6858000"/>
              <a:gd name="connsiteX3" fmla="*/ 0 w 9753600"/>
              <a:gd name="connsiteY3" fmla="*/ 6858000 h 6858000"/>
              <a:gd name="connsiteX4" fmla="*/ 0 w 9753600"/>
              <a:gd name="connsiteY4" fmla="*/ 0 h 6858000"/>
              <a:gd name="connsiteX0" fmla="*/ 0 w 7833360"/>
              <a:gd name="connsiteY0" fmla="*/ 0 h 6858000"/>
              <a:gd name="connsiteX1" fmla="*/ 2087880 w 7833360"/>
              <a:gd name="connsiteY1" fmla="*/ 0 h 6858000"/>
              <a:gd name="connsiteX2" fmla="*/ 7833360 w 7833360"/>
              <a:gd name="connsiteY2" fmla="*/ 6766560 h 6858000"/>
              <a:gd name="connsiteX3" fmla="*/ 0 w 7833360"/>
              <a:gd name="connsiteY3" fmla="*/ 6858000 h 6858000"/>
              <a:gd name="connsiteX4" fmla="*/ 0 w 7833360"/>
              <a:gd name="connsiteY4" fmla="*/ 0 h 6858000"/>
              <a:gd name="connsiteX0" fmla="*/ 0 w 8854440"/>
              <a:gd name="connsiteY0" fmla="*/ 0 h 6873240"/>
              <a:gd name="connsiteX1" fmla="*/ 2087880 w 8854440"/>
              <a:gd name="connsiteY1" fmla="*/ 0 h 6873240"/>
              <a:gd name="connsiteX2" fmla="*/ 8854440 w 8854440"/>
              <a:gd name="connsiteY2" fmla="*/ 6873240 h 6873240"/>
              <a:gd name="connsiteX3" fmla="*/ 0 w 8854440"/>
              <a:gd name="connsiteY3" fmla="*/ 6858000 h 6873240"/>
              <a:gd name="connsiteX4" fmla="*/ 0 w 8854440"/>
              <a:gd name="connsiteY4" fmla="*/ 0 h 6873240"/>
              <a:gd name="connsiteX0" fmla="*/ 0 w 8854440"/>
              <a:gd name="connsiteY0" fmla="*/ 0 h 6873240"/>
              <a:gd name="connsiteX1" fmla="*/ 2087880 w 8854440"/>
              <a:gd name="connsiteY1" fmla="*/ 0 h 6873240"/>
              <a:gd name="connsiteX2" fmla="*/ 8854440 w 8854440"/>
              <a:gd name="connsiteY2" fmla="*/ 6873240 h 6873240"/>
              <a:gd name="connsiteX3" fmla="*/ 15240 w 8854440"/>
              <a:gd name="connsiteY3" fmla="*/ 6873240 h 6873240"/>
              <a:gd name="connsiteX4" fmla="*/ 0 w 8854440"/>
              <a:gd name="connsiteY4" fmla="*/ 0 h 687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4440" h="6873240">
                <a:moveTo>
                  <a:pt x="0" y="0"/>
                </a:moveTo>
                <a:lnTo>
                  <a:pt x="2087880" y="0"/>
                </a:lnTo>
                <a:lnTo>
                  <a:pt x="8854440" y="6873240"/>
                </a:lnTo>
                <a:lnTo>
                  <a:pt x="15240" y="6873240"/>
                </a:lnTo>
                <a:lnTo>
                  <a:pt x="0" y="0"/>
                </a:lnTo>
                <a:close/>
              </a:path>
            </a:pathLst>
          </a:custGeom>
          <a:solidFill>
            <a:srgbClr val="80B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pic>
        <p:nvPicPr>
          <p:cNvPr id="5" name="Picture 16" descr="A close up of a logo&#10;&#10;Description automatically genera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5510213"/>
            <a:ext cx="26273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 rotWithShape="1">
          <a:blip r:embed="rId3"/>
          <a:srcRect l="28223" t="42811" r="37195" b="25916"/>
          <a:stretch/>
        </p:blipFill>
        <p:spPr>
          <a:xfrm>
            <a:off x="2091000" y="0"/>
            <a:ext cx="5571637" cy="2834641"/>
          </a:xfrm>
          <a:custGeom>
            <a:avLst/>
            <a:gdLst>
              <a:gd name="connsiteX0" fmla="*/ 0 w 5264762"/>
              <a:gd name="connsiteY0" fmla="*/ 0 h 2678473"/>
              <a:gd name="connsiteX1" fmla="*/ 5264762 w 5264762"/>
              <a:gd name="connsiteY1" fmla="*/ 0 h 2678473"/>
              <a:gd name="connsiteX2" fmla="*/ 2632381 w 5264762"/>
              <a:gd name="connsiteY2" fmla="*/ 2678473 h 267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4762" h="2678473">
                <a:moveTo>
                  <a:pt x="0" y="0"/>
                </a:moveTo>
                <a:lnTo>
                  <a:pt x="5264762" y="0"/>
                </a:lnTo>
                <a:lnTo>
                  <a:pt x="2632381" y="2678473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793" y="2809875"/>
            <a:ext cx="4429405" cy="1223028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793" y="4358643"/>
            <a:ext cx="4429405" cy="92773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7" indent="0" algn="ctr">
              <a:buNone/>
              <a:defRPr sz="2000"/>
            </a:lvl2pPr>
            <a:lvl3pPr marL="914412" indent="0" algn="ctr">
              <a:buNone/>
              <a:defRPr sz="1800"/>
            </a:lvl3pPr>
            <a:lvl4pPr marL="1371619" indent="0" algn="ctr">
              <a:buNone/>
              <a:defRPr sz="1600"/>
            </a:lvl4pPr>
            <a:lvl5pPr marL="1828826" indent="0" algn="ctr">
              <a:buNone/>
              <a:defRPr sz="1600"/>
            </a:lvl5pPr>
            <a:lvl6pPr marL="2286033" indent="0" algn="ctr">
              <a:buNone/>
              <a:defRPr sz="1600"/>
            </a:lvl6pPr>
            <a:lvl7pPr marL="2743238" indent="0" algn="ctr">
              <a:buNone/>
              <a:defRPr sz="1600"/>
            </a:lvl7pPr>
            <a:lvl8pPr marL="3200445" indent="0" algn="ctr">
              <a:buNone/>
              <a:defRPr sz="1600"/>
            </a:lvl8pPr>
            <a:lvl9pPr marL="3657652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2394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4BF6B-44FD-2A4F-9E8F-2C852D18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056" y="771925"/>
            <a:ext cx="10669889" cy="760341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miter lim="800000"/>
          </a:ln>
        </p:spPr>
        <p:txBody>
          <a:bodyPr lIns="360000" tIns="72000" rIns="180000" bIns="36000">
            <a:spAutoFit/>
          </a:bodyPr>
          <a:lstStyle>
            <a:lvl1pPr>
              <a:defRPr lang="ru-RU" sz="4657" b="0" i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612078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475" y="6097588"/>
            <a:ext cx="3794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4BF6B-44FD-2A4F-9E8F-2C852D18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056" y="771925"/>
            <a:ext cx="10669889" cy="760341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miter lim="800000"/>
          </a:ln>
        </p:spPr>
        <p:txBody>
          <a:bodyPr lIns="360000" tIns="72000" rIns="180000" bIns="36000">
            <a:spAutoFit/>
          </a:bodyPr>
          <a:lstStyle>
            <a:lvl1pPr>
              <a:defRPr lang="ru-RU" sz="4657" b="0" i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47325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8">
            <a:extLst>
              <a:ext uri="{FF2B5EF4-FFF2-40B4-BE49-F238E27FC236}">
                <a16:creationId xmlns:a16="http://schemas.microsoft.com/office/drawing/2014/main" id="{86DA8E11-E826-471F-864C-6741F41E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613"/>
            <a:ext cx="10058400" cy="36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9">
            <a:extLst>
              <a:ext uri="{FF2B5EF4-FFF2-40B4-BE49-F238E27FC236}">
                <a16:creationId xmlns:a16="http://schemas.microsoft.com/office/drawing/2014/main" id="{7A2D6A9E-70FB-4238-99ED-90A8C2E68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10058400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AF7F5-3E71-4FBA-85ED-F8559F52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E3A7-17BB-40CF-8FB7-6B8F9E10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47A29-7114-426A-AFBC-6159D775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7663" y="6467475"/>
            <a:ext cx="414337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B52F2-11B6-414F-8C45-32AB4BD3C8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52880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АО «Щелково Агрохим»">
            <a:extLst>
              <a:ext uri="{FF2B5EF4-FFF2-40B4-BE49-F238E27FC236}">
                <a16:creationId xmlns:a16="http://schemas.microsoft.com/office/drawing/2014/main" id="{30D97512-88FF-424E-B843-D9C40BE2D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50" y="327025"/>
            <a:ext cx="21907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52F9538-46F6-4723-BF75-EDA921193A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12C87-42C5-4310-B7BF-CD7D223A44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37563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60729-C202-487F-A6D5-19F21CFE9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AF14E-5E71-4B09-94CA-F4A72BCE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84751-A701-41A6-867D-1FD2E157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94C9-CBE5-4C11-A953-3A4785F4C6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67277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4310E-06AB-41D2-92D1-EB2A575F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38564-E4E1-4D71-A1D9-E9769514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52D48-7377-4FC6-ADEE-E27F9645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31AE-8A51-42DD-9F23-515108924F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99224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2D4A1E-92B3-45D1-B216-5F3209DC8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6627385-D8BF-402C-8F57-9698B569E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94DB9B-49B4-4EEF-B3AC-069CB2C8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6F9D3-F7E0-4BDA-9B40-9550DF7EE1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57876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8EA3088-8442-4F0F-B33E-B6B3B9F7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A072E3-4B4C-471A-B445-878AB1F1C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320B8D-AD0B-48B6-A45A-44DB2B867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AB502-D6ED-4771-B967-10D644EBA0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84641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A419A5B-428D-41B0-AF77-849550EC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B1ADDE-CE5A-4189-911D-1F9C56BB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F85229-E980-419E-AE6C-89AB2488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98359-5741-4382-B08B-AE72831BF5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09541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97CD79-0A7D-4AE5-9105-A99181F4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6751FD-5BEA-437C-A98F-47478DAA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F351D68-FA9A-41AF-AAFE-5C8F4871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13048-EFB3-48DF-86E6-CEE110266D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88348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708DD2-6C62-4E00-96F6-8AF719340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0E0B167-1A0E-4B93-B84B-32D4299F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946E5A-190F-4961-AA5D-ED3ACAC6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2655A-9821-416C-B5D9-050C03F00C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77620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F470DF9-C8F9-49FF-92D5-A585DE2F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A84421-381C-41BC-85B6-E64E578C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B1C249-ECAB-497B-83AF-C204069E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51263-9E34-4124-9171-8C6C1870EB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6009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A03E2-EE06-4880-906E-59CC6DAB2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AD842-5618-4CC1-9140-DCE04708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01475-87D1-4DFE-AC0A-48D7C48B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36570-0D06-437D-9082-BAA35E0C74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08475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35ABE-3926-48FB-94A5-2A8038E8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C0653-9DAD-4E0F-86A6-82F7EB72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67C3A-B9FE-47EF-873F-E8D5C1B6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D3433-2319-4408-86A6-BCA7601C3F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9805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9AA94-44E8-4C7F-9313-2E814089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98E67-ED15-435C-84A1-5B3B3E835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C1DAB-CD37-46C5-9F58-DDD872EF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D8632-CD5D-4E00-B42D-3907F40902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79937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9B9EF5B-ACB1-4B3C-943F-2A4B3DDDE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B1956E2-FDCE-40CF-B15D-811D398D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84F1E53-2E47-49F9-923E-4E743395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BE9AE-9016-4C3B-8EFB-1505907FA3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3654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5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15926-D24C-4CCF-B341-85A9A2F68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9A465D77-25E6-4773-B823-33D1173F7A9F}" type="datetime1">
              <a:rPr lang="ru-RU"/>
              <a:pPr>
                <a:defRPr/>
              </a:pPr>
              <a:t>05.07.2019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583D6-708B-4ECC-A5C3-422E2DDEC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0C77A-1BC6-4871-A153-98288AA15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638" y="6467475"/>
            <a:ext cx="487362" cy="3905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CD9AABE-E2FC-46FF-8F6F-2EFBA66DB6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76805" name="Рисунок 6">
            <a:extLst>
              <a:ext uri="{FF2B5EF4-FFF2-40B4-BE49-F238E27FC236}">
                <a16:creationId xmlns:a16="http://schemas.microsoft.com/office/drawing/2014/main" id="{267E844F-0C27-4997-AF3A-385EFFC7A7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613"/>
            <a:ext cx="10058400" cy="36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Рисунок 7">
            <a:extLst>
              <a:ext uri="{FF2B5EF4-FFF2-40B4-BE49-F238E27FC236}">
                <a16:creationId xmlns:a16="http://schemas.microsoft.com/office/drawing/2014/main" id="{313228E0-1F0C-42F1-A36A-AEB7177045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10058400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2" descr="АО «Щелково Агрохим»">
            <a:extLst>
              <a:ext uri="{FF2B5EF4-FFF2-40B4-BE49-F238E27FC236}">
                <a16:creationId xmlns:a16="http://schemas.microsoft.com/office/drawing/2014/main" id="{07266469-B8E8-4CA8-AD0B-70EE06629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025" y="185738"/>
            <a:ext cx="21907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648239" r:id="rId1"/>
    <p:sldLayoutId id="2147648240" r:id="rId2"/>
    <p:sldLayoutId id="2147647423" r:id="rId3"/>
    <p:sldLayoutId id="2147647424" r:id="rId4"/>
    <p:sldLayoutId id="2147647425" r:id="rId5"/>
    <p:sldLayoutId id="2147647426" r:id="rId6"/>
    <p:sldLayoutId id="2147647427" r:id="rId7"/>
    <p:sldLayoutId id="2147647428" r:id="rId8"/>
    <p:sldLayoutId id="2147647429" r:id="rId9"/>
    <p:sldLayoutId id="2147647430" r:id="rId10"/>
    <p:sldLayoutId id="2147647431" r:id="rId11"/>
    <p:sldLayoutId id="2147647432" r:id="rId12"/>
    <p:sldLayoutId id="2147648241" r:id="rId1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122BB-83E0-48A1-B6F3-A55E4DA61ED1}" type="datetimeFigureOut">
              <a:rPr lang="en-US" smtClean="0"/>
              <a:pPr/>
              <a:t>7/5/2019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74E8F-8AED-485F-8603-F686BBDB98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1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48247" r:id="rId1"/>
    <p:sldLayoutId id="2147648248" r:id="rId2"/>
    <p:sldLayoutId id="2147648249" r:id="rId3"/>
    <p:sldLayoutId id="2147648250" r:id="rId4"/>
    <p:sldLayoutId id="2147648251" r:id="rId5"/>
    <p:sldLayoutId id="2147648252" r:id="rId6"/>
    <p:sldLayoutId id="2147648253" r:id="rId7"/>
    <p:sldLayoutId id="2147648254" r:id="rId8"/>
    <p:sldLayoutId id="2147648255" r:id="rId9"/>
    <p:sldLayoutId id="2147648256" r:id="rId10"/>
    <p:sldLayoutId id="2147648257" r:id="rId11"/>
    <p:sldLayoutId id="21476482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74E8F-8AED-485F-8603-F686BBDB9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7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48266" r:id="rId1"/>
    <p:sldLayoutId id="2147648267" r:id="rId2"/>
    <p:sldLayoutId id="2147648268" r:id="rId3"/>
    <p:sldLayoutId id="2147648269" r:id="rId4"/>
    <p:sldLayoutId id="2147648270" r:id="rId5"/>
    <p:sldLayoutId id="2147648271" r:id="rId6"/>
    <p:sldLayoutId id="2147648272" r:id="rId7"/>
    <p:sldLayoutId id="2147648273" r:id="rId8"/>
    <p:sldLayoutId id="2147648274" r:id="rId9"/>
    <p:sldLayoutId id="2147648275" r:id="rId10"/>
    <p:sldLayoutId id="21476482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237D9-DD6D-42F9-8A79-306EE8850F77}" type="datetimeFigureOut">
              <a:rPr lang="ru-RU" smtClean="0"/>
              <a:t>05.07.2019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F641A-FE51-4EBF-9585-F21C1084B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21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48278" r:id="rId1"/>
    <p:sldLayoutId id="2147648279" r:id="rId2"/>
    <p:sldLayoutId id="2147648280" r:id="rId3"/>
    <p:sldLayoutId id="2147648281" r:id="rId4"/>
    <p:sldLayoutId id="2147648282" r:id="rId5"/>
    <p:sldLayoutId id="2147648283" r:id="rId6"/>
    <p:sldLayoutId id="2147648284" r:id="rId7"/>
    <p:sldLayoutId id="2147648285" r:id="rId8"/>
    <p:sldLayoutId id="2147648286" r:id="rId9"/>
    <p:sldLayoutId id="2147648287" r:id="rId10"/>
    <p:sldLayoutId id="2147648288" r:id="rId11"/>
    <p:sldLayoutId id="2147648289" r:id="rId12"/>
    <p:sldLayoutId id="2147648290" r:id="rId13"/>
    <p:sldLayoutId id="21476482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1393B-16FC-4A3A-B47C-7846DB75C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C07CD-FD37-44B8-AFD6-97D6D0AA9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0C23F-A91F-44C0-A272-ECBAAE554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638" y="6467475"/>
            <a:ext cx="487362" cy="3905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F3C7F2-F063-4832-BD16-C905777411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81925" name="Рисунок 6">
            <a:extLst>
              <a:ext uri="{FF2B5EF4-FFF2-40B4-BE49-F238E27FC236}">
                <a16:creationId xmlns:a16="http://schemas.microsoft.com/office/drawing/2014/main" id="{CE5E66C6-3ED6-48FB-9B40-836899DA03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613"/>
            <a:ext cx="10058400" cy="36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Рисунок 7">
            <a:extLst>
              <a:ext uri="{FF2B5EF4-FFF2-40B4-BE49-F238E27FC236}">
                <a16:creationId xmlns:a16="http://schemas.microsoft.com/office/drawing/2014/main" id="{1E4B4FDE-3889-4EEF-99E2-7551D4E43A0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10058400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2" descr="АО «Щелково Агрохим»">
            <a:extLst>
              <a:ext uri="{FF2B5EF4-FFF2-40B4-BE49-F238E27FC236}">
                <a16:creationId xmlns:a16="http://schemas.microsoft.com/office/drawing/2014/main" id="{8AEA5B89-9296-4581-9040-DD74E252E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025" y="185738"/>
            <a:ext cx="21907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02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648294" r:id="rId1"/>
    <p:sldLayoutId id="2147648295" r:id="rId2"/>
    <p:sldLayoutId id="2147648296" r:id="rId3"/>
    <p:sldLayoutId id="2147648297" r:id="rId4"/>
    <p:sldLayoutId id="2147648298" r:id="rId5"/>
    <p:sldLayoutId id="2147648299" r:id="rId6"/>
    <p:sldLayoutId id="2147648300" r:id="rId7"/>
    <p:sldLayoutId id="2147648301" r:id="rId8"/>
    <p:sldLayoutId id="2147648302" r:id="rId9"/>
    <p:sldLayoutId id="2147648303" r:id="rId10"/>
    <p:sldLayoutId id="2147648304" r:id="rId11"/>
    <p:sldLayoutId id="2147648305" r:id="rId12"/>
    <p:sldLayoutId id="2147648306" r:id="rId13"/>
    <p:sldLayoutId id="2147648307" r:id="rId1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slide" Target="slide6.xml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slide" Target="slide2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4" Type="http://schemas.openxmlformats.org/officeDocument/2006/relationships/slide" Target="slide4.xml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png"/><Relationship Id="rId4" Type="http://schemas.openxmlformats.org/officeDocument/2006/relationships/image" Target="../media/image4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0" descr="A close up of a plant&#10;&#10;Description automatically generated">
            <a:extLst>
              <a:ext uri="{FF2B5EF4-FFF2-40B4-BE49-F238E27FC236}">
                <a16:creationId xmlns:a16="http://schemas.microsoft.com/office/drawing/2014/main" id="{E9BB56CE-0374-46B3-8492-EA9F561B4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b="16172"/>
          <a:stretch/>
        </p:blipFill>
        <p:spPr>
          <a:xfrm flipH="1">
            <a:off x="0" y="0"/>
            <a:ext cx="12293600" cy="6858000"/>
          </a:xfrm>
          <a:prstGeom prst="rect">
            <a:avLst/>
          </a:prstGeom>
        </p:spPr>
      </p:pic>
      <p:sp>
        <p:nvSpPr>
          <p:cNvPr id="6" name="Oval 9">
            <a:extLst>
              <a:ext uri="{FF2B5EF4-FFF2-40B4-BE49-F238E27FC236}">
                <a16:creationId xmlns:a16="http://schemas.microsoft.com/office/drawing/2014/main" id="{4D363374-80DE-492E-8232-CA21028E41ED}"/>
              </a:ext>
            </a:extLst>
          </p:cNvPr>
          <p:cNvSpPr/>
          <p:nvPr/>
        </p:nvSpPr>
        <p:spPr>
          <a:xfrm>
            <a:off x="5939947" y="883682"/>
            <a:ext cx="4874735" cy="48747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3C3701-3910-4F2E-B427-DAFCF4D21253}"/>
              </a:ext>
            </a:extLst>
          </p:cNvPr>
          <p:cNvSpPr txBox="1"/>
          <p:nvPr/>
        </p:nvSpPr>
        <p:spPr>
          <a:xfrm>
            <a:off x="5939947" y="1881332"/>
            <a:ext cx="4874735" cy="19943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Селекционно-семеноводческие </a:t>
            </a:r>
          </a:p>
          <a:p>
            <a:pPr marL="0" marR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программы </a:t>
            </a:r>
          </a:p>
          <a:p>
            <a:pPr marL="0" marR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АО «Щелково Агрохим»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34D62E-3275-4749-9A55-86EF69B3E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34" y="4153706"/>
            <a:ext cx="1279276" cy="13736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CDC6DE-D7A8-4459-A17D-4E965CA3B20C}"/>
              </a:ext>
            </a:extLst>
          </p:cNvPr>
          <p:cNvSpPr txBox="1"/>
          <p:nvPr/>
        </p:nvSpPr>
        <p:spPr>
          <a:xfrm>
            <a:off x="947210" y="4759406"/>
            <a:ext cx="5945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Начальник отдела селекции и семеноводства</a:t>
            </a:r>
          </a:p>
          <a:p>
            <a:r>
              <a:rPr lang="ru-RU" dirty="0">
                <a:solidFill>
                  <a:schemeClr val="bg1"/>
                </a:solidFill>
              </a:rPr>
              <a:t>АО «Щелково Агрохим»</a:t>
            </a:r>
          </a:p>
          <a:p>
            <a:r>
              <a:rPr lang="ru-RU" b="1" dirty="0">
                <a:solidFill>
                  <a:schemeClr val="bg1"/>
                </a:solidFill>
              </a:rPr>
              <a:t>Прянишников Александр Иванович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D5F02-8F88-44AF-8684-9E5CC1702AFE}"/>
              </a:ext>
            </a:extLst>
          </p:cNvPr>
          <p:cNvSpPr txBox="1"/>
          <p:nvPr/>
        </p:nvSpPr>
        <p:spPr>
          <a:xfrm>
            <a:off x="947210" y="536703"/>
            <a:ext cx="404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 Всероссийский День Поля</a:t>
            </a:r>
          </a:p>
          <a:p>
            <a:r>
              <a:rPr lang="ru-RU" sz="1400" b="1" dirty="0">
                <a:solidFill>
                  <a:schemeClr val="bg1"/>
                </a:solidFill>
              </a:rPr>
              <a:t> г. Пушкин, Санкт-Петербург</a:t>
            </a:r>
          </a:p>
          <a:p>
            <a:r>
              <a:rPr lang="ru-RU" sz="1400" b="1" dirty="0">
                <a:solidFill>
                  <a:schemeClr val="bg1"/>
                </a:solidFill>
              </a:rPr>
              <a:t>11.07.2019</a:t>
            </a:r>
          </a:p>
          <a:p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6701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3" name="Picture 25" descr="A close up of a flower&#10;&#10;Description automatically generated">
            <a:extLst>
              <a:ext uri="{FF2B5EF4-FFF2-40B4-BE49-F238E27FC236}">
                <a16:creationId xmlns:a16="http://schemas.microsoft.com/office/drawing/2014/main" id="{1EAF2382-4460-4A91-B9FB-C3A0C3686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8" r="24585"/>
          <a:stretch>
            <a:fillRect/>
          </a:stretch>
        </p:blipFill>
        <p:spPr bwMode="auto">
          <a:xfrm>
            <a:off x="10188512" y="2174894"/>
            <a:ext cx="857237" cy="107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A close up of a fruit&#10;&#10;Description automatically generated">
            <a:extLst>
              <a:ext uri="{FF2B5EF4-FFF2-40B4-BE49-F238E27FC236}">
                <a16:creationId xmlns:a16="http://schemas.microsoft.com/office/drawing/2014/main" id="{ABFA76DD-5886-4ABA-8207-EAAF3441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495" y="1873157"/>
            <a:ext cx="2192304" cy="146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A close up of a greens&#10;&#10;Description automatically generated">
            <a:extLst>
              <a:ext uri="{FF2B5EF4-FFF2-40B4-BE49-F238E27FC236}">
                <a16:creationId xmlns:a16="http://schemas.microsoft.com/office/drawing/2014/main" id="{73C55953-BC22-4882-9D28-5B4242A71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82" y="1308133"/>
            <a:ext cx="2038319" cy="234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1" descr="A picture containing object&#10;&#10;Description automatically generated">
            <a:extLst>
              <a:ext uri="{FF2B5EF4-FFF2-40B4-BE49-F238E27FC236}">
                <a16:creationId xmlns:a16="http://schemas.microsoft.com/office/drawing/2014/main" id="{3464F46C-D3F8-4532-936E-81FEAADF6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1525" flipH="1">
            <a:off x="7923187" y="1479580"/>
            <a:ext cx="1550963" cy="16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>
            <a:extLst>
              <a:ext uri="{FF2B5EF4-FFF2-40B4-BE49-F238E27FC236}">
                <a16:creationId xmlns:a16="http://schemas.microsoft.com/office/drawing/2014/main" id="{FBC02ED3-1DEC-4831-BF36-00641C53C3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800" y="1935187"/>
            <a:ext cx="1336654" cy="13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65291276-B43F-4DAF-811C-711056F2B13A}"/>
              </a:ext>
            </a:extLst>
          </p:cNvPr>
          <p:cNvSpPr/>
          <p:nvPr/>
        </p:nvSpPr>
        <p:spPr>
          <a:xfrm>
            <a:off x="3145800" y="337344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Подсолнечник</a:t>
            </a:r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485940F5-6E5C-46D8-9F04-6D3F3B3ED75A}"/>
              </a:ext>
            </a:extLst>
          </p:cNvPr>
          <p:cNvSpPr/>
          <p:nvPr/>
        </p:nvSpPr>
        <p:spPr>
          <a:xfrm>
            <a:off x="960630" y="3736971"/>
            <a:ext cx="1628751" cy="35830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Сахарная</a:t>
            </a:r>
            <a:b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свекла</a:t>
            </a:r>
          </a:p>
        </p:txBody>
      </p:sp>
      <p:pic>
        <p:nvPicPr>
          <p:cNvPr id="20" name="Рисунок 38">
            <a:extLst>
              <a:ext uri="{FF2B5EF4-FFF2-40B4-BE49-F238E27FC236}">
                <a16:creationId xmlns:a16="http://schemas.microsoft.com/office/drawing/2014/main" id="{DF267A5B-0467-48CB-8761-97A641E01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t="22507" r="17616" b="21584"/>
          <a:stretch>
            <a:fillRect/>
          </a:stretch>
        </p:blipFill>
        <p:spPr bwMode="auto">
          <a:xfrm>
            <a:off x="981628" y="5423752"/>
            <a:ext cx="801645" cy="60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">
            <a:extLst>
              <a:ext uri="{FF2B5EF4-FFF2-40B4-BE49-F238E27FC236}">
                <a16:creationId xmlns:a16="http://schemas.microsoft.com/office/drawing/2014/main" id="{DD49848C-B660-4E9C-A1D0-710FA598461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8562" r="62864" b="22394"/>
          <a:stretch/>
        </p:blipFill>
        <p:spPr bwMode="auto">
          <a:xfrm>
            <a:off x="1007988" y="4800485"/>
            <a:ext cx="547841" cy="52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7" descr="http://aktive-agro.ru/t/v430/images/name.png">
            <a:extLst>
              <a:ext uri="{FF2B5EF4-FFF2-40B4-BE49-F238E27FC236}">
                <a16:creationId xmlns:a16="http://schemas.microsoft.com/office/drawing/2014/main" id="{8932A520-323B-4312-AF01-1B34FADF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814" y="3692096"/>
            <a:ext cx="995049" cy="7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9" descr="https://jobfilter.ru/uploaded_files/images/2018/03/19/719905/5gxZDil75tQ0RRVl.png">
            <a:extLst>
              <a:ext uri="{FF2B5EF4-FFF2-40B4-BE49-F238E27FC236}">
                <a16:creationId xmlns:a16="http://schemas.microsoft.com/office/drawing/2014/main" id="{3F582A4F-CC23-4763-95FB-19EBE39DD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17" y="3692097"/>
            <a:ext cx="1406745" cy="5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C2ECD98-D4B3-4B91-8678-2E10AD12B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507" y="3801198"/>
            <a:ext cx="2933676" cy="41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2117" b="1" i="0" u="none" strike="noStrike" kern="0" cap="none" spc="0" normalizeH="0" baseline="0" noProof="0" dirty="0">
                <a:ln>
                  <a:noFill/>
                </a:ln>
                <a:solidFill>
                  <a:srgbClr val="F8F8F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</a:rPr>
              <a:t>ООО «Дубовицкое»</a:t>
            </a:r>
          </a:p>
        </p:txBody>
      </p:sp>
      <p:pic>
        <p:nvPicPr>
          <p:cNvPr id="25" name="Рисунок 6">
            <a:extLst>
              <a:ext uri="{FF2B5EF4-FFF2-40B4-BE49-F238E27FC236}">
                <a16:creationId xmlns:a16="http://schemas.microsoft.com/office/drawing/2014/main" id="{A8374C61-A23C-4ECE-A903-B9A32A00D5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t="38103" r="78703" b="48935"/>
          <a:stretch>
            <a:fillRect/>
          </a:stretch>
        </p:blipFill>
        <p:spPr bwMode="auto">
          <a:xfrm>
            <a:off x="8115270" y="3594097"/>
            <a:ext cx="800087" cy="706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">
            <a:extLst>
              <a:ext uri="{FF2B5EF4-FFF2-40B4-BE49-F238E27FC236}">
                <a16:creationId xmlns:a16="http://schemas.microsoft.com/office/drawing/2014/main" id="{C2926D21-629D-4378-929A-2D8E6FD9C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927" y="4384899"/>
            <a:ext cx="2543852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ФГБНУ ФНЦ зернобобовых и крупяных культур (Россия)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1A2EB7A3-E9DB-4A80-9FE7-CA0FB8C9D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927" y="5096089"/>
            <a:ext cx="2844758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НПО «Соя-Центр» (Беларусь)</a:t>
            </a:r>
          </a:p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1482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28" name="Picture 27" descr="A close up of a flower&#10;&#10;Description automatically generated">
            <a:extLst>
              <a:ext uri="{FF2B5EF4-FFF2-40B4-BE49-F238E27FC236}">
                <a16:creationId xmlns:a16="http://schemas.microsoft.com/office/drawing/2014/main" id="{2502CF95-A832-4AA1-A675-3C7E13DCDB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63"/>
          <a:stretch>
            <a:fillRect/>
          </a:stretch>
        </p:blipFill>
        <p:spPr bwMode="auto">
          <a:xfrm>
            <a:off x="9550347" y="2219343"/>
            <a:ext cx="536567" cy="108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13">
            <a:extLst>
              <a:ext uri="{FF2B5EF4-FFF2-40B4-BE49-F238E27FC236}">
                <a16:creationId xmlns:a16="http://schemas.microsoft.com/office/drawing/2014/main" id="{F410C549-A148-4656-BDC8-3E4580E4E91A}"/>
              </a:ext>
            </a:extLst>
          </p:cNvPr>
          <p:cNvSpPr/>
          <p:nvPr/>
        </p:nvSpPr>
        <p:spPr>
          <a:xfrm>
            <a:off x="5382619" y="332264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Соя</a:t>
            </a:r>
          </a:p>
        </p:txBody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01DC025F-7489-46D8-8D55-D5553E9323EB}"/>
              </a:ext>
            </a:extLst>
          </p:cNvPr>
          <p:cNvSpPr/>
          <p:nvPr/>
        </p:nvSpPr>
        <p:spPr>
          <a:xfrm>
            <a:off x="7696175" y="3271841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Зерновые</a:t>
            </a:r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E59A1FAC-BDE4-4949-84AA-58C3454919C0}"/>
              </a:ext>
            </a:extLst>
          </p:cNvPr>
          <p:cNvSpPr/>
          <p:nvPr/>
        </p:nvSpPr>
        <p:spPr>
          <a:xfrm>
            <a:off x="8797883" y="330359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Рапс</a:t>
            </a:r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651415AD-49CE-424C-A146-4314E6EC2AED}"/>
              </a:ext>
            </a:extLst>
          </p:cNvPr>
          <p:cNvSpPr/>
          <p:nvPr/>
        </p:nvSpPr>
        <p:spPr>
          <a:xfrm>
            <a:off x="9697983" y="3287715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Горох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B5008F07-131F-41B3-9E4E-530F54D86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6156" y="4383074"/>
            <a:ext cx="2543853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ФГБНУ ФНЦ зернобобовых и крупяных культур (Россия)</a:t>
            </a:r>
          </a:p>
        </p:txBody>
      </p:sp>
      <p:sp>
        <p:nvSpPr>
          <p:cNvPr id="34" name="Прямоугольник 3">
            <a:extLst>
              <a:ext uri="{FF2B5EF4-FFF2-40B4-BE49-F238E27FC236}">
                <a16:creationId xmlns:a16="http://schemas.microsoft.com/office/drawing/2014/main" id="{A55EB379-252E-43D1-BAF4-1AA1300DA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0444" y="5099025"/>
            <a:ext cx="2890290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ФГБНУ ФНЦ «</a:t>
            </a:r>
            <a:r>
              <a:rPr kumimoji="0" lang="ru-RU" altLang="ru-RU" sz="1482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Немчиновка</a:t>
            </a: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» (Россия)</a:t>
            </a:r>
            <a:endParaRPr kumimoji="0" lang="ru-RU" altLang="ru-RU" sz="2117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SuisseCond"/>
            </a:endParaRPr>
          </a:p>
        </p:txBody>
      </p:sp>
      <p:pic>
        <p:nvPicPr>
          <p:cNvPr id="35" name="Picture 2" descr="ÐÐµÑÐ°Ð³ÑÐ°Ð½ Ð Ð°Ð¼Ð¾Ð½Ñ">
            <a:extLst>
              <a:ext uri="{FF2B5EF4-FFF2-40B4-BE49-F238E27FC236}">
                <a16:creationId xmlns:a16="http://schemas.microsoft.com/office/drawing/2014/main" id="{AC43A833-C3ED-44E8-A0C3-F859E96F3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0" t="15217" r="23150" b="11310"/>
          <a:stretch/>
        </p:blipFill>
        <p:spPr bwMode="auto">
          <a:xfrm>
            <a:off x="975950" y="4239774"/>
            <a:ext cx="547841" cy="53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25062A2-8F93-40DF-8B02-3F21517B1B83}"/>
              </a:ext>
            </a:extLst>
          </p:cNvPr>
          <p:cNvSpPr txBox="1"/>
          <p:nvPr/>
        </p:nvSpPr>
        <p:spPr>
          <a:xfrm>
            <a:off x="1557158" y="4232287"/>
            <a:ext cx="1523789" cy="52104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93" b="1" i="0" u="none" strike="noStrike" kern="0" cap="none" spc="0" normalizeH="0" baseline="0" noProof="0" dirty="0" err="1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Бетагран</a:t>
            </a:r>
            <a:r>
              <a:rPr kumimoji="0" lang="ru-RU" sz="1693" b="1" i="0" u="none" strike="noStrike" kern="0" cap="none" spc="0" normalizeH="0" baseline="0" noProof="0" dirty="0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 Рамонь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BE745AC-5A1F-465F-8142-7696004A190A}"/>
              </a:ext>
            </a:extLst>
          </p:cNvPr>
          <p:cNvSpPr txBox="1"/>
          <p:nvPr/>
        </p:nvSpPr>
        <p:spPr>
          <a:xfrm>
            <a:off x="1557158" y="4870004"/>
            <a:ext cx="1523789" cy="52104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93" b="1" i="0" u="none" strike="noStrike" kern="0" cap="none" spc="0" normalizeH="0" baseline="0" noProof="0" dirty="0" err="1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СоюзСем</a:t>
            </a:r>
            <a:r>
              <a:rPr kumimoji="0" lang="ru-RU" sz="1693" b="1" i="0" u="none" strike="noStrike" kern="0" cap="none" spc="0" normalizeH="0" baseline="0" noProof="0" dirty="0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 Свекла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9DAA5A9-8C39-4840-BD71-A7B2BC275C74}"/>
              </a:ext>
            </a:extLst>
          </p:cNvPr>
          <p:cNvSpPr txBox="1">
            <a:spLocks/>
          </p:cNvSpPr>
          <p:nvPr/>
        </p:nvSpPr>
        <p:spPr>
          <a:xfrm>
            <a:off x="761055" y="189206"/>
            <a:ext cx="10669890" cy="1047260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marR="0" lvl="0" indent="0" algn="l" defTabSz="9143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38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Segoe UI" panose="020B0502040204020203" pitchFamily="34" charset="0"/>
              </a:rPr>
              <a:t>ЩЕЛКОВО АГРОРХИМ &amp; </a:t>
            </a:r>
            <a:br>
              <a:rPr kumimoji="0" lang="ru-RU" altLang="ru-RU" sz="338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Segoe UI" panose="020B0502040204020203" pitchFamily="34" charset="0"/>
              </a:rPr>
            </a:br>
            <a:r>
              <a:rPr kumimoji="0" lang="ru-RU" altLang="ru-RU" sz="338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Segoe UI" panose="020B0502040204020203" pitchFamily="34" charset="0"/>
              </a:rPr>
              <a:t>производители и дилеры семян </a:t>
            </a:r>
            <a:endParaRPr kumimoji="0" lang="ru-RU" sz="338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pic>
        <p:nvPicPr>
          <p:cNvPr id="39" name="Picture 25" descr="A close up of a flower&#10;&#10;Description automatically generated">
            <a:extLst>
              <a:ext uri="{FF2B5EF4-FFF2-40B4-BE49-F238E27FC236}">
                <a16:creationId xmlns:a16="http://schemas.microsoft.com/office/drawing/2014/main" id="{3DE606CD-2B74-45E1-BE01-E53B4FDD6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8" r="24585"/>
          <a:stretch>
            <a:fillRect/>
          </a:stretch>
        </p:blipFill>
        <p:spPr bwMode="auto">
          <a:xfrm>
            <a:off x="10188512" y="2178514"/>
            <a:ext cx="857237" cy="107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A close up of a fruit&#10;&#10;Description automatically generated">
            <a:extLst>
              <a:ext uri="{FF2B5EF4-FFF2-40B4-BE49-F238E27FC236}">
                <a16:creationId xmlns:a16="http://schemas.microsoft.com/office/drawing/2014/main" id="{257AA221-B658-427F-B054-2057A4D50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495" y="1876777"/>
            <a:ext cx="2192304" cy="146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1" descr="A picture containing object&#10;&#10;Description automatically generated">
            <a:extLst>
              <a:ext uri="{FF2B5EF4-FFF2-40B4-BE49-F238E27FC236}">
                <a16:creationId xmlns:a16="http://schemas.microsoft.com/office/drawing/2014/main" id="{CB23F9D1-531E-4F57-B9C8-64D38469A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1525" flipH="1">
            <a:off x="7923187" y="1483200"/>
            <a:ext cx="1550963" cy="16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9">
            <a:extLst>
              <a:ext uri="{FF2B5EF4-FFF2-40B4-BE49-F238E27FC236}">
                <a16:creationId xmlns:a16="http://schemas.microsoft.com/office/drawing/2014/main" id="{9864E3CD-4EFF-411D-A131-0E02C4810A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800" y="1938807"/>
            <a:ext cx="1336654" cy="13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13">
            <a:extLst>
              <a:ext uri="{FF2B5EF4-FFF2-40B4-BE49-F238E27FC236}">
                <a16:creationId xmlns:a16="http://schemas.microsoft.com/office/drawing/2014/main" id="{8FCC2118-C346-4286-935F-549F612603EE}"/>
              </a:ext>
            </a:extLst>
          </p:cNvPr>
          <p:cNvSpPr/>
          <p:nvPr/>
        </p:nvSpPr>
        <p:spPr>
          <a:xfrm>
            <a:off x="3145800" y="337706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Подсолнечник</a:t>
            </a:r>
          </a:p>
        </p:txBody>
      </p:sp>
      <p:sp>
        <p:nvSpPr>
          <p:cNvPr id="44" name="Rectangle 17">
            <a:extLst>
              <a:ext uri="{FF2B5EF4-FFF2-40B4-BE49-F238E27FC236}">
                <a16:creationId xmlns:a16="http://schemas.microsoft.com/office/drawing/2014/main" id="{B7034ABB-3D64-4CC5-86E2-8E91002114FD}"/>
              </a:ext>
            </a:extLst>
          </p:cNvPr>
          <p:cNvSpPr/>
          <p:nvPr/>
        </p:nvSpPr>
        <p:spPr>
          <a:xfrm>
            <a:off x="960630" y="3740591"/>
            <a:ext cx="1628751" cy="35830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Сахарная</a:t>
            </a:r>
            <a:b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свекла</a:t>
            </a:r>
          </a:p>
        </p:txBody>
      </p:sp>
      <p:pic>
        <p:nvPicPr>
          <p:cNvPr id="45" name="Рисунок 38">
            <a:extLst>
              <a:ext uri="{FF2B5EF4-FFF2-40B4-BE49-F238E27FC236}">
                <a16:creationId xmlns:a16="http://schemas.microsoft.com/office/drawing/2014/main" id="{116A9DD9-DF46-4976-A5E0-E0D51EEF73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t="22507" r="17616" b="21584"/>
          <a:stretch>
            <a:fillRect/>
          </a:stretch>
        </p:blipFill>
        <p:spPr bwMode="auto">
          <a:xfrm>
            <a:off x="981628" y="5427372"/>
            <a:ext cx="801645" cy="60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Рисунок 2">
            <a:extLst>
              <a:ext uri="{FF2B5EF4-FFF2-40B4-BE49-F238E27FC236}">
                <a16:creationId xmlns:a16="http://schemas.microsoft.com/office/drawing/2014/main" id="{F8A54D56-5E22-45B6-90C1-34549F57483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8562" r="62864" b="22394"/>
          <a:stretch/>
        </p:blipFill>
        <p:spPr bwMode="auto">
          <a:xfrm>
            <a:off x="1007988" y="4804105"/>
            <a:ext cx="547841" cy="52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7" descr="http://aktive-agro.ru/t/v430/images/name.png">
            <a:extLst>
              <a:ext uri="{FF2B5EF4-FFF2-40B4-BE49-F238E27FC236}">
                <a16:creationId xmlns:a16="http://schemas.microsoft.com/office/drawing/2014/main" id="{A4138841-0A2C-4706-886C-2F621678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814" y="3695716"/>
            <a:ext cx="995049" cy="7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9" descr="https://jobfilter.ru/uploaded_files/images/2018/03/19/719905/5gxZDil75tQ0RRVl.png">
            <a:extLst>
              <a:ext uri="{FF2B5EF4-FFF2-40B4-BE49-F238E27FC236}">
                <a16:creationId xmlns:a16="http://schemas.microsoft.com/office/drawing/2014/main" id="{014AEC49-2FE6-4D8F-A22A-3DA8B37AB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17" y="3695717"/>
            <a:ext cx="1406745" cy="5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23">
            <a:extLst>
              <a:ext uri="{FF2B5EF4-FFF2-40B4-BE49-F238E27FC236}">
                <a16:creationId xmlns:a16="http://schemas.microsoft.com/office/drawing/2014/main" id="{C1E6CE8C-E7E3-4893-8179-84ACC4AAF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507" y="3804818"/>
            <a:ext cx="2933676" cy="41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2117" b="1" i="0" u="none" strike="noStrike" kern="0" cap="none" spc="0" normalizeH="0" baseline="0" noProof="0" dirty="0">
                <a:ln>
                  <a:noFill/>
                </a:ln>
                <a:solidFill>
                  <a:srgbClr val="F8F8F8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</a:rPr>
              <a:t>ООО «Дубовицкое»</a:t>
            </a:r>
          </a:p>
        </p:txBody>
      </p:sp>
      <p:pic>
        <p:nvPicPr>
          <p:cNvPr id="50" name="Рисунок 6">
            <a:extLst>
              <a:ext uri="{FF2B5EF4-FFF2-40B4-BE49-F238E27FC236}">
                <a16:creationId xmlns:a16="http://schemas.microsoft.com/office/drawing/2014/main" id="{D6EBE448-DC13-44C3-9EA8-5015E719EF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t="38103" r="78703" b="48935"/>
          <a:stretch>
            <a:fillRect/>
          </a:stretch>
        </p:blipFill>
        <p:spPr bwMode="auto">
          <a:xfrm>
            <a:off x="8115270" y="3597717"/>
            <a:ext cx="800087" cy="706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1">
            <a:extLst>
              <a:ext uri="{FF2B5EF4-FFF2-40B4-BE49-F238E27FC236}">
                <a16:creationId xmlns:a16="http://schemas.microsoft.com/office/drawing/2014/main" id="{1A319AE5-4831-49F1-AC53-B217EBD9E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927" y="4388519"/>
            <a:ext cx="2543852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ФГБНУ ФНЦ зернобобовых и крупяных культур (Россия)</a:t>
            </a:r>
          </a:p>
        </p:txBody>
      </p:sp>
      <p:sp>
        <p:nvSpPr>
          <p:cNvPr id="52" name="TextBox 29">
            <a:extLst>
              <a:ext uri="{FF2B5EF4-FFF2-40B4-BE49-F238E27FC236}">
                <a16:creationId xmlns:a16="http://schemas.microsoft.com/office/drawing/2014/main" id="{6F9E247B-A5C1-48CE-B1FC-53821D6FB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927" y="5099709"/>
            <a:ext cx="2844758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НПО «Соя-Центр» (Беларусь)</a:t>
            </a:r>
          </a:p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ru-RU" altLang="ru-RU" sz="1482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53" name="Picture 27" descr="A close up of a flower&#10;&#10;Description automatically generated">
            <a:extLst>
              <a:ext uri="{FF2B5EF4-FFF2-40B4-BE49-F238E27FC236}">
                <a16:creationId xmlns:a16="http://schemas.microsoft.com/office/drawing/2014/main" id="{6825FBE7-1633-4394-93A7-CAD74AD6C9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63"/>
          <a:stretch>
            <a:fillRect/>
          </a:stretch>
        </p:blipFill>
        <p:spPr bwMode="auto">
          <a:xfrm>
            <a:off x="9550347" y="2222963"/>
            <a:ext cx="536567" cy="108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13">
            <a:extLst>
              <a:ext uri="{FF2B5EF4-FFF2-40B4-BE49-F238E27FC236}">
                <a16:creationId xmlns:a16="http://schemas.microsoft.com/office/drawing/2014/main" id="{D38140B7-07EC-41B3-8241-5291F48D3BA7}"/>
              </a:ext>
            </a:extLst>
          </p:cNvPr>
          <p:cNvSpPr/>
          <p:nvPr/>
        </p:nvSpPr>
        <p:spPr>
          <a:xfrm>
            <a:off x="5382619" y="332626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Соя</a:t>
            </a: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C6F2C4D5-A283-4E7F-A54E-202854EDE55A}"/>
              </a:ext>
            </a:extLst>
          </p:cNvPr>
          <p:cNvSpPr/>
          <p:nvPr/>
        </p:nvSpPr>
        <p:spPr>
          <a:xfrm>
            <a:off x="7696175" y="3275461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Зерновые</a:t>
            </a:r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A27224C2-B625-4BD4-AF9A-CBE5ED0B5678}"/>
              </a:ext>
            </a:extLst>
          </p:cNvPr>
          <p:cNvSpPr/>
          <p:nvPr/>
        </p:nvSpPr>
        <p:spPr>
          <a:xfrm>
            <a:off x="8797883" y="3307210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Рапс</a:t>
            </a:r>
          </a:p>
        </p:txBody>
      </p:sp>
      <p:sp>
        <p:nvSpPr>
          <p:cNvPr id="57" name="Rectangle 13">
            <a:extLst>
              <a:ext uri="{FF2B5EF4-FFF2-40B4-BE49-F238E27FC236}">
                <a16:creationId xmlns:a16="http://schemas.microsoft.com/office/drawing/2014/main" id="{AE1C19D7-3BC0-4641-A219-55314152E19E}"/>
              </a:ext>
            </a:extLst>
          </p:cNvPr>
          <p:cNvSpPr/>
          <p:nvPr/>
        </p:nvSpPr>
        <p:spPr>
          <a:xfrm>
            <a:off x="9697983" y="3291335"/>
            <a:ext cx="1628751" cy="17915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8385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164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Горох</a:t>
            </a:r>
          </a:p>
        </p:txBody>
      </p:sp>
      <p:sp>
        <p:nvSpPr>
          <p:cNvPr id="58" name="TextBox 37">
            <a:extLst>
              <a:ext uri="{FF2B5EF4-FFF2-40B4-BE49-F238E27FC236}">
                <a16:creationId xmlns:a16="http://schemas.microsoft.com/office/drawing/2014/main" id="{8CA27AA2-E668-420D-A1AA-726641EC3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6156" y="4386694"/>
            <a:ext cx="2543853" cy="5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Wingdings 2" panose="05020102010507070707" pitchFamily="18" charset="2"/>
              <a:buChar char="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ru-RU" altLang="ru-RU" sz="1482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ФГБНУ ФНЦ зернобобовых и крупяных культур (Россия)</a:t>
            </a:r>
          </a:p>
        </p:txBody>
      </p:sp>
      <p:pic>
        <p:nvPicPr>
          <p:cNvPr id="59" name="Picture 2" descr="ÐÐµÑÐ°Ð³ÑÐ°Ð½ Ð Ð°Ð¼Ð¾Ð½Ñ">
            <a:extLst>
              <a:ext uri="{FF2B5EF4-FFF2-40B4-BE49-F238E27FC236}">
                <a16:creationId xmlns:a16="http://schemas.microsoft.com/office/drawing/2014/main" id="{78606F90-3F51-4781-A517-258D3F23D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0" t="15217" r="23150" b="11310"/>
          <a:stretch/>
        </p:blipFill>
        <p:spPr bwMode="auto">
          <a:xfrm>
            <a:off x="975950" y="4243394"/>
            <a:ext cx="547841" cy="53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F0D61DC6-16E3-4A35-BE92-D15393995896}"/>
              </a:ext>
            </a:extLst>
          </p:cNvPr>
          <p:cNvSpPr txBox="1"/>
          <p:nvPr/>
        </p:nvSpPr>
        <p:spPr>
          <a:xfrm>
            <a:off x="1557158" y="4235907"/>
            <a:ext cx="1523789" cy="52104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93" b="1" i="0" u="none" strike="noStrike" kern="0" cap="none" spc="0" normalizeH="0" baseline="0" noProof="0" dirty="0" err="1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Бетагран</a:t>
            </a:r>
            <a:r>
              <a:rPr kumimoji="0" lang="ru-RU" sz="1693" b="1" i="0" u="none" strike="noStrike" kern="0" cap="none" spc="0" normalizeH="0" baseline="0" noProof="0" dirty="0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 Рамонь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98186F9-FB2C-44BB-AD68-3E2F53009133}"/>
              </a:ext>
            </a:extLst>
          </p:cNvPr>
          <p:cNvSpPr txBox="1"/>
          <p:nvPr/>
        </p:nvSpPr>
        <p:spPr>
          <a:xfrm>
            <a:off x="1557158" y="4873624"/>
            <a:ext cx="1523789" cy="521040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93" b="1" i="0" u="none" strike="noStrike" kern="0" cap="none" spc="0" normalizeH="0" baseline="0" noProof="0" dirty="0" err="1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СоюзСем</a:t>
            </a:r>
            <a:r>
              <a:rPr kumimoji="0" lang="ru-RU" sz="1693" b="1" i="0" u="none" strike="noStrike" kern="0" cap="none" spc="0" normalizeH="0" baseline="0" noProof="0" dirty="0">
                <a:ln>
                  <a:noFill/>
                </a:ln>
                <a:solidFill>
                  <a:srgbClr val="968974"/>
                </a:solidFill>
                <a:effectLst/>
                <a:uLnTx/>
                <a:uFillTx/>
                <a:latin typeface="Arial" panose="020B0604020202020204"/>
              </a:rPr>
              <a:t> Свекла</a:t>
            </a:r>
          </a:p>
        </p:txBody>
      </p:sp>
    </p:spTree>
    <p:extLst>
      <p:ext uri="{BB962C8B-B14F-4D97-AF65-F5344CB8AC3E}">
        <p14:creationId xmlns:p14="http://schemas.microsoft.com/office/powerpoint/2010/main" val="10034015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6">
            <a:hlinkClick r:id="rId2" action="ppaction://hlinksldjump"/>
            <a:extLst>
              <a:ext uri="{FF2B5EF4-FFF2-40B4-BE49-F238E27FC236}">
                <a16:creationId xmlns:a16="http://schemas.microsoft.com/office/drawing/2014/main" id="{1B10D877-1662-446A-93C5-2C5425438AE5}"/>
              </a:ext>
            </a:extLst>
          </p:cNvPr>
          <p:cNvSpPr/>
          <p:nvPr/>
        </p:nvSpPr>
        <p:spPr>
          <a:xfrm>
            <a:off x="8866925" y="2065099"/>
            <a:ext cx="2248687" cy="2248687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70" b="0" i="0" u="none" strike="noStrike" kern="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02</a:t>
            </a:r>
          </a:p>
        </p:txBody>
      </p:sp>
      <p:sp>
        <p:nvSpPr>
          <p:cNvPr id="4" name="1">
            <a:hlinkClick r:id="rId3" action="ppaction://hlinksldjump"/>
            <a:extLst>
              <a:ext uri="{FF2B5EF4-FFF2-40B4-BE49-F238E27FC236}">
                <a16:creationId xmlns:a16="http://schemas.microsoft.com/office/drawing/2014/main" id="{71F516CE-96FF-4FDA-B558-D630A9AA9D52}"/>
              </a:ext>
            </a:extLst>
          </p:cNvPr>
          <p:cNvSpPr>
            <a:spLocks noChangeAspect="1"/>
          </p:cNvSpPr>
          <p:nvPr/>
        </p:nvSpPr>
        <p:spPr>
          <a:xfrm rot="18240028">
            <a:off x="1026280" y="3393129"/>
            <a:ext cx="1529015" cy="1529015"/>
          </a:xfrm>
          <a:custGeom>
            <a:avLst/>
            <a:gdLst>
              <a:gd name="connsiteX0" fmla="*/ 1316863 w 1444800"/>
              <a:gd name="connsiteY0" fmla="*/ 295235 h 1444800"/>
              <a:gd name="connsiteX1" fmla="*/ 1241475 w 1444800"/>
              <a:gd name="connsiteY1" fmla="*/ 420881 h 1444800"/>
              <a:gd name="connsiteX2" fmla="*/ 1261827 w 1444800"/>
              <a:gd name="connsiteY2" fmla="*/ 454851 h 1444800"/>
              <a:gd name="connsiteX3" fmla="*/ 1297335 w 1444800"/>
              <a:gd name="connsiteY3" fmla="*/ 543384 h 1444800"/>
              <a:gd name="connsiteX4" fmla="*/ 1303890 w 1444800"/>
              <a:gd name="connsiteY4" fmla="*/ 568876 h 1444800"/>
              <a:gd name="connsiteX5" fmla="*/ 1444800 w 1444800"/>
              <a:gd name="connsiteY5" fmla="*/ 604103 h 1444800"/>
              <a:gd name="connsiteX6" fmla="*/ 1444800 w 1444800"/>
              <a:gd name="connsiteY6" fmla="*/ 840698 h 1444800"/>
              <a:gd name="connsiteX7" fmla="*/ 1304283 w 1444800"/>
              <a:gd name="connsiteY7" fmla="*/ 875827 h 1444800"/>
              <a:gd name="connsiteX8" fmla="*/ 1284642 w 1444800"/>
              <a:gd name="connsiteY8" fmla="*/ 938001 h 1444800"/>
              <a:gd name="connsiteX9" fmla="*/ 1255179 w 1444800"/>
              <a:gd name="connsiteY9" fmla="*/ 1002928 h 1444800"/>
              <a:gd name="connsiteX10" fmla="*/ 1241685 w 1444800"/>
              <a:gd name="connsiteY10" fmla="*/ 1024268 h 1444800"/>
              <a:gd name="connsiteX11" fmla="*/ 1316862 w 1444800"/>
              <a:gd name="connsiteY11" fmla="*/ 1149565 h 1444800"/>
              <a:gd name="connsiteX12" fmla="*/ 1149566 w 1444800"/>
              <a:gd name="connsiteY12" fmla="*/ 1316863 h 1444800"/>
              <a:gd name="connsiteX13" fmla="*/ 1023919 w 1444800"/>
              <a:gd name="connsiteY13" fmla="*/ 1241476 h 1444800"/>
              <a:gd name="connsiteX14" fmla="*/ 989949 w 1444800"/>
              <a:gd name="connsiteY14" fmla="*/ 1261828 h 1444800"/>
              <a:gd name="connsiteX15" fmla="*/ 901416 w 1444800"/>
              <a:gd name="connsiteY15" fmla="*/ 1297336 h 1444800"/>
              <a:gd name="connsiteX16" fmla="*/ 875925 w 1444800"/>
              <a:gd name="connsiteY16" fmla="*/ 1303890 h 1444800"/>
              <a:gd name="connsiteX17" fmla="*/ 840697 w 1444800"/>
              <a:gd name="connsiteY17" fmla="*/ 1444800 h 1444800"/>
              <a:gd name="connsiteX18" fmla="*/ 604103 w 1444800"/>
              <a:gd name="connsiteY18" fmla="*/ 1444800 h 1444800"/>
              <a:gd name="connsiteX19" fmla="*/ 568974 w 1444800"/>
              <a:gd name="connsiteY19" fmla="*/ 1304283 h 1444800"/>
              <a:gd name="connsiteX20" fmla="*/ 506799 w 1444800"/>
              <a:gd name="connsiteY20" fmla="*/ 1284642 h 1444800"/>
              <a:gd name="connsiteX21" fmla="*/ 441872 w 1444800"/>
              <a:gd name="connsiteY21" fmla="*/ 1255180 h 1444800"/>
              <a:gd name="connsiteX22" fmla="*/ 420532 w 1444800"/>
              <a:gd name="connsiteY22" fmla="*/ 1241684 h 1444800"/>
              <a:gd name="connsiteX23" fmla="*/ 295235 w 1444800"/>
              <a:gd name="connsiteY23" fmla="*/ 1316863 h 1444800"/>
              <a:gd name="connsiteX24" fmla="*/ 127937 w 1444800"/>
              <a:gd name="connsiteY24" fmla="*/ 1149565 h 1444800"/>
              <a:gd name="connsiteX25" fmla="*/ 203325 w 1444800"/>
              <a:gd name="connsiteY25" fmla="*/ 1023920 h 1444800"/>
              <a:gd name="connsiteX26" fmla="*/ 182973 w 1444800"/>
              <a:gd name="connsiteY26" fmla="*/ 989949 h 1444800"/>
              <a:gd name="connsiteX27" fmla="*/ 147465 w 1444800"/>
              <a:gd name="connsiteY27" fmla="*/ 901417 h 1444800"/>
              <a:gd name="connsiteX28" fmla="*/ 140910 w 1444800"/>
              <a:gd name="connsiteY28" fmla="*/ 875925 h 1444800"/>
              <a:gd name="connsiteX29" fmla="*/ 0 w 1444800"/>
              <a:gd name="connsiteY29" fmla="*/ 840698 h 1444800"/>
              <a:gd name="connsiteX30" fmla="*/ 0 w 1444800"/>
              <a:gd name="connsiteY30" fmla="*/ 604103 h 1444800"/>
              <a:gd name="connsiteX31" fmla="*/ 140301 w 1444800"/>
              <a:gd name="connsiteY31" fmla="*/ 569028 h 1444800"/>
              <a:gd name="connsiteX32" fmla="*/ 162157 w 1444800"/>
              <a:gd name="connsiteY32" fmla="*/ 501662 h 1444800"/>
              <a:gd name="connsiteX33" fmla="*/ 193058 w 1444800"/>
              <a:gd name="connsiteY33" fmla="*/ 435451 h 1444800"/>
              <a:gd name="connsiteX34" fmla="*/ 202622 w 1444800"/>
              <a:gd name="connsiteY34" fmla="*/ 419709 h 1444800"/>
              <a:gd name="connsiteX35" fmla="*/ 127937 w 1444800"/>
              <a:gd name="connsiteY35" fmla="*/ 295235 h 1444800"/>
              <a:gd name="connsiteX36" fmla="*/ 295235 w 1444800"/>
              <a:gd name="connsiteY36" fmla="*/ 127938 h 1444800"/>
              <a:gd name="connsiteX37" fmla="*/ 419708 w 1444800"/>
              <a:gd name="connsiteY37" fmla="*/ 202622 h 1444800"/>
              <a:gd name="connsiteX38" fmla="*/ 435451 w 1444800"/>
              <a:gd name="connsiteY38" fmla="*/ 193058 h 1444800"/>
              <a:gd name="connsiteX39" fmla="*/ 501661 w 1444800"/>
              <a:gd name="connsiteY39" fmla="*/ 162157 h 1444800"/>
              <a:gd name="connsiteX40" fmla="*/ 569028 w 1444800"/>
              <a:gd name="connsiteY40" fmla="*/ 140301 h 1444800"/>
              <a:gd name="connsiteX41" fmla="*/ 604103 w 1444800"/>
              <a:gd name="connsiteY41" fmla="*/ 0 h 1444800"/>
              <a:gd name="connsiteX42" fmla="*/ 840697 w 1444800"/>
              <a:gd name="connsiteY42" fmla="*/ 0 h 1444800"/>
              <a:gd name="connsiteX43" fmla="*/ 875826 w 1444800"/>
              <a:gd name="connsiteY43" fmla="*/ 140517 h 1444800"/>
              <a:gd name="connsiteX44" fmla="*/ 938001 w 1444800"/>
              <a:gd name="connsiteY44" fmla="*/ 160158 h 1444800"/>
              <a:gd name="connsiteX45" fmla="*/ 1002928 w 1444800"/>
              <a:gd name="connsiteY45" fmla="*/ 189620 h 1444800"/>
              <a:gd name="connsiteX46" fmla="*/ 1024268 w 1444800"/>
              <a:gd name="connsiteY46" fmla="*/ 203116 h 1444800"/>
              <a:gd name="connsiteX47" fmla="*/ 1149565 w 1444800"/>
              <a:gd name="connsiteY47" fmla="*/ 127938 h 14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44800" h="1444800">
                <a:moveTo>
                  <a:pt x="1316863" y="295235"/>
                </a:moveTo>
                <a:lnTo>
                  <a:pt x="1241475" y="420881"/>
                </a:lnTo>
                <a:lnTo>
                  <a:pt x="1261827" y="454851"/>
                </a:lnTo>
                <a:cubicBezTo>
                  <a:pt x="1275900" y="483168"/>
                  <a:pt x="1287807" y="512752"/>
                  <a:pt x="1297335" y="543384"/>
                </a:cubicBezTo>
                <a:lnTo>
                  <a:pt x="1303890" y="568876"/>
                </a:lnTo>
                <a:lnTo>
                  <a:pt x="1444800" y="604103"/>
                </a:lnTo>
                <a:lnTo>
                  <a:pt x="1444800" y="840698"/>
                </a:lnTo>
                <a:lnTo>
                  <a:pt x="1304283" y="875827"/>
                </a:lnTo>
                <a:lnTo>
                  <a:pt x="1284642" y="938001"/>
                </a:lnTo>
                <a:cubicBezTo>
                  <a:pt x="1276080" y="960313"/>
                  <a:pt x="1266229" y="981985"/>
                  <a:pt x="1255179" y="1002928"/>
                </a:cubicBezTo>
                <a:lnTo>
                  <a:pt x="1241685" y="1024268"/>
                </a:lnTo>
                <a:lnTo>
                  <a:pt x="1316862" y="1149565"/>
                </a:lnTo>
                <a:lnTo>
                  <a:pt x="1149566" y="1316863"/>
                </a:lnTo>
                <a:lnTo>
                  <a:pt x="1023919" y="1241476"/>
                </a:lnTo>
                <a:lnTo>
                  <a:pt x="989949" y="1261828"/>
                </a:lnTo>
                <a:cubicBezTo>
                  <a:pt x="961631" y="1275900"/>
                  <a:pt x="932048" y="1287808"/>
                  <a:pt x="901416" y="1297336"/>
                </a:cubicBezTo>
                <a:lnTo>
                  <a:pt x="875925" y="1303890"/>
                </a:lnTo>
                <a:lnTo>
                  <a:pt x="840697" y="1444800"/>
                </a:lnTo>
                <a:lnTo>
                  <a:pt x="604103" y="1444800"/>
                </a:lnTo>
                <a:lnTo>
                  <a:pt x="568974" y="1304283"/>
                </a:lnTo>
                <a:lnTo>
                  <a:pt x="506799" y="1284642"/>
                </a:lnTo>
                <a:cubicBezTo>
                  <a:pt x="484487" y="1276081"/>
                  <a:pt x="462814" y="1266230"/>
                  <a:pt x="441872" y="1255180"/>
                </a:cubicBezTo>
                <a:lnTo>
                  <a:pt x="420532" y="1241684"/>
                </a:lnTo>
                <a:lnTo>
                  <a:pt x="295235" y="1316863"/>
                </a:lnTo>
                <a:lnTo>
                  <a:pt x="127937" y="1149565"/>
                </a:lnTo>
                <a:lnTo>
                  <a:pt x="203325" y="1023920"/>
                </a:lnTo>
                <a:lnTo>
                  <a:pt x="182973" y="989949"/>
                </a:lnTo>
                <a:cubicBezTo>
                  <a:pt x="168900" y="961632"/>
                  <a:pt x="156992" y="932049"/>
                  <a:pt x="147465" y="901417"/>
                </a:cubicBezTo>
                <a:lnTo>
                  <a:pt x="140910" y="875925"/>
                </a:lnTo>
                <a:lnTo>
                  <a:pt x="0" y="840698"/>
                </a:lnTo>
                <a:lnTo>
                  <a:pt x="0" y="604103"/>
                </a:lnTo>
                <a:lnTo>
                  <a:pt x="140301" y="569028"/>
                </a:lnTo>
                <a:lnTo>
                  <a:pt x="162157" y="501662"/>
                </a:lnTo>
                <a:cubicBezTo>
                  <a:pt x="171141" y="478879"/>
                  <a:pt x="181474" y="456776"/>
                  <a:pt x="193058" y="435451"/>
                </a:cubicBezTo>
                <a:lnTo>
                  <a:pt x="202622" y="419709"/>
                </a:lnTo>
                <a:lnTo>
                  <a:pt x="127937" y="295235"/>
                </a:lnTo>
                <a:lnTo>
                  <a:pt x="295235" y="127938"/>
                </a:lnTo>
                <a:lnTo>
                  <a:pt x="419708" y="202622"/>
                </a:lnTo>
                <a:lnTo>
                  <a:pt x="435451" y="193058"/>
                </a:lnTo>
                <a:cubicBezTo>
                  <a:pt x="456775" y="181474"/>
                  <a:pt x="478879" y="171140"/>
                  <a:pt x="501661" y="162157"/>
                </a:cubicBezTo>
                <a:lnTo>
                  <a:pt x="569028" y="140301"/>
                </a:lnTo>
                <a:lnTo>
                  <a:pt x="604103" y="0"/>
                </a:lnTo>
                <a:lnTo>
                  <a:pt x="840697" y="0"/>
                </a:lnTo>
                <a:lnTo>
                  <a:pt x="875826" y="140517"/>
                </a:lnTo>
                <a:lnTo>
                  <a:pt x="938001" y="160158"/>
                </a:lnTo>
                <a:cubicBezTo>
                  <a:pt x="960312" y="168720"/>
                  <a:pt x="981985" y="178571"/>
                  <a:pt x="1002928" y="189620"/>
                </a:cubicBezTo>
                <a:lnTo>
                  <a:pt x="1024268" y="203116"/>
                </a:lnTo>
                <a:lnTo>
                  <a:pt x="1149565" y="127938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BEDA23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2">
            <a:hlinkClick r:id="rId4" action="ppaction://hlinksldjump"/>
            <a:extLst>
              <a:ext uri="{FF2B5EF4-FFF2-40B4-BE49-F238E27FC236}">
                <a16:creationId xmlns:a16="http://schemas.microsoft.com/office/drawing/2014/main" id="{3FA00D1E-9FB4-4555-AF83-93CAABE726B2}"/>
              </a:ext>
            </a:extLst>
          </p:cNvPr>
          <p:cNvSpPr>
            <a:spLocks noChangeAspect="1"/>
          </p:cNvSpPr>
          <p:nvPr/>
        </p:nvSpPr>
        <p:spPr>
          <a:xfrm rot="2594317">
            <a:off x="2511597" y="2852101"/>
            <a:ext cx="1529015" cy="1529015"/>
          </a:xfrm>
          <a:custGeom>
            <a:avLst/>
            <a:gdLst>
              <a:gd name="connsiteX0" fmla="*/ 295235 w 1444800"/>
              <a:gd name="connsiteY0" fmla="*/ 127938 h 1444800"/>
              <a:gd name="connsiteX1" fmla="*/ 419708 w 1444800"/>
              <a:gd name="connsiteY1" fmla="*/ 202622 h 1444800"/>
              <a:gd name="connsiteX2" fmla="*/ 435451 w 1444800"/>
              <a:gd name="connsiteY2" fmla="*/ 193058 h 1444800"/>
              <a:gd name="connsiteX3" fmla="*/ 501661 w 1444800"/>
              <a:gd name="connsiteY3" fmla="*/ 162157 h 1444800"/>
              <a:gd name="connsiteX4" fmla="*/ 569028 w 1444800"/>
              <a:gd name="connsiteY4" fmla="*/ 140301 h 1444800"/>
              <a:gd name="connsiteX5" fmla="*/ 604103 w 1444800"/>
              <a:gd name="connsiteY5" fmla="*/ 0 h 1444800"/>
              <a:gd name="connsiteX6" fmla="*/ 840697 w 1444800"/>
              <a:gd name="connsiteY6" fmla="*/ 0 h 1444800"/>
              <a:gd name="connsiteX7" fmla="*/ 875826 w 1444800"/>
              <a:gd name="connsiteY7" fmla="*/ 140517 h 1444800"/>
              <a:gd name="connsiteX8" fmla="*/ 938001 w 1444800"/>
              <a:gd name="connsiteY8" fmla="*/ 160158 h 1444800"/>
              <a:gd name="connsiteX9" fmla="*/ 1002928 w 1444800"/>
              <a:gd name="connsiteY9" fmla="*/ 189620 h 1444800"/>
              <a:gd name="connsiteX10" fmla="*/ 1024268 w 1444800"/>
              <a:gd name="connsiteY10" fmla="*/ 203116 h 1444800"/>
              <a:gd name="connsiteX11" fmla="*/ 1149565 w 1444800"/>
              <a:gd name="connsiteY11" fmla="*/ 127938 h 1444800"/>
              <a:gd name="connsiteX12" fmla="*/ 1316863 w 1444800"/>
              <a:gd name="connsiteY12" fmla="*/ 295235 h 1444800"/>
              <a:gd name="connsiteX13" fmla="*/ 1241475 w 1444800"/>
              <a:gd name="connsiteY13" fmla="*/ 420881 h 1444800"/>
              <a:gd name="connsiteX14" fmla="*/ 1261827 w 1444800"/>
              <a:gd name="connsiteY14" fmla="*/ 454851 h 1444800"/>
              <a:gd name="connsiteX15" fmla="*/ 1297335 w 1444800"/>
              <a:gd name="connsiteY15" fmla="*/ 543384 h 1444800"/>
              <a:gd name="connsiteX16" fmla="*/ 1303889 w 1444800"/>
              <a:gd name="connsiteY16" fmla="*/ 568876 h 1444800"/>
              <a:gd name="connsiteX17" fmla="*/ 1444800 w 1444800"/>
              <a:gd name="connsiteY17" fmla="*/ 604103 h 1444800"/>
              <a:gd name="connsiteX18" fmla="*/ 1444800 w 1444800"/>
              <a:gd name="connsiteY18" fmla="*/ 840698 h 1444800"/>
              <a:gd name="connsiteX19" fmla="*/ 1304283 w 1444800"/>
              <a:gd name="connsiteY19" fmla="*/ 875827 h 1444800"/>
              <a:gd name="connsiteX20" fmla="*/ 1284642 w 1444800"/>
              <a:gd name="connsiteY20" fmla="*/ 938001 h 1444800"/>
              <a:gd name="connsiteX21" fmla="*/ 1255179 w 1444800"/>
              <a:gd name="connsiteY21" fmla="*/ 1002928 h 1444800"/>
              <a:gd name="connsiteX22" fmla="*/ 1241684 w 1444800"/>
              <a:gd name="connsiteY22" fmla="*/ 1024268 h 1444800"/>
              <a:gd name="connsiteX23" fmla="*/ 1316863 w 1444800"/>
              <a:gd name="connsiteY23" fmla="*/ 1149565 h 1444800"/>
              <a:gd name="connsiteX24" fmla="*/ 1149565 w 1444800"/>
              <a:gd name="connsiteY24" fmla="*/ 1316863 h 1444800"/>
              <a:gd name="connsiteX25" fmla="*/ 1023919 w 1444800"/>
              <a:gd name="connsiteY25" fmla="*/ 1241476 h 1444800"/>
              <a:gd name="connsiteX26" fmla="*/ 989949 w 1444800"/>
              <a:gd name="connsiteY26" fmla="*/ 1261828 h 1444800"/>
              <a:gd name="connsiteX27" fmla="*/ 901417 w 1444800"/>
              <a:gd name="connsiteY27" fmla="*/ 1297336 h 1444800"/>
              <a:gd name="connsiteX28" fmla="*/ 875925 w 1444800"/>
              <a:gd name="connsiteY28" fmla="*/ 1303890 h 1444800"/>
              <a:gd name="connsiteX29" fmla="*/ 840697 w 1444800"/>
              <a:gd name="connsiteY29" fmla="*/ 1444800 h 1444800"/>
              <a:gd name="connsiteX30" fmla="*/ 604103 w 1444800"/>
              <a:gd name="connsiteY30" fmla="*/ 1444800 h 1444800"/>
              <a:gd name="connsiteX31" fmla="*/ 568974 w 1444800"/>
              <a:gd name="connsiteY31" fmla="*/ 1304283 h 1444800"/>
              <a:gd name="connsiteX32" fmla="*/ 506799 w 1444800"/>
              <a:gd name="connsiteY32" fmla="*/ 1284642 h 1444800"/>
              <a:gd name="connsiteX33" fmla="*/ 441871 w 1444800"/>
              <a:gd name="connsiteY33" fmla="*/ 1255180 h 1444800"/>
              <a:gd name="connsiteX34" fmla="*/ 420532 w 1444800"/>
              <a:gd name="connsiteY34" fmla="*/ 1241684 h 1444800"/>
              <a:gd name="connsiteX35" fmla="*/ 295235 w 1444800"/>
              <a:gd name="connsiteY35" fmla="*/ 1316863 h 1444800"/>
              <a:gd name="connsiteX36" fmla="*/ 127937 w 1444800"/>
              <a:gd name="connsiteY36" fmla="*/ 1149565 h 1444800"/>
              <a:gd name="connsiteX37" fmla="*/ 203325 w 1444800"/>
              <a:gd name="connsiteY37" fmla="*/ 1023920 h 1444800"/>
              <a:gd name="connsiteX38" fmla="*/ 182973 w 1444800"/>
              <a:gd name="connsiteY38" fmla="*/ 989949 h 1444800"/>
              <a:gd name="connsiteX39" fmla="*/ 147465 w 1444800"/>
              <a:gd name="connsiteY39" fmla="*/ 901417 h 1444800"/>
              <a:gd name="connsiteX40" fmla="*/ 140910 w 1444800"/>
              <a:gd name="connsiteY40" fmla="*/ 875925 h 1444800"/>
              <a:gd name="connsiteX41" fmla="*/ 0 w 1444800"/>
              <a:gd name="connsiteY41" fmla="*/ 840698 h 1444800"/>
              <a:gd name="connsiteX42" fmla="*/ 0 w 1444800"/>
              <a:gd name="connsiteY42" fmla="*/ 604103 h 1444800"/>
              <a:gd name="connsiteX43" fmla="*/ 140301 w 1444800"/>
              <a:gd name="connsiteY43" fmla="*/ 569028 h 1444800"/>
              <a:gd name="connsiteX44" fmla="*/ 162157 w 1444800"/>
              <a:gd name="connsiteY44" fmla="*/ 501662 h 1444800"/>
              <a:gd name="connsiteX45" fmla="*/ 193058 w 1444800"/>
              <a:gd name="connsiteY45" fmla="*/ 435451 h 1444800"/>
              <a:gd name="connsiteX46" fmla="*/ 202622 w 1444800"/>
              <a:gd name="connsiteY46" fmla="*/ 419709 h 1444800"/>
              <a:gd name="connsiteX47" fmla="*/ 127937 w 1444800"/>
              <a:gd name="connsiteY47" fmla="*/ 295235 h 14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44800" h="1444800">
                <a:moveTo>
                  <a:pt x="295235" y="127938"/>
                </a:moveTo>
                <a:lnTo>
                  <a:pt x="419708" y="202622"/>
                </a:lnTo>
                <a:lnTo>
                  <a:pt x="435451" y="193058"/>
                </a:lnTo>
                <a:cubicBezTo>
                  <a:pt x="456775" y="181474"/>
                  <a:pt x="478879" y="171140"/>
                  <a:pt x="501661" y="162157"/>
                </a:cubicBezTo>
                <a:lnTo>
                  <a:pt x="569028" y="140301"/>
                </a:lnTo>
                <a:lnTo>
                  <a:pt x="604103" y="0"/>
                </a:lnTo>
                <a:lnTo>
                  <a:pt x="840697" y="0"/>
                </a:lnTo>
                <a:lnTo>
                  <a:pt x="875826" y="140517"/>
                </a:lnTo>
                <a:lnTo>
                  <a:pt x="938001" y="160158"/>
                </a:lnTo>
                <a:cubicBezTo>
                  <a:pt x="960312" y="168720"/>
                  <a:pt x="981985" y="178571"/>
                  <a:pt x="1002928" y="189620"/>
                </a:cubicBezTo>
                <a:lnTo>
                  <a:pt x="1024268" y="203116"/>
                </a:lnTo>
                <a:lnTo>
                  <a:pt x="1149565" y="127938"/>
                </a:lnTo>
                <a:lnTo>
                  <a:pt x="1316863" y="295235"/>
                </a:lnTo>
                <a:lnTo>
                  <a:pt x="1241475" y="420881"/>
                </a:lnTo>
                <a:lnTo>
                  <a:pt x="1261827" y="454851"/>
                </a:lnTo>
                <a:cubicBezTo>
                  <a:pt x="1275900" y="483168"/>
                  <a:pt x="1287807" y="512752"/>
                  <a:pt x="1297335" y="543384"/>
                </a:cubicBezTo>
                <a:lnTo>
                  <a:pt x="1303889" y="568876"/>
                </a:lnTo>
                <a:lnTo>
                  <a:pt x="1444800" y="604103"/>
                </a:lnTo>
                <a:lnTo>
                  <a:pt x="1444800" y="840698"/>
                </a:lnTo>
                <a:lnTo>
                  <a:pt x="1304283" y="875827"/>
                </a:lnTo>
                <a:lnTo>
                  <a:pt x="1284642" y="938001"/>
                </a:lnTo>
                <a:cubicBezTo>
                  <a:pt x="1276080" y="960313"/>
                  <a:pt x="1266229" y="981986"/>
                  <a:pt x="1255179" y="1002928"/>
                </a:cubicBezTo>
                <a:lnTo>
                  <a:pt x="1241684" y="1024268"/>
                </a:lnTo>
                <a:lnTo>
                  <a:pt x="1316863" y="1149565"/>
                </a:lnTo>
                <a:lnTo>
                  <a:pt x="1149565" y="1316863"/>
                </a:lnTo>
                <a:lnTo>
                  <a:pt x="1023919" y="1241476"/>
                </a:lnTo>
                <a:lnTo>
                  <a:pt x="989949" y="1261828"/>
                </a:lnTo>
                <a:cubicBezTo>
                  <a:pt x="961631" y="1275900"/>
                  <a:pt x="932048" y="1287808"/>
                  <a:pt x="901417" y="1297336"/>
                </a:cubicBezTo>
                <a:lnTo>
                  <a:pt x="875925" y="1303890"/>
                </a:lnTo>
                <a:lnTo>
                  <a:pt x="840697" y="1444800"/>
                </a:lnTo>
                <a:lnTo>
                  <a:pt x="604103" y="1444800"/>
                </a:lnTo>
                <a:lnTo>
                  <a:pt x="568974" y="1304283"/>
                </a:lnTo>
                <a:lnTo>
                  <a:pt x="506799" y="1284642"/>
                </a:lnTo>
                <a:cubicBezTo>
                  <a:pt x="484487" y="1276081"/>
                  <a:pt x="462814" y="1266230"/>
                  <a:pt x="441871" y="1255180"/>
                </a:cubicBezTo>
                <a:lnTo>
                  <a:pt x="420532" y="1241684"/>
                </a:lnTo>
                <a:lnTo>
                  <a:pt x="295235" y="1316863"/>
                </a:lnTo>
                <a:lnTo>
                  <a:pt x="127937" y="1149565"/>
                </a:lnTo>
                <a:lnTo>
                  <a:pt x="203325" y="1023920"/>
                </a:lnTo>
                <a:lnTo>
                  <a:pt x="182973" y="989949"/>
                </a:lnTo>
                <a:cubicBezTo>
                  <a:pt x="168900" y="961632"/>
                  <a:pt x="156992" y="932049"/>
                  <a:pt x="147465" y="901417"/>
                </a:cubicBezTo>
                <a:lnTo>
                  <a:pt x="140910" y="875925"/>
                </a:lnTo>
                <a:lnTo>
                  <a:pt x="0" y="840698"/>
                </a:lnTo>
                <a:lnTo>
                  <a:pt x="0" y="604103"/>
                </a:lnTo>
                <a:lnTo>
                  <a:pt x="140301" y="569028"/>
                </a:lnTo>
                <a:lnTo>
                  <a:pt x="162157" y="501662"/>
                </a:lnTo>
                <a:cubicBezTo>
                  <a:pt x="171141" y="478879"/>
                  <a:pt x="181474" y="456776"/>
                  <a:pt x="193058" y="435451"/>
                </a:cubicBezTo>
                <a:lnTo>
                  <a:pt x="202622" y="419709"/>
                </a:lnTo>
                <a:lnTo>
                  <a:pt x="127937" y="295235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BEDA23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CE8D1B03-C7EF-408A-AD8F-A78D7568911D}"/>
              </a:ext>
            </a:extLst>
          </p:cNvPr>
          <p:cNvSpPr>
            <a:spLocks noChangeAspect="1"/>
          </p:cNvSpPr>
          <p:nvPr/>
        </p:nvSpPr>
        <p:spPr>
          <a:xfrm rot="18240028">
            <a:off x="4018360" y="3537727"/>
            <a:ext cx="1529015" cy="1529015"/>
          </a:xfrm>
          <a:custGeom>
            <a:avLst/>
            <a:gdLst>
              <a:gd name="connsiteX0" fmla="*/ 1316863 w 1444800"/>
              <a:gd name="connsiteY0" fmla="*/ 295235 h 1444800"/>
              <a:gd name="connsiteX1" fmla="*/ 1241475 w 1444800"/>
              <a:gd name="connsiteY1" fmla="*/ 420881 h 1444800"/>
              <a:gd name="connsiteX2" fmla="*/ 1261827 w 1444800"/>
              <a:gd name="connsiteY2" fmla="*/ 454851 h 1444800"/>
              <a:gd name="connsiteX3" fmla="*/ 1297335 w 1444800"/>
              <a:gd name="connsiteY3" fmla="*/ 543384 h 1444800"/>
              <a:gd name="connsiteX4" fmla="*/ 1303890 w 1444800"/>
              <a:gd name="connsiteY4" fmla="*/ 568876 h 1444800"/>
              <a:gd name="connsiteX5" fmla="*/ 1444800 w 1444800"/>
              <a:gd name="connsiteY5" fmla="*/ 604103 h 1444800"/>
              <a:gd name="connsiteX6" fmla="*/ 1444800 w 1444800"/>
              <a:gd name="connsiteY6" fmla="*/ 840698 h 1444800"/>
              <a:gd name="connsiteX7" fmla="*/ 1304283 w 1444800"/>
              <a:gd name="connsiteY7" fmla="*/ 875827 h 1444800"/>
              <a:gd name="connsiteX8" fmla="*/ 1284642 w 1444800"/>
              <a:gd name="connsiteY8" fmla="*/ 938001 h 1444800"/>
              <a:gd name="connsiteX9" fmla="*/ 1255179 w 1444800"/>
              <a:gd name="connsiteY9" fmla="*/ 1002928 h 1444800"/>
              <a:gd name="connsiteX10" fmla="*/ 1241685 w 1444800"/>
              <a:gd name="connsiteY10" fmla="*/ 1024268 h 1444800"/>
              <a:gd name="connsiteX11" fmla="*/ 1316862 w 1444800"/>
              <a:gd name="connsiteY11" fmla="*/ 1149565 h 1444800"/>
              <a:gd name="connsiteX12" fmla="*/ 1149566 w 1444800"/>
              <a:gd name="connsiteY12" fmla="*/ 1316863 h 1444800"/>
              <a:gd name="connsiteX13" fmla="*/ 1023919 w 1444800"/>
              <a:gd name="connsiteY13" fmla="*/ 1241476 h 1444800"/>
              <a:gd name="connsiteX14" fmla="*/ 989949 w 1444800"/>
              <a:gd name="connsiteY14" fmla="*/ 1261828 h 1444800"/>
              <a:gd name="connsiteX15" fmla="*/ 901416 w 1444800"/>
              <a:gd name="connsiteY15" fmla="*/ 1297336 h 1444800"/>
              <a:gd name="connsiteX16" fmla="*/ 875925 w 1444800"/>
              <a:gd name="connsiteY16" fmla="*/ 1303890 h 1444800"/>
              <a:gd name="connsiteX17" fmla="*/ 840697 w 1444800"/>
              <a:gd name="connsiteY17" fmla="*/ 1444800 h 1444800"/>
              <a:gd name="connsiteX18" fmla="*/ 604103 w 1444800"/>
              <a:gd name="connsiteY18" fmla="*/ 1444800 h 1444800"/>
              <a:gd name="connsiteX19" fmla="*/ 568974 w 1444800"/>
              <a:gd name="connsiteY19" fmla="*/ 1304283 h 1444800"/>
              <a:gd name="connsiteX20" fmla="*/ 506799 w 1444800"/>
              <a:gd name="connsiteY20" fmla="*/ 1284642 h 1444800"/>
              <a:gd name="connsiteX21" fmla="*/ 441872 w 1444800"/>
              <a:gd name="connsiteY21" fmla="*/ 1255180 h 1444800"/>
              <a:gd name="connsiteX22" fmla="*/ 420532 w 1444800"/>
              <a:gd name="connsiteY22" fmla="*/ 1241684 h 1444800"/>
              <a:gd name="connsiteX23" fmla="*/ 295235 w 1444800"/>
              <a:gd name="connsiteY23" fmla="*/ 1316863 h 1444800"/>
              <a:gd name="connsiteX24" fmla="*/ 127937 w 1444800"/>
              <a:gd name="connsiteY24" fmla="*/ 1149565 h 1444800"/>
              <a:gd name="connsiteX25" fmla="*/ 203325 w 1444800"/>
              <a:gd name="connsiteY25" fmla="*/ 1023920 h 1444800"/>
              <a:gd name="connsiteX26" fmla="*/ 182973 w 1444800"/>
              <a:gd name="connsiteY26" fmla="*/ 989949 h 1444800"/>
              <a:gd name="connsiteX27" fmla="*/ 147465 w 1444800"/>
              <a:gd name="connsiteY27" fmla="*/ 901417 h 1444800"/>
              <a:gd name="connsiteX28" fmla="*/ 140910 w 1444800"/>
              <a:gd name="connsiteY28" fmla="*/ 875925 h 1444800"/>
              <a:gd name="connsiteX29" fmla="*/ 0 w 1444800"/>
              <a:gd name="connsiteY29" fmla="*/ 840698 h 1444800"/>
              <a:gd name="connsiteX30" fmla="*/ 0 w 1444800"/>
              <a:gd name="connsiteY30" fmla="*/ 604103 h 1444800"/>
              <a:gd name="connsiteX31" fmla="*/ 140301 w 1444800"/>
              <a:gd name="connsiteY31" fmla="*/ 569028 h 1444800"/>
              <a:gd name="connsiteX32" fmla="*/ 162157 w 1444800"/>
              <a:gd name="connsiteY32" fmla="*/ 501662 h 1444800"/>
              <a:gd name="connsiteX33" fmla="*/ 193058 w 1444800"/>
              <a:gd name="connsiteY33" fmla="*/ 435451 h 1444800"/>
              <a:gd name="connsiteX34" fmla="*/ 202622 w 1444800"/>
              <a:gd name="connsiteY34" fmla="*/ 419709 h 1444800"/>
              <a:gd name="connsiteX35" fmla="*/ 127937 w 1444800"/>
              <a:gd name="connsiteY35" fmla="*/ 295235 h 1444800"/>
              <a:gd name="connsiteX36" fmla="*/ 295235 w 1444800"/>
              <a:gd name="connsiteY36" fmla="*/ 127938 h 1444800"/>
              <a:gd name="connsiteX37" fmla="*/ 419708 w 1444800"/>
              <a:gd name="connsiteY37" fmla="*/ 202622 h 1444800"/>
              <a:gd name="connsiteX38" fmla="*/ 435451 w 1444800"/>
              <a:gd name="connsiteY38" fmla="*/ 193058 h 1444800"/>
              <a:gd name="connsiteX39" fmla="*/ 501661 w 1444800"/>
              <a:gd name="connsiteY39" fmla="*/ 162157 h 1444800"/>
              <a:gd name="connsiteX40" fmla="*/ 569028 w 1444800"/>
              <a:gd name="connsiteY40" fmla="*/ 140301 h 1444800"/>
              <a:gd name="connsiteX41" fmla="*/ 604103 w 1444800"/>
              <a:gd name="connsiteY41" fmla="*/ 0 h 1444800"/>
              <a:gd name="connsiteX42" fmla="*/ 840697 w 1444800"/>
              <a:gd name="connsiteY42" fmla="*/ 0 h 1444800"/>
              <a:gd name="connsiteX43" fmla="*/ 875826 w 1444800"/>
              <a:gd name="connsiteY43" fmla="*/ 140517 h 1444800"/>
              <a:gd name="connsiteX44" fmla="*/ 938001 w 1444800"/>
              <a:gd name="connsiteY44" fmla="*/ 160158 h 1444800"/>
              <a:gd name="connsiteX45" fmla="*/ 1002928 w 1444800"/>
              <a:gd name="connsiteY45" fmla="*/ 189620 h 1444800"/>
              <a:gd name="connsiteX46" fmla="*/ 1024268 w 1444800"/>
              <a:gd name="connsiteY46" fmla="*/ 203116 h 1444800"/>
              <a:gd name="connsiteX47" fmla="*/ 1149565 w 1444800"/>
              <a:gd name="connsiteY47" fmla="*/ 127938 h 14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44800" h="1444800">
                <a:moveTo>
                  <a:pt x="1316863" y="295235"/>
                </a:moveTo>
                <a:lnTo>
                  <a:pt x="1241475" y="420881"/>
                </a:lnTo>
                <a:lnTo>
                  <a:pt x="1261827" y="454851"/>
                </a:lnTo>
                <a:cubicBezTo>
                  <a:pt x="1275900" y="483168"/>
                  <a:pt x="1287807" y="512752"/>
                  <a:pt x="1297335" y="543384"/>
                </a:cubicBezTo>
                <a:lnTo>
                  <a:pt x="1303890" y="568876"/>
                </a:lnTo>
                <a:lnTo>
                  <a:pt x="1444800" y="604103"/>
                </a:lnTo>
                <a:lnTo>
                  <a:pt x="1444800" y="840698"/>
                </a:lnTo>
                <a:lnTo>
                  <a:pt x="1304283" y="875827"/>
                </a:lnTo>
                <a:lnTo>
                  <a:pt x="1284642" y="938001"/>
                </a:lnTo>
                <a:cubicBezTo>
                  <a:pt x="1276080" y="960313"/>
                  <a:pt x="1266229" y="981985"/>
                  <a:pt x="1255179" y="1002928"/>
                </a:cubicBezTo>
                <a:lnTo>
                  <a:pt x="1241685" y="1024268"/>
                </a:lnTo>
                <a:lnTo>
                  <a:pt x="1316862" y="1149565"/>
                </a:lnTo>
                <a:lnTo>
                  <a:pt x="1149566" y="1316863"/>
                </a:lnTo>
                <a:lnTo>
                  <a:pt x="1023919" y="1241476"/>
                </a:lnTo>
                <a:lnTo>
                  <a:pt x="989949" y="1261828"/>
                </a:lnTo>
                <a:cubicBezTo>
                  <a:pt x="961631" y="1275900"/>
                  <a:pt x="932048" y="1287808"/>
                  <a:pt x="901416" y="1297336"/>
                </a:cubicBezTo>
                <a:lnTo>
                  <a:pt x="875925" y="1303890"/>
                </a:lnTo>
                <a:lnTo>
                  <a:pt x="840697" y="1444800"/>
                </a:lnTo>
                <a:lnTo>
                  <a:pt x="604103" y="1444800"/>
                </a:lnTo>
                <a:lnTo>
                  <a:pt x="568974" y="1304283"/>
                </a:lnTo>
                <a:lnTo>
                  <a:pt x="506799" y="1284642"/>
                </a:lnTo>
                <a:cubicBezTo>
                  <a:pt x="484487" y="1276081"/>
                  <a:pt x="462814" y="1266230"/>
                  <a:pt x="441872" y="1255180"/>
                </a:cubicBezTo>
                <a:lnTo>
                  <a:pt x="420532" y="1241684"/>
                </a:lnTo>
                <a:lnTo>
                  <a:pt x="295235" y="1316863"/>
                </a:lnTo>
                <a:lnTo>
                  <a:pt x="127937" y="1149565"/>
                </a:lnTo>
                <a:lnTo>
                  <a:pt x="203325" y="1023920"/>
                </a:lnTo>
                <a:lnTo>
                  <a:pt x="182973" y="989949"/>
                </a:lnTo>
                <a:cubicBezTo>
                  <a:pt x="168900" y="961632"/>
                  <a:pt x="156992" y="932049"/>
                  <a:pt x="147465" y="901417"/>
                </a:cubicBezTo>
                <a:lnTo>
                  <a:pt x="140910" y="875925"/>
                </a:lnTo>
                <a:lnTo>
                  <a:pt x="0" y="840698"/>
                </a:lnTo>
                <a:lnTo>
                  <a:pt x="0" y="604103"/>
                </a:lnTo>
                <a:lnTo>
                  <a:pt x="140301" y="569028"/>
                </a:lnTo>
                <a:lnTo>
                  <a:pt x="162157" y="501662"/>
                </a:lnTo>
                <a:cubicBezTo>
                  <a:pt x="171141" y="478879"/>
                  <a:pt x="181474" y="456776"/>
                  <a:pt x="193058" y="435451"/>
                </a:cubicBezTo>
                <a:lnTo>
                  <a:pt x="202622" y="419709"/>
                </a:lnTo>
                <a:lnTo>
                  <a:pt x="127937" y="295235"/>
                </a:lnTo>
                <a:lnTo>
                  <a:pt x="295235" y="127938"/>
                </a:lnTo>
                <a:lnTo>
                  <a:pt x="419708" y="202622"/>
                </a:lnTo>
                <a:lnTo>
                  <a:pt x="435451" y="193058"/>
                </a:lnTo>
                <a:cubicBezTo>
                  <a:pt x="456775" y="181474"/>
                  <a:pt x="478879" y="171140"/>
                  <a:pt x="501661" y="162157"/>
                </a:cubicBezTo>
                <a:lnTo>
                  <a:pt x="569028" y="140301"/>
                </a:lnTo>
                <a:lnTo>
                  <a:pt x="604103" y="0"/>
                </a:lnTo>
                <a:lnTo>
                  <a:pt x="840697" y="0"/>
                </a:lnTo>
                <a:lnTo>
                  <a:pt x="875826" y="140517"/>
                </a:lnTo>
                <a:lnTo>
                  <a:pt x="938001" y="160158"/>
                </a:lnTo>
                <a:cubicBezTo>
                  <a:pt x="960312" y="168720"/>
                  <a:pt x="981985" y="178571"/>
                  <a:pt x="1002928" y="189620"/>
                </a:cubicBezTo>
                <a:lnTo>
                  <a:pt x="1024268" y="203116"/>
                </a:lnTo>
                <a:lnTo>
                  <a:pt x="1149565" y="127938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BEDA23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4">
            <a:extLst>
              <a:ext uri="{FF2B5EF4-FFF2-40B4-BE49-F238E27FC236}">
                <a16:creationId xmlns:a16="http://schemas.microsoft.com/office/drawing/2014/main" id="{5290D556-2EAE-4637-BA74-AA06B7773A4A}"/>
              </a:ext>
            </a:extLst>
          </p:cNvPr>
          <p:cNvSpPr>
            <a:spLocks noChangeAspect="1"/>
          </p:cNvSpPr>
          <p:nvPr/>
        </p:nvSpPr>
        <p:spPr>
          <a:xfrm rot="737525">
            <a:off x="5457800" y="2707981"/>
            <a:ext cx="1529015" cy="1529015"/>
          </a:xfrm>
          <a:custGeom>
            <a:avLst/>
            <a:gdLst>
              <a:gd name="connsiteX0" fmla="*/ 604102 w 1444800"/>
              <a:gd name="connsiteY0" fmla="*/ 0 h 1444800"/>
              <a:gd name="connsiteX1" fmla="*/ 840697 w 1444800"/>
              <a:gd name="connsiteY1" fmla="*/ 0 h 1444800"/>
              <a:gd name="connsiteX2" fmla="*/ 875826 w 1444800"/>
              <a:gd name="connsiteY2" fmla="*/ 140517 h 1444800"/>
              <a:gd name="connsiteX3" fmla="*/ 938000 w 1444800"/>
              <a:gd name="connsiteY3" fmla="*/ 160158 h 1444800"/>
              <a:gd name="connsiteX4" fmla="*/ 1002928 w 1444800"/>
              <a:gd name="connsiteY4" fmla="*/ 189620 h 1444800"/>
              <a:gd name="connsiteX5" fmla="*/ 1024268 w 1444800"/>
              <a:gd name="connsiteY5" fmla="*/ 203116 h 1444800"/>
              <a:gd name="connsiteX6" fmla="*/ 1149565 w 1444800"/>
              <a:gd name="connsiteY6" fmla="*/ 127938 h 1444800"/>
              <a:gd name="connsiteX7" fmla="*/ 1316863 w 1444800"/>
              <a:gd name="connsiteY7" fmla="*/ 295235 h 1444800"/>
              <a:gd name="connsiteX8" fmla="*/ 1241475 w 1444800"/>
              <a:gd name="connsiteY8" fmla="*/ 420881 h 1444800"/>
              <a:gd name="connsiteX9" fmla="*/ 1261827 w 1444800"/>
              <a:gd name="connsiteY9" fmla="*/ 454851 h 1444800"/>
              <a:gd name="connsiteX10" fmla="*/ 1297335 w 1444800"/>
              <a:gd name="connsiteY10" fmla="*/ 543384 h 1444800"/>
              <a:gd name="connsiteX11" fmla="*/ 1303889 w 1444800"/>
              <a:gd name="connsiteY11" fmla="*/ 568876 h 1444800"/>
              <a:gd name="connsiteX12" fmla="*/ 1444800 w 1444800"/>
              <a:gd name="connsiteY12" fmla="*/ 604103 h 1444800"/>
              <a:gd name="connsiteX13" fmla="*/ 1444800 w 1444800"/>
              <a:gd name="connsiteY13" fmla="*/ 840698 h 1444800"/>
              <a:gd name="connsiteX14" fmla="*/ 1304282 w 1444800"/>
              <a:gd name="connsiteY14" fmla="*/ 875827 h 1444800"/>
              <a:gd name="connsiteX15" fmla="*/ 1284642 w 1444800"/>
              <a:gd name="connsiteY15" fmla="*/ 938001 h 1444800"/>
              <a:gd name="connsiteX16" fmla="*/ 1255179 w 1444800"/>
              <a:gd name="connsiteY16" fmla="*/ 1002928 h 1444800"/>
              <a:gd name="connsiteX17" fmla="*/ 1241684 w 1444800"/>
              <a:gd name="connsiteY17" fmla="*/ 1024268 h 1444800"/>
              <a:gd name="connsiteX18" fmla="*/ 1316863 w 1444800"/>
              <a:gd name="connsiteY18" fmla="*/ 1149565 h 1444800"/>
              <a:gd name="connsiteX19" fmla="*/ 1149565 w 1444800"/>
              <a:gd name="connsiteY19" fmla="*/ 1316863 h 1444800"/>
              <a:gd name="connsiteX20" fmla="*/ 1023919 w 1444800"/>
              <a:gd name="connsiteY20" fmla="*/ 1241476 h 1444800"/>
              <a:gd name="connsiteX21" fmla="*/ 989949 w 1444800"/>
              <a:gd name="connsiteY21" fmla="*/ 1261828 h 1444800"/>
              <a:gd name="connsiteX22" fmla="*/ 901417 w 1444800"/>
              <a:gd name="connsiteY22" fmla="*/ 1297336 h 1444800"/>
              <a:gd name="connsiteX23" fmla="*/ 875925 w 1444800"/>
              <a:gd name="connsiteY23" fmla="*/ 1303890 h 1444800"/>
              <a:gd name="connsiteX24" fmla="*/ 840697 w 1444800"/>
              <a:gd name="connsiteY24" fmla="*/ 1444800 h 1444800"/>
              <a:gd name="connsiteX25" fmla="*/ 604103 w 1444800"/>
              <a:gd name="connsiteY25" fmla="*/ 1444800 h 1444800"/>
              <a:gd name="connsiteX26" fmla="*/ 568974 w 1444800"/>
              <a:gd name="connsiteY26" fmla="*/ 1304283 h 1444800"/>
              <a:gd name="connsiteX27" fmla="*/ 506799 w 1444800"/>
              <a:gd name="connsiteY27" fmla="*/ 1284642 h 1444800"/>
              <a:gd name="connsiteX28" fmla="*/ 441872 w 1444800"/>
              <a:gd name="connsiteY28" fmla="*/ 1255180 h 1444800"/>
              <a:gd name="connsiteX29" fmla="*/ 420532 w 1444800"/>
              <a:gd name="connsiteY29" fmla="*/ 1241684 h 1444800"/>
              <a:gd name="connsiteX30" fmla="*/ 295235 w 1444800"/>
              <a:gd name="connsiteY30" fmla="*/ 1316863 h 1444800"/>
              <a:gd name="connsiteX31" fmla="*/ 127937 w 1444800"/>
              <a:gd name="connsiteY31" fmla="*/ 1149565 h 1444800"/>
              <a:gd name="connsiteX32" fmla="*/ 203325 w 1444800"/>
              <a:gd name="connsiteY32" fmla="*/ 1023920 h 1444800"/>
              <a:gd name="connsiteX33" fmla="*/ 182973 w 1444800"/>
              <a:gd name="connsiteY33" fmla="*/ 989949 h 1444800"/>
              <a:gd name="connsiteX34" fmla="*/ 147465 w 1444800"/>
              <a:gd name="connsiteY34" fmla="*/ 901417 h 1444800"/>
              <a:gd name="connsiteX35" fmla="*/ 140911 w 1444800"/>
              <a:gd name="connsiteY35" fmla="*/ 875925 h 1444800"/>
              <a:gd name="connsiteX36" fmla="*/ 0 w 1444800"/>
              <a:gd name="connsiteY36" fmla="*/ 840698 h 1444800"/>
              <a:gd name="connsiteX37" fmla="*/ 0 w 1444800"/>
              <a:gd name="connsiteY37" fmla="*/ 604103 h 1444800"/>
              <a:gd name="connsiteX38" fmla="*/ 140301 w 1444800"/>
              <a:gd name="connsiteY38" fmla="*/ 569028 h 1444800"/>
              <a:gd name="connsiteX39" fmla="*/ 162157 w 1444800"/>
              <a:gd name="connsiteY39" fmla="*/ 501662 h 1444800"/>
              <a:gd name="connsiteX40" fmla="*/ 193058 w 1444800"/>
              <a:gd name="connsiteY40" fmla="*/ 435451 h 1444800"/>
              <a:gd name="connsiteX41" fmla="*/ 202622 w 1444800"/>
              <a:gd name="connsiteY41" fmla="*/ 419709 h 1444800"/>
              <a:gd name="connsiteX42" fmla="*/ 127937 w 1444800"/>
              <a:gd name="connsiteY42" fmla="*/ 295235 h 1444800"/>
              <a:gd name="connsiteX43" fmla="*/ 295235 w 1444800"/>
              <a:gd name="connsiteY43" fmla="*/ 127937 h 1444800"/>
              <a:gd name="connsiteX44" fmla="*/ 419708 w 1444800"/>
              <a:gd name="connsiteY44" fmla="*/ 202622 h 1444800"/>
              <a:gd name="connsiteX45" fmla="*/ 435451 w 1444800"/>
              <a:gd name="connsiteY45" fmla="*/ 193058 h 1444800"/>
              <a:gd name="connsiteX46" fmla="*/ 501661 w 1444800"/>
              <a:gd name="connsiteY46" fmla="*/ 162157 h 1444800"/>
              <a:gd name="connsiteX47" fmla="*/ 569028 w 1444800"/>
              <a:gd name="connsiteY47" fmla="*/ 140301 h 14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44800" h="1444800">
                <a:moveTo>
                  <a:pt x="604102" y="0"/>
                </a:moveTo>
                <a:lnTo>
                  <a:pt x="840697" y="0"/>
                </a:lnTo>
                <a:lnTo>
                  <a:pt x="875826" y="140517"/>
                </a:lnTo>
                <a:lnTo>
                  <a:pt x="938000" y="160158"/>
                </a:lnTo>
                <a:cubicBezTo>
                  <a:pt x="960312" y="168720"/>
                  <a:pt x="981985" y="178571"/>
                  <a:pt x="1002928" y="189620"/>
                </a:cubicBezTo>
                <a:lnTo>
                  <a:pt x="1024268" y="203116"/>
                </a:lnTo>
                <a:lnTo>
                  <a:pt x="1149565" y="127938"/>
                </a:lnTo>
                <a:lnTo>
                  <a:pt x="1316863" y="295235"/>
                </a:lnTo>
                <a:lnTo>
                  <a:pt x="1241475" y="420881"/>
                </a:lnTo>
                <a:lnTo>
                  <a:pt x="1261827" y="454851"/>
                </a:lnTo>
                <a:cubicBezTo>
                  <a:pt x="1275900" y="483168"/>
                  <a:pt x="1287807" y="512752"/>
                  <a:pt x="1297335" y="543384"/>
                </a:cubicBezTo>
                <a:lnTo>
                  <a:pt x="1303889" y="568876"/>
                </a:lnTo>
                <a:lnTo>
                  <a:pt x="1444800" y="604103"/>
                </a:lnTo>
                <a:lnTo>
                  <a:pt x="1444800" y="840698"/>
                </a:lnTo>
                <a:lnTo>
                  <a:pt x="1304282" y="875827"/>
                </a:lnTo>
                <a:lnTo>
                  <a:pt x="1284642" y="938001"/>
                </a:lnTo>
                <a:cubicBezTo>
                  <a:pt x="1276080" y="960313"/>
                  <a:pt x="1266229" y="981986"/>
                  <a:pt x="1255179" y="1002928"/>
                </a:cubicBezTo>
                <a:lnTo>
                  <a:pt x="1241684" y="1024268"/>
                </a:lnTo>
                <a:lnTo>
                  <a:pt x="1316863" y="1149565"/>
                </a:lnTo>
                <a:lnTo>
                  <a:pt x="1149565" y="1316863"/>
                </a:lnTo>
                <a:lnTo>
                  <a:pt x="1023919" y="1241476"/>
                </a:lnTo>
                <a:lnTo>
                  <a:pt x="989949" y="1261828"/>
                </a:lnTo>
                <a:cubicBezTo>
                  <a:pt x="961631" y="1275900"/>
                  <a:pt x="932048" y="1287808"/>
                  <a:pt x="901417" y="1297336"/>
                </a:cubicBezTo>
                <a:lnTo>
                  <a:pt x="875925" y="1303890"/>
                </a:lnTo>
                <a:lnTo>
                  <a:pt x="840697" y="1444800"/>
                </a:lnTo>
                <a:lnTo>
                  <a:pt x="604103" y="1444800"/>
                </a:lnTo>
                <a:lnTo>
                  <a:pt x="568974" y="1304283"/>
                </a:lnTo>
                <a:lnTo>
                  <a:pt x="506799" y="1284642"/>
                </a:lnTo>
                <a:cubicBezTo>
                  <a:pt x="484487" y="1276081"/>
                  <a:pt x="462814" y="1266230"/>
                  <a:pt x="441872" y="1255180"/>
                </a:cubicBezTo>
                <a:lnTo>
                  <a:pt x="420532" y="1241684"/>
                </a:lnTo>
                <a:lnTo>
                  <a:pt x="295235" y="1316863"/>
                </a:lnTo>
                <a:lnTo>
                  <a:pt x="127937" y="1149565"/>
                </a:lnTo>
                <a:lnTo>
                  <a:pt x="203325" y="1023920"/>
                </a:lnTo>
                <a:lnTo>
                  <a:pt x="182973" y="989949"/>
                </a:lnTo>
                <a:cubicBezTo>
                  <a:pt x="168900" y="961632"/>
                  <a:pt x="156992" y="932049"/>
                  <a:pt x="147465" y="901417"/>
                </a:cubicBezTo>
                <a:lnTo>
                  <a:pt x="140911" y="875925"/>
                </a:lnTo>
                <a:lnTo>
                  <a:pt x="0" y="840698"/>
                </a:lnTo>
                <a:lnTo>
                  <a:pt x="0" y="604103"/>
                </a:lnTo>
                <a:lnTo>
                  <a:pt x="140301" y="569028"/>
                </a:lnTo>
                <a:lnTo>
                  <a:pt x="162157" y="501662"/>
                </a:lnTo>
                <a:cubicBezTo>
                  <a:pt x="171141" y="478879"/>
                  <a:pt x="181474" y="456776"/>
                  <a:pt x="193058" y="435451"/>
                </a:cubicBezTo>
                <a:lnTo>
                  <a:pt x="202622" y="419709"/>
                </a:lnTo>
                <a:lnTo>
                  <a:pt x="127937" y="295235"/>
                </a:lnTo>
                <a:lnTo>
                  <a:pt x="295235" y="127937"/>
                </a:lnTo>
                <a:lnTo>
                  <a:pt x="419708" y="202622"/>
                </a:lnTo>
                <a:lnTo>
                  <a:pt x="435451" y="193058"/>
                </a:lnTo>
                <a:cubicBezTo>
                  <a:pt x="456775" y="181474"/>
                  <a:pt x="478879" y="171140"/>
                  <a:pt x="501661" y="162157"/>
                </a:cubicBezTo>
                <a:lnTo>
                  <a:pt x="569028" y="140301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BEDA23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5">
            <a:extLst>
              <a:ext uri="{FF2B5EF4-FFF2-40B4-BE49-F238E27FC236}">
                <a16:creationId xmlns:a16="http://schemas.microsoft.com/office/drawing/2014/main" id="{3A56E2A1-4BC5-46A7-8FEB-71F383C66F37}"/>
              </a:ext>
            </a:extLst>
          </p:cNvPr>
          <p:cNvSpPr/>
          <p:nvPr/>
        </p:nvSpPr>
        <p:spPr>
          <a:xfrm>
            <a:off x="6965246" y="3427698"/>
            <a:ext cx="1514992" cy="1514993"/>
          </a:xfrm>
          <a:custGeom>
            <a:avLst/>
            <a:gdLst>
              <a:gd name="connsiteX0" fmla="*/ 869147 w 1431549"/>
              <a:gd name="connsiteY0" fmla="*/ 0 h 1431550"/>
              <a:gd name="connsiteX1" fmla="*/ 1089439 w 1431549"/>
              <a:gd name="connsiteY1" fmla="*/ 86306 h 1431550"/>
              <a:gd name="connsiteX2" fmla="*/ 1070848 w 1431549"/>
              <a:gd name="connsiteY2" fmla="*/ 230270 h 1431550"/>
              <a:gd name="connsiteX3" fmla="*/ 1085916 w 1431549"/>
              <a:gd name="connsiteY3" fmla="*/ 240866 h 1431550"/>
              <a:gd name="connsiteX4" fmla="*/ 1140745 w 1431549"/>
              <a:gd name="connsiteY4" fmla="*/ 289163 h 1431550"/>
              <a:gd name="connsiteX5" fmla="*/ 1187748 w 1431549"/>
              <a:gd name="connsiteY5" fmla="*/ 342140 h 1431550"/>
              <a:gd name="connsiteX6" fmla="*/ 1330355 w 1431549"/>
              <a:gd name="connsiteY6" fmla="*/ 318097 h 1431550"/>
              <a:gd name="connsiteX7" fmla="*/ 1425097 w 1431549"/>
              <a:gd name="connsiteY7" fmla="*/ 534893 h 1431550"/>
              <a:gd name="connsiteX8" fmla="*/ 1310406 w 1431549"/>
              <a:gd name="connsiteY8" fmla="*/ 623352 h 1431550"/>
              <a:gd name="connsiteX9" fmla="*/ 1317306 w 1431549"/>
              <a:gd name="connsiteY9" fmla="*/ 688189 h 1431550"/>
              <a:gd name="connsiteX10" fmla="*/ 1316309 w 1431549"/>
              <a:gd name="connsiteY10" fmla="*/ 759481 h 1431550"/>
              <a:gd name="connsiteX11" fmla="*/ 1312488 w 1431549"/>
              <a:gd name="connsiteY11" fmla="*/ 784439 h 1431550"/>
              <a:gd name="connsiteX12" fmla="*/ 1431549 w 1431549"/>
              <a:gd name="connsiteY12" fmla="*/ 869147 h 1431550"/>
              <a:gd name="connsiteX13" fmla="*/ 1345244 w 1431549"/>
              <a:gd name="connsiteY13" fmla="*/ 1089438 h 1431550"/>
              <a:gd name="connsiteX14" fmla="*/ 1199924 w 1431549"/>
              <a:gd name="connsiteY14" fmla="*/ 1070674 h 1431550"/>
              <a:gd name="connsiteX15" fmla="*/ 1176946 w 1431549"/>
              <a:gd name="connsiteY15" fmla="*/ 1102926 h 1431550"/>
              <a:gd name="connsiteX16" fmla="*/ 1110040 w 1431549"/>
              <a:gd name="connsiteY16" fmla="*/ 1170915 h 1431550"/>
              <a:gd name="connsiteX17" fmla="*/ 1089306 w 1431549"/>
              <a:gd name="connsiteY17" fmla="*/ 1187128 h 1431550"/>
              <a:gd name="connsiteX18" fmla="*/ 1113453 w 1431549"/>
              <a:gd name="connsiteY18" fmla="*/ 1330355 h 1431550"/>
              <a:gd name="connsiteX19" fmla="*/ 896656 w 1431549"/>
              <a:gd name="connsiteY19" fmla="*/ 1425097 h 1431550"/>
              <a:gd name="connsiteX20" fmla="*/ 808198 w 1431549"/>
              <a:gd name="connsiteY20" fmla="*/ 1310406 h 1431550"/>
              <a:gd name="connsiteX21" fmla="*/ 743361 w 1431549"/>
              <a:gd name="connsiteY21" fmla="*/ 1317306 h 1431550"/>
              <a:gd name="connsiteX22" fmla="*/ 672069 w 1431549"/>
              <a:gd name="connsiteY22" fmla="*/ 1316308 h 1431550"/>
              <a:gd name="connsiteX23" fmla="*/ 647111 w 1431549"/>
              <a:gd name="connsiteY23" fmla="*/ 1312488 h 1431550"/>
              <a:gd name="connsiteX24" fmla="*/ 562403 w 1431549"/>
              <a:gd name="connsiteY24" fmla="*/ 1431550 h 1431550"/>
              <a:gd name="connsiteX25" fmla="*/ 342111 w 1431549"/>
              <a:gd name="connsiteY25" fmla="*/ 1345244 h 1431550"/>
              <a:gd name="connsiteX26" fmla="*/ 360876 w 1431549"/>
              <a:gd name="connsiteY26" fmla="*/ 1199924 h 1431550"/>
              <a:gd name="connsiteX27" fmla="*/ 328625 w 1431549"/>
              <a:gd name="connsiteY27" fmla="*/ 1176946 h 1431550"/>
              <a:gd name="connsiteX28" fmla="*/ 260635 w 1431549"/>
              <a:gd name="connsiteY28" fmla="*/ 1110041 h 1431550"/>
              <a:gd name="connsiteX29" fmla="*/ 244421 w 1431549"/>
              <a:gd name="connsiteY29" fmla="*/ 1089307 h 1431550"/>
              <a:gd name="connsiteX30" fmla="*/ 101195 w 1431549"/>
              <a:gd name="connsiteY30" fmla="*/ 1113453 h 1431550"/>
              <a:gd name="connsiteX31" fmla="*/ 6453 w 1431549"/>
              <a:gd name="connsiteY31" fmla="*/ 896657 h 1431550"/>
              <a:gd name="connsiteX32" fmla="*/ 121144 w 1431549"/>
              <a:gd name="connsiteY32" fmla="*/ 808199 h 1431550"/>
              <a:gd name="connsiteX33" fmla="*/ 114244 w 1431549"/>
              <a:gd name="connsiteY33" fmla="*/ 743361 h 1431550"/>
              <a:gd name="connsiteX34" fmla="*/ 115241 w 1431549"/>
              <a:gd name="connsiteY34" fmla="*/ 672069 h 1431550"/>
              <a:gd name="connsiteX35" fmla="*/ 119063 w 1431549"/>
              <a:gd name="connsiteY35" fmla="*/ 647111 h 1431550"/>
              <a:gd name="connsiteX36" fmla="*/ 0 w 1431549"/>
              <a:gd name="connsiteY36" fmla="*/ 562403 h 1431550"/>
              <a:gd name="connsiteX37" fmla="*/ 86306 w 1431549"/>
              <a:gd name="connsiteY37" fmla="*/ 342111 h 1431550"/>
              <a:gd name="connsiteX38" fmla="*/ 231626 w 1431549"/>
              <a:gd name="connsiteY38" fmla="*/ 360877 h 1431550"/>
              <a:gd name="connsiteX39" fmla="*/ 254604 w 1431549"/>
              <a:gd name="connsiteY39" fmla="*/ 328625 h 1431550"/>
              <a:gd name="connsiteX40" fmla="*/ 321509 w 1431549"/>
              <a:gd name="connsiteY40" fmla="*/ 260636 h 1431550"/>
              <a:gd name="connsiteX41" fmla="*/ 342244 w 1431549"/>
              <a:gd name="connsiteY41" fmla="*/ 244422 h 1431550"/>
              <a:gd name="connsiteX42" fmla="*/ 318096 w 1431549"/>
              <a:gd name="connsiteY42" fmla="*/ 101196 h 1431550"/>
              <a:gd name="connsiteX43" fmla="*/ 534892 w 1431549"/>
              <a:gd name="connsiteY43" fmla="*/ 6453 h 1431550"/>
              <a:gd name="connsiteX44" fmla="*/ 623216 w 1431549"/>
              <a:gd name="connsiteY44" fmla="*/ 120968 h 1431550"/>
              <a:gd name="connsiteX45" fmla="*/ 693697 w 1431549"/>
              <a:gd name="connsiteY45" fmla="*/ 114019 h 1431550"/>
              <a:gd name="connsiteX46" fmla="*/ 766741 w 1431549"/>
              <a:gd name="connsiteY46" fmla="*/ 115821 h 1431550"/>
              <a:gd name="connsiteX47" fmla="*/ 784996 w 1431549"/>
              <a:gd name="connsiteY47" fmla="*/ 118281 h 143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31549" h="1431550">
                <a:moveTo>
                  <a:pt x="869147" y="0"/>
                </a:moveTo>
                <a:lnTo>
                  <a:pt x="1089439" y="86306"/>
                </a:lnTo>
                <a:lnTo>
                  <a:pt x="1070848" y="230270"/>
                </a:lnTo>
                <a:lnTo>
                  <a:pt x="1085916" y="240866"/>
                </a:lnTo>
                <a:cubicBezTo>
                  <a:pt x="1105070" y="255767"/>
                  <a:pt x="1123390" y="271883"/>
                  <a:pt x="1140745" y="289163"/>
                </a:cubicBezTo>
                <a:lnTo>
                  <a:pt x="1187748" y="342140"/>
                </a:lnTo>
                <a:lnTo>
                  <a:pt x="1330355" y="318097"/>
                </a:lnTo>
                <a:lnTo>
                  <a:pt x="1425097" y="534893"/>
                </a:lnTo>
                <a:lnTo>
                  <a:pt x="1310406" y="623352"/>
                </a:lnTo>
                <a:lnTo>
                  <a:pt x="1317306" y="688189"/>
                </a:lnTo>
                <a:cubicBezTo>
                  <a:pt x="1318394" y="712062"/>
                  <a:pt x="1318047" y="735866"/>
                  <a:pt x="1316309" y="759481"/>
                </a:cubicBezTo>
                <a:lnTo>
                  <a:pt x="1312488" y="784439"/>
                </a:lnTo>
                <a:lnTo>
                  <a:pt x="1431549" y="869147"/>
                </a:lnTo>
                <a:lnTo>
                  <a:pt x="1345244" y="1089438"/>
                </a:lnTo>
                <a:lnTo>
                  <a:pt x="1199924" y="1070674"/>
                </a:lnTo>
                <a:lnTo>
                  <a:pt x="1176946" y="1102926"/>
                </a:lnTo>
                <a:cubicBezTo>
                  <a:pt x="1156633" y="1127161"/>
                  <a:pt x="1134294" y="1149918"/>
                  <a:pt x="1110040" y="1170915"/>
                </a:cubicBezTo>
                <a:lnTo>
                  <a:pt x="1089306" y="1187128"/>
                </a:lnTo>
                <a:lnTo>
                  <a:pt x="1113453" y="1330355"/>
                </a:lnTo>
                <a:lnTo>
                  <a:pt x="896656" y="1425097"/>
                </a:lnTo>
                <a:lnTo>
                  <a:pt x="808198" y="1310406"/>
                </a:lnTo>
                <a:lnTo>
                  <a:pt x="743361" y="1317306"/>
                </a:lnTo>
                <a:cubicBezTo>
                  <a:pt x="719488" y="1318395"/>
                  <a:pt x="695684" y="1318047"/>
                  <a:pt x="672069" y="1316308"/>
                </a:cubicBezTo>
                <a:lnTo>
                  <a:pt x="647111" y="1312488"/>
                </a:lnTo>
                <a:lnTo>
                  <a:pt x="562403" y="1431550"/>
                </a:lnTo>
                <a:lnTo>
                  <a:pt x="342111" y="1345244"/>
                </a:lnTo>
                <a:lnTo>
                  <a:pt x="360876" y="1199924"/>
                </a:lnTo>
                <a:lnTo>
                  <a:pt x="328625" y="1176946"/>
                </a:lnTo>
                <a:cubicBezTo>
                  <a:pt x="304390" y="1156633"/>
                  <a:pt x="281632" y="1134294"/>
                  <a:pt x="260635" y="1110041"/>
                </a:cubicBezTo>
                <a:lnTo>
                  <a:pt x="244421" y="1089307"/>
                </a:lnTo>
                <a:lnTo>
                  <a:pt x="101195" y="1113453"/>
                </a:lnTo>
                <a:lnTo>
                  <a:pt x="6453" y="896657"/>
                </a:lnTo>
                <a:lnTo>
                  <a:pt x="121144" y="808199"/>
                </a:lnTo>
                <a:lnTo>
                  <a:pt x="114244" y="743361"/>
                </a:lnTo>
                <a:cubicBezTo>
                  <a:pt x="113154" y="719488"/>
                  <a:pt x="113502" y="695684"/>
                  <a:pt x="115241" y="672069"/>
                </a:cubicBezTo>
                <a:lnTo>
                  <a:pt x="119063" y="647111"/>
                </a:lnTo>
                <a:lnTo>
                  <a:pt x="0" y="562403"/>
                </a:lnTo>
                <a:lnTo>
                  <a:pt x="86306" y="342111"/>
                </a:lnTo>
                <a:lnTo>
                  <a:pt x="231626" y="360877"/>
                </a:lnTo>
                <a:lnTo>
                  <a:pt x="254604" y="328625"/>
                </a:lnTo>
                <a:cubicBezTo>
                  <a:pt x="274917" y="304390"/>
                  <a:pt x="297256" y="281632"/>
                  <a:pt x="321509" y="260636"/>
                </a:cubicBezTo>
                <a:lnTo>
                  <a:pt x="342244" y="244422"/>
                </a:lnTo>
                <a:lnTo>
                  <a:pt x="318096" y="101196"/>
                </a:lnTo>
                <a:lnTo>
                  <a:pt x="534892" y="6453"/>
                </a:lnTo>
                <a:lnTo>
                  <a:pt x="623216" y="120968"/>
                </a:lnTo>
                <a:lnTo>
                  <a:pt x="693697" y="114019"/>
                </a:lnTo>
                <a:cubicBezTo>
                  <a:pt x="718171" y="113128"/>
                  <a:pt x="742563" y="113745"/>
                  <a:pt x="766741" y="115821"/>
                </a:cubicBezTo>
                <a:lnTo>
                  <a:pt x="784996" y="118281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BEDA23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</a:t>
            </a:r>
          </a:p>
        </p:txBody>
      </p:sp>
      <p:grpSp>
        <p:nvGrpSpPr>
          <p:cNvPr id="9" name="Group 92">
            <a:extLst>
              <a:ext uri="{FF2B5EF4-FFF2-40B4-BE49-F238E27FC236}">
                <a16:creationId xmlns:a16="http://schemas.microsoft.com/office/drawing/2014/main" id="{A022F8E5-FACB-40C5-9031-DD16BBAB899A}"/>
              </a:ext>
            </a:extLst>
          </p:cNvPr>
          <p:cNvGrpSpPr/>
          <p:nvPr/>
        </p:nvGrpSpPr>
        <p:grpSpPr>
          <a:xfrm>
            <a:off x="4434503" y="4019843"/>
            <a:ext cx="859300" cy="583247"/>
            <a:chOff x="-966350" y="7788468"/>
            <a:chExt cx="882743" cy="599159"/>
          </a:xfrm>
        </p:grpSpPr>
        <p:sp>
          <p:nvSpPr>
            <p:cNvPr id="10" name="Freeform 93">
              <a:extLst>
                <a:ext uri="{FF2B5EF4-FFF2-40B4-BE49-F238E27FC236}">
                  <a16:creationId xmlns:a16="http://schemas.microsoft.com/office/drawing/2014/main" id="{DAC6C74D-7300-4206-AFEB-C97524EB8264}"/>
                </a:ext>
              </a:extLst>
            </p:cNvPr>
            <p:cNvSpPr/>
            <p:nvPr/>
          </p:nvSpPr>
          <p:spPr>
            <a:xfrm>
              <a:off x="-529333" y="7823587"/>
              <a:ext cx="148717" cy="255414"/>
            </a:xfrm>
            <a:custGeom>
              <a:avLst/>
              <a:gdLst>
                <a:gd name="connsiteX0" fmla="*/ 162739 w 148717"/>
                <a:gd name="connsiteY0" fmla="*/ 262864 h 255414"/>
                <a:gd name="connsiteX1" fmla="*/ 162739 w 148717"/>
                <a:gd name="connsiteY1" fmla="*/ 262864 h 255414"/>
                <a:gd name="connsiteX2" fmla="*/ 77758 w 148717"/>
                <a:gd name="connsiteY2" fmla="*/ 201564 h 255414"/>
                <a:gd name="connsiteX3" fmla="*/ 77758 w 148717"/>
                <a:gd name="connsiteY3" fmla="*/ 201564 h 255414"/>
                <a:gd name="connsiteX4" fmla="*/ 162739 w 148717"/>
                <a:gd name="connsiteY4" fmla="*/ 262864 h 255414"/>
                <a:gd name="connsiteX5" fmla="*/ 77758 w 148717"/>
                <a:gd name="connsiteY5" fmla="*/ 201564 h 255414"/>
                <a:gd name="connsiteX6" fmla="*/ 96029 w 148717"/>
                <a:gd name="connsiteY6" fmla="*/ 200287 h 255414"/>
                <a:gd name="connsiteX7" fmla="*/ 110900 w 148717"/>
                <a:gd name="connsiteY7" fmla="*/ 201564 h 255414"/>
                <a:gd name="connsiteX8" fmla="*/ 96029 w 148717"/>
                <a:gd name="connsiteY8" fmla="*/ 200287 h 255414"/>
                <a:gd name="connsiteX9" fmla="*/ 93692 w 148717"/>
                <a:gd name="connsiteY9" fmla="*/ 200287 h 255414"/>
                <a:gd name="connsiteX10" fmla="*/ 93692 w 148717"/>
                <a:gd name="connsiteY10" fmla="*/ 200287 h 255414"/>
                <a:gd name="connsiteX11" fmla="*/ 19121 w 148717"/>
                <a:gd name="connsiteY11" fmla="*/ 35545 h 255414"/>
                <a:gd name="connsiteX12" fmla="*/ 19121 w 148717"/>
                <a:gd name="connsiteY12" fmla="*/ 35545 h 255414"/>
                <a:gd name="connsiteX13" fmla="*/ 0 w 148717"/>
                <a:gd name="connsiteY13" fmla="*/ 33843 h 255414"/>
                <a:gd name="connsiteX14" fmla="*/ 0 w 148717"/>
                <a:gd name="connsiteY14" fmla="*/ 33843 h 255414"/>
                <a:gd name="connsiteX15" fmla="*/ 18696 w 148717"/>
                <a:gd name="connsiteY15" fmla="*/ 35545 h 255414"/>
                <a:gd name="connsiteX16" fmla="*/ 0 w 148717"/>
                <a:gd name="connsiteY16" fmla="*/ 33843 h 255414"/>
                <a:gd name="connsiteX17" fmla="*/ 0 w 148717"/>
                <a:gd name="connsiteY17" fmla="*/ 33843 h 255414"/>
                <a:gd name="connsiteX18" fmla="*/ 19121 w 148717"/>
                <a:gd name="connsiteY18" fmla="*/ 1277 h 255414"/>
                <a:gd name="connsiteX19" fmla="*/ 19121 w 148717"/>
                <a:gd name="connsiteY19" fmla="*/ 1277 h 255414"/>
                <a:gd name="connsiteX20" fmla="*/ 19121 w 148717"/>
                <a:gd name="connsiteY20" fmla="*/ 1277 h 255414"/>
                <a:gd name="connsiteX21" fmla="*/ 19121 w 148717"/>
                <a:gd name="connsiteY21" fmla="*/ 0 h 255414"/>
                <a:gd name="connsiteX22" fmla="*/ 19121 w 148717"/>
                <a:gd name="connsiteY22" fmla="*/ 0 h 255414"/>
                <a:gd name="connsiteX23" fmla="*/ 19121 w 148717"/>
                <a:gd name="connsiteY23" fmla="*/ 0 h 2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8717" h="255414">
                  <a:moveTo>
                    <a:pt x="162739" y="262864"/>
                  </a:moveTo>
                  <a:lnTo>
                    <a:pt x="162739" y="262864"/>
                  </a:lnTo>
                  <a:moveTo>
                    <a:pt x="77758" y="201564"/>
                  </a:moveTo>
                  <a:lnTo>
                    <a:pt x="77758" y="201564"/>
                  </a:lnTo>
                  <a:cubicBezTo>
                    <a:pt x="90733" y="237618"/>
                    <a:pt x="124495" y="261971"/>
                    <a:pt x="162739" y="262864"/>
                  </a:cubicBezTo>
                  <a:cubicBezTo>
                    <a:pt x="124495" y="261972"/>
                    <a:pt x="90733" y="237618"/>
                    <a:pt x="77758" y="201564"/>
                  </a:cubicBezTo>
                  <a:moveTo>
                    <a:pt x="96029" y="200287"/>
                  </a:moveTo>
                  <a:cubicBezTo>
                    <a:pt x="101012" y="200325"/>
                    <a:pt x="105984" y="200752"/>
                    <a:pt x="110900" y="201564"/>
                  </a:cubicBezTo>
                  <a:cubicBezTo>
                    <a:pt x="105984" y="200752"/>
                    <a:pt x="101012" y="200325"/>
                    <a:pt x="96029" y="200287"/>
                  </a:cubicBezTo>
                  <a:moveTo>
                    <a:pt x="93692" y="200287"/>
                  </a:moveTo>
                  <a:lnTo>
                    <a:pt x="93692" y="200287"/>
                  </a:lnTo>
                  <a:moveTo>
                    <a:pt x="19121" y="35545"/>
                  </a:moveTo>
                  <a:lnTo>
                    <a:pt x="19121" y="35545"/>
                  </a:lnTo>
                  <a:moveTo>
                    <a:pt x="0" y="33843"/>
                  </a:moveTo>
                  <a:lnTo>
                    <a:pt x="0" y="33843"/>
                  </a:lnTo>
                  <a:cubicBezTo>
                    <a:pt x="6177" y="34909"/>
                    <a:pt x="12429" y="35478"/>
                    <a:pt x="18696" y="35545"/>
                  </a:cubicBezTo>
                  <a:cubicBezTo>
                    <a:pt x="12429" y="35479"/>
                    <a:pt x="6177" y="34909"/>
                    <a:pt x="0" y="33843"/>
                  </a:cubicBezTo>
                  <a:lnTo>
                    <a:pt x="0" y="33843"/>
                  </a:lnTo>
                  <a:moveTo>
                    <a:pt x="19121" y="1277"/>
                  </a:moveTo>
                  <a:cubicBezTo>
                    <a:pt x="19121" y="1277"/>
                    <a:pt x="19121" y="1277"/>
                    <a:pt x="19121" y="1277"/>
                  </a:cubicBezTo>
                  <a:cubicBezTo>
                    <a:pt x="19121" y="1277"/>
                    <a:pt x="19121" y="1277"/>
                    <a:pt x="19121" y="1277"/>
                  </a:cubicBezTo>
                  <a:moveTo>
                    <a:pt x="19121" y="0"/>
                  </a:moveTo>
                  <a:lnTo>
                    <a:pt x="19121" y="0"/>
                  </a:lnTo>
                  <a:lnTo>
                    <a:pt x="19121" y="0"/>
                  </a:ln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1" name="Freeform 94">
              <a:extLst>
                <a:ext uri="{FF2B5EF4-FFF2-40B4-BE49-F238E27FC236}">
                  <a16:creationId xmlns:a16="http://schemas.microsoft.com/office/drawing/2014/main" id="{F7AF0706-8456-4805-90F8-D15F88552E58}"/>
                </a:ext>
              </a:extLst>
            </p:cNvPr>
            <p:cNvSpPr/>
            <p:nvPr/>
          </p:nvSpPr>
          <p:spPr>
            <a:xfrm>
              <a:off x="-260580" y="8024513"/>
              <a:ext cx="21245" cy="21285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2" name="Freeform 95">
              <a:extLst>
                <a:ext uri="{FF2B5EF4-FFF2-40B4-BE49-F238E27FC236}">
                  <a16:creationId xmlns:a16="http://schemas.microsoft.com/office/drawing/2014/main" id="{2DDE6A7F-4806-4EEE-AF4F-8EA07BA2F99D}"/>
                </a:ext>
              </a:extLst>
            </p:cNvPr>
            <p:cNvSpPr/>
            <p:nvPr/>
          </p:nvSpPr>
          <p:spPr>
            <a:xfrm>
              <a:off x="-441378" y="7797188"/>
              <a:ext cx="21245" cy="21285"/>
            </a:xfrm>
            <a:custGeom>
              <a:avLst/>
              <a:gdLst>
                <a:gd name="connsiteX0" fmla="*/ 0 w 0"/>
                <a:gd name="connsiteY0" fmla="*/ 6 h 0"/>
                <a:gd name="connsiteX1" fmla="*/ 15722 w 0"/>
                <a:gd name="connsiteY1" fmla="*/ 1283 h 0"/>
                <a:gd name="connsiteX2" fmla="*/ 0 w 0"/>
                <a:gd name="connsiteY2" fmla="*/ 6 h 0"/>
                <a:gd name="connsiteX3" fmla="*/ 0 w 0"/>
                <a:gd name="connsiteY3" fmla="*/ 6 h 0"/>
                <a:gd name="connsiteX4" fmla="*/ 0 w 0"/>
                <a:gd name="connsiteY4" fmla="*/ 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0" y="6"/>
                  </a:moveTo>
                  <a:cubicBezTo>
                    <a:pt x="5269" y="-57"/>
                    <a:pt x="10532" y="370"/>
                    <a:pt x="15722" y="1283"/>
                  </a:cubicBezTo>
                  <a:cubicBezTo>
                    <a:pt x="10532" y="370"/>
                    <a:pt x="5269" y="-57"/>
                    <a:pt x="0" y="6"/>
                  </a:cubicBezTo>
                  <a:moveTo>
                    <a:pt x="0" y="6"/>
                  </a:moveTo>
                  <a:lnTo>
                    <a:pt x="0" y="6"/>
                  </a:ln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3" name="Freeform 96">
              <a:extLst>
                <a:ext uri="{FF2B5EF4-FFF2-40B4-BE49-F238E27FC236}">
                  <a16:creationId xmlns:a16="http://schemas.microsoft.com/office/drawing/2014/main" id="{8D8CFFF8-A464-4AD1-AC93-0CEE7563964D}"/>
                </a:ext>
              </a:extLst>
            </p:cNvPr>
            <p:cNvSpPr/>
            <p:nvPr/>
          </p:nvSpPr>
          <p:spPr>
            <a:xfrm>
              <a:off x="-104852" y="8024513"/>
              <a:ext cx="21245" cy="21285"/>
            </a:xfrm>
            <a:custGeom>
              <a:avLst/>
              <a:gdLst>
                <a:gd name="connsiteX0" fmla="*/ 0 w 21245"/>
                <a:gd name="connsiteY0" fmla="*/ 1277 h 21284"/>
                <a:gd name="connsiteX1" fmla="*/ 0 w 21245"/>
                <a:gd name="connsiteY1" fmla="*/ 1277 h 21284"/>
                <a:gd name="connsiteX2" fmla="*/ 21245 w 21245"/>
                <a:gd name="connsiteY2" fmla="*/ 35119 h 21284"/>
                <a:gd name="connsiteX3" fmla="*/ 21245 w 21245"/>
                <a:gd name="connsiteY3" fmla="*/ 35120 h 21284"/>
                <a:gd name="connsiteX4" fmla="*/ 0 w 21245"/>
                <a:gd name="connsiteY4" fmla="*/ 1277 h 21284"/>
                <a:gd name="connsiteX5" fmla="*/ 15934 w 21245"/>
                <a:gd name="connsiteY5" fmla="*/ 0 h 21284"/>
                <a:gd name="connsiteX6" fmla="*/ 15934 w 21245"/>
                <a:gd name="connsiteY6" fmla="*/ 0 h 2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245" h="21284">
                  <a:moveTo>
                    <a:pt x="0" y="1277"/>
                  </a:moveTo>
                  <a:lnTo>
                    <a:pt x="0" y="1277"/>
                  </a:lnTo>
                  <a:cubicBezTo>
                    <a:pt x="4884" y="13801"/>
                    <a:pt x="12093" y="25284"/>
                    <a:pt x="21245" y="35119"/>
                  </a:cubicBezTo>
                  <a:lnTo>
                    <a:pt x="21245" y="35120"/>
                  </a:lnTo>
                  <a:cubicBezTo>
                    <a:pt x="12093" y="25285"/>
                    <a:pt x="4884" y="13801"/>
                    <a:pt x="0" y="1277"/>
                  </a:cubicBezTo>
                  <a:moveTo>
                    <a:pt x="15934" y="0"/>
                  </a:moveTo>
                  <a:lnTo>
                    <a:pt x="15934" y="0"/>
                  </a:ln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4" name="Freeform 97">
              <a:extLst>
                <a:ext uri="{FF2B5EF4-FFF2-40B4-BE49-F238E27FC236}">
                  <a16:creationId xmlns:a16="http://schemas.microsoft.com/office/drawing/2014/main" id="{04B1D63D-E79A-4422-BCB2-C67CE1E4D135}"/>
                </a:ext>
              </a:extLst>
            </p:cNvPr>
            <p:cNvSpPr/>
            <p:nvPr/>
          </p:nvSpPr>
          <p:spPr>
            <a:xfrm>
              <a:off x="-778528" y="7788468"/>
              <a:ext cx="233699" cy="595967"/>
            </a:xfrm>
            <a:custGeom>
              <a:avLst/>
              <a:gdLst>
                <a:gd name="connsiteX0" fmla="*/ 65847 w 233698"/>
                <a:gd name="connsiteY0" fmla="*/ 387378 h 595966"/>
                <a:gd name="connsiteX1" fmla="*/ 81993 w 233698"/>
                <a:gd name="connsiteY1" fmla="*/ 248816 h 595966"/>
                <a:gd name="connsiteX2" fmla="*/ 111736 w 233698"/>
                <a:gd name="connsiteY2" fmla="*/ 169850 h 595966"/>
                <a:gd name="connsiteX3" fmla="*/ 147428 w 233698"/>
                <a:gd name="connsiteY3" fmla="*/ 109615 h 595966"/>
                <a:gd name="connsiteX4" fmla="*/ 192893 w 233698"/>
                <a:gd name="connsiteY4" fmla="*/ 52573 h 595966"/>
                <a:gd name="connsiteX5" fmla="*/ 243033 w 233698"/>
                <a:gd name="connsiteY5" fmla="*/ 0 h 595966"/>
                <a:gd name="connsiteX6" fmla="*/ 54587 w 233698"/>
                <a:gd name="connsiteY6" fmla="*/ 153462 h 595966"/>
                <a:gd name="connsiteX7" fmla="*/ 19744 w 233698"/>
                <a:gd name="connsiteY7" fmla="*/ 446975 h 595966"/>
                <a:gd name="connsiteX8" fmla="*/ 217326 w 233698"/>
                <a:gd name="connsiteY8" fmla="*/ 608099 h 595966"/>
                <a:gd name="connsiteX9" fmla="*/ 132345 w 233698"/>
                <a:gd name="connsiteY9" fmla="*/ 544245 h 595966"/>
                <a:gd name="connsiteX10" fmla="*/ 66059 w 233698"/>
                <a:gd name="connsiteY10" fmla="*/ 388230 h 59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698" h="595966">
                  <a:moveTo>
                    <a:pt x="65847" y="387378"/>
                  </a:moveTo>
                  <a:cubicBezTo>
                    <a:pt x="60918" y="340563"/>
                    <a:pt x="66433" y="293235"/>
                    <a:pt x="81993" y="248816"/>
                  </a:cubicBezTo>
                  <a:cubicBezTo>
                    <a:pt x="89863" y="221767"/>
                    <a:pt x="99808" y="195366"/>
                    <a:pt x="111736" y="169850"/>
                  </a:cubicBezTo>
                  <a:cubicBezTo>
                    <a:pt x="121728" y="148698"/>
                    <a:pt x="133677" y="128531"/>
                    <a:pt x="147428" y="109615"/>
                  </a:cubicBezTo>
                  <a:cubicBezTo>
                    <a:pt x="161091" y="89453"/>
                    <a:pt x="176291" y="70382"/>
                    <a:pt x="192893" y="52573"/>
                  </a:cubicBezTo>
                  <a:cubicBezTo>
                    <a:pt x="205216" y="39163"/>
                    <a:pt x="243033" y="0"/>
                    <a:pt x="243033" y="0"/>
                  </a:cubicBezTo>
                  <a:cubicBezTo>
                    <a:pt x="166259" y="31032"/>
                    <a:pt x="100592" y="84508"/>
                    <a:pt x="54587" y="153462"/>
                  </a:cubicBezTo>
                  <a:cubicBezTo>
                    <a:pt x="-2867" y="240214"/>
                    <a:pt x="-15797" y="349142"/>
                    <a:pt x="19744" y="446975"/>
                  </a:cubicBezTo>
                  <a:cubicBezTo>
                    <a:pt x="76682" y="590433"/>
                    <a:pt x="184183" y="600224"/>
                    <a:pt x="217326" y="608099"/>
                  </a:cubicBezTo>
                  <a:cubicBezTo>
                    <a:pt x="183461" y="595440"/>
                    <a:pt x="153957" y="573271"/>
                    <a:pt x="132345" y="544245"/>
                  </a:cubicBezTo>
                  <a:cubicBezTo>
                    <a:pt x="115773" y="524663"/>
                    <a:pt x="82206" y="484649"/>
                    <a:pt x="66059" y="388230"/>
                  </a:cubicBez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5" name="Freeform 98">
              <a:extLst>
                <a:ext uri="{FF2B5EF4-FFF2-40B4-BE49-F238E27FC236}">
                  <a16:creationId xmlns:a16="http://schemas.microsoft.com/office/drawing/2014/main" id="{DEDB5CD2-B195-426C-ABFD-2CD4F5CCAE5C}"/>
                </a:ext>
              </a:extLst>
            </p:cNvPr>
            <p:cNvSpPr/>
            <p:nvPr/>
          </p:nvSpPr>
          <p:spPr>
            <a:xfrm>
              <a:off x="-613890" y="7791660"/>
              <a:ext cx="127472" cy="595967"/>
            </a:xfrm>
            <a:custGeom>
              <a:avLst/>
              <a:gdLst>
                <a:gd name="connsiteX0" fmla="*/ 138945 w 127471"/>
                <a:gd name="connsiteY0" fmla="*/ 293514 h 595966"/>
                <a:gd name="connsiteX1" fmla="*/ 138945 w 127471"/>
                <a:gd name="connsiteY1" fmla="*/ 281807 h 595966"/>
                <a:gd name="connsiteX2" fmla="*/ 138945 w 127471"/>
                <a:gd name="connsiteY2" fmla="*/ 277337 h 595966"/>
                <a:gd name="connsiteX3" fmla="*/ 138945 w 127471"/>
                <a:gd name="connsiteY3" fmla="*/ 262438 h 595966"/>
                <a:gd name="connsiteX4" fmla="*/ 138945 w 127471"/>
                <a:gd name="connsiteY4" fmla="*/ 258820 h 595966"/>
                <a:gd name="connsiteX5" fmla="*/ 138945 w 127471"/>
                <a:gd name="connsiteY5" fmla="*/ 247326 h 595966"/>
                <a:gd name="connsiteX6" fmla="*/ 138945 w 127471"/>
                <a:gd name="connsiteY6" fmla="*/ 242218 h 595966"/>
                <a:gd name="connsiteX7" fmla="*/ 138945 w 127471"/>
                <a:gd name="connsiteY7" fmla="*/ 231788 h 595966"/>
                <a:gd name="connsiteX8" fmla="*/ 138945 w 127471"/>
                <a:gd name="connsiteY8" fmla="*/ 227532 h 595966"/>
                <a:gd name="connsiteX9" fmla="*/ 137670 w 127471"/>
                <a:gd name="connsiteY9" fmla="*/ 214335 h 595966"/>
                <a:gd name="connsiteX10" fmla="*/ 137670 w 127471"/>
                <a:gd name="connsiteY10" fmla="*/ 209440 h 595966"/>
                <a:gd name="connsiteX11" fmla="*/ 137670 w 127471"/>
                <a:gd name="connsiteY11" fmla="*/ 200501 h 595966"/>
                <a:gd name="connsiteX12" fmla="*/ 137670 w 127471"/>
                <a:gd name="connsiteY12" fmla="*/ 195179 h 595966"/>
                <a:gd name="connsiteX13" fmla="*/ 136608 w 127471"/>
                <a:gd name="connsiteY13" fmla="*/ 186027 h 595966"/>
                <a:gd name="connsiteX14" fmla="*/ 136608 w 127471"/>
                <a:gd name="connsiteY14" fmla="*/ 180493 h 595966"/>
                <a:gd name="connsiteX15" fmla="*/ 135333 w 127471"/>
                <a:gd name="connsiteY15" fmla="*/ 170489 h 595966"/>
                <a:gd name="connsiteX16" fmla="*/ 135333 w 127471"/>
                <a:gd name="connsiteY16" fmla="*/ 164955 h 595966"/>
                <a:gd name="connsiteX17" fmla="*/ 134271 w 127471"/>
                <a:gd name="connsiteY17" fmla="*/ 157931 h 595966"/>
                <a:gd name="connsiteX18" fmla="*/ 134271 w 127471"/>
                <a:gd name="connsiteY18" fmla="*/ 152610 h 595966"/>
                <a:gd name="connsiteX19" fmla="*/ 132783 w 127471"/>
                <a:gd name="connsiteY19" fmla="*/ 143458 h 595966"/>
                <a:gd name="connsiteX20" fmla="*/ 131721 w 127471"/>
                <a:gd name="connsiteY20" fmla="*/ 137498 h 595966"/>
                <a:gd name="connsiteX21" fmla="*/ 131721 w 127471"/>
                <a:gd name="connsiteY21" fmla="*/ 132390 h 595966"/>
                <a:gd name="connsiteX22" fmla="*/ 131721 w 127471"/>
                <a:gd name="connsiteY22" fmla="*/ 132390 h 595966"/>
                <a:gd name="connsiteX23" fmla="*/ 94754 w 127471"/>
                <a:gd name="connsiteY23" fmla="*/ 0 h 595966"/>
                <a:gd name="connsiteX24" fmla="*/ 56300 w 127471"/>
                <a:gd name="connsiteY24" fmla="*/ 67046 h 595966"/>
                <a:gd name="connsiteX25" fmla="*/ 26769 w 127471"/>
                <a:gd name="connsiteY25" fmla="*/ 140478 h 595966"/>
                <a:gd name="connsiteX26" fmla="*/ 15934 w 127471"/>
                <a:gd name="connsiteY26" fmla="*/ 178577 h 595966"/>
                <a:gd name="connsiteX27" fmla="*/ 7648 w 127471"/>
                <a:gd name="connsiteY27" fmla="*/ 217315 h 595966"/>
                <a:gd name="connsiteX28" fmla="*/ 0 w 127471"/>
                <a:gd name="connsiteY28" fmla="*/ 296281 h 595966"/>
                <a:gd name="connsiteX29" fmla="*/ 0 w 127471"/>
                <a:gd name="connsiteY29" fmla="*/ 336083 h 595966"/>
                <a:gd name="connsiteX30" fmla="*/ 2550 w 127471"/>
                <a:gd name="connsiteY30" fmla="*/ 375885 h 595966"/>
                <a:gd name="connsiteX31" fmla="*/ 13385 w 127471"/>
                <a:gd name="connsiteY31" fmla="*/ 455063 h 595966"/>
                <a:gd name="connsiteX32" fmla="*/ 34630 w 127471"/>
                <a:gd name="connsiteY32" fmla="*/ 531475 h 595966"/>
                <a:gd name="connsiteX33" fmla="*/ 49714 w 127471"/>
                <a:gd name="connsiteY33" fmla="*/ 567871 h 595966"/>
                <a:gd name="connsiteX34" fmla="*/ 69472 w 127471"/>
                <a:gd name="connsiteY34" fmla="*/ 601288 h 595966"/>
                <a:gd name="connsiteX35" fmla="*/ 69472 w 127471"/>
                <a:gd name="connsiteY35" fmla="*/ 602352 h 595966"/>
                <a:gd name="connsiteX36" fmla="*/ 72447 w 127471"/>
                <a:gd name="connsiteY36" fmla="*/ 603842 h 595966"/>
                <a:gd name="connsiteX37" fmla="*/ 100066 w 127471"/>
                <a:gd name="connsiteY37" fmla="*/ 553398 h 595966"/>
                <a:gd name="connsiteX38" fmla="*/ 100066 w 127471"/>
                <a:gd name="connsiteY38" fmla="*/ 551695 h 595966"/>
                <a:gd name="connsiteX39" fmla="*/ 103040 w 127471"/>
                <a:gd name="connsiteY39" fmla="*/ 544458 h 595966"/>
                <a:gd name="connsiteX40" fmla="*/ 103040 w 127471"/>
                <a:gd name="connsiteY40" fmla="*/ 542117 h 595966"/>
                <a:gd name="connsiteX41" fmla="*/ 104527 w 127471"/>
                <a:gd name="connsiteY41" fmla="*/ 538286 h 595966"/>
                <a:gd name="connsiteX42" fmla="*/ 106014 w 127471"/>
                <a:gd name="connsiteY42" fmla="*/ 534668 h 595966"/>
                <a:gd name="connsiteX43" fmla="*/ 107926 w 127471"/>
                <a:gd name="connsiteY43" fmla="*/ 529772 h 595966"/>
                <a:gd name="connsiteX44" fmla="*/ 109838 w 127471"/>
                <a:gd name="connsiteY44" fmla="*/ 524238 h 595966"/>
                <a:gd name="connsiteX45" fmla="*/ 111113 w 127471"/>
                <a:gd name="connsiteY45" fmla="*/ 520832 h 595966"/>
                <a:gd name="connsiteX46" fmla="*/ 113450 w 127471"/>
                <a:gd name="connsiteY46" fmla="*/ 514447 h 595966"/>
                <a:gd name="connsiteX47" fmla="*/ 114512 w 127471"/>
                <a:gd name="connsiteY47" fmla="*/ 511042 h 595966"/>
                <a:gd name="connsiteX48" fmla="*/ 116849 w 127471"/>
                <a:gd name="connsiteY48" fmla="*/ 504018 h 595966"/>
                <a:gd name="connsiteX49" fmla="*/ 116849 w 127471"/>
                <a:gd name="connsiteY49" fmla="*/ 501038 h 595966"/>
                <a:gd name="connsiteX50" fmla="*/ 119611 w 127471"/>
                <a:gd name="connsiteY50" fmla="*/ 491885 h 595966"/>
                <a:gd name="connsiteX51" fmla="*/ 119611 w 127471"/>
                <a:gd name="connsiteY51" fmla="*/ 489544 h 595966"/>
                <a:gd name="connsiteX52" fmla="*/ 121948 w 127471"/>
                <a:gd name="connsiteY52" fmla="*/ 481243 h 595966"/>
                <a:gd name="connsiteX53" fmla="*/ 121948 w 127471"/>
                <a:gd name="connsiteY53" fmla="*/ 478902 h 595966"/>
                <a:gd name="connsiteX54" fmla="*/ 124710 w 127471"/>
                <a:gd name="connsiteY54" fmla="*/ 468473 h 595966"/>
                <a:gd name="connsiteX55" fmla="*/ 124710 w 127471"/>
                <a:gd name="connsiteY55" fmla="*/ 465918 h 595966"/>
                <a:gd name="connsiteX56" fmla="*/ 127047 w 127471"/>
                <a:gd name="connsiteY56" fmla="*/ 455702 h 595966"/>
                <a:gd name="connsiteX57" fmla="*/ 127047 w 127471"/>
                <a:gd name="connsiteY57" fmla="*/ 454425 h 595966"/>
                <a:gd name="connsiteX58" fmla="*/ 129597 w 127471"/>
                <a:gd name="connsiteY58" fmla="*/ 442718 h 595966"/>
                <a:gd name="connsiteX59" fmla="*/ 129597 w 127471"/>
                <a:gd name="connsiteY59" fmla="*/ 440164 h 595966"/>
                <a:gd name="connsiteX60" fmla="*/ 134058 w 127471"/>
                <a:gd name="connsiteY60" fmla="*/ 414623 h 595966"/>
                <a:gd name="connsiteX61" fmla="*/ 134058 w 127471"/>
                <a:gd name="connsiteY61" fmla="*/ 411856 h 595966"/>
                <a:gd name="connsiteX62" fmla="*/ 135970 w 127471"/>
                <a:gd name="connsiteY62" fmla="*/ 398446 h 595966"/>
                <a:gd name="connsiteX63" fmla="*/ 135970 w 127471"/>
                <a:gd name="connsiteY63" fmla="*/ 396956 h 595966"/>
                <a:gd name="connsiteX64" fmla="*/ 137457 w 127471"/>
                <a:gd name="connsiteY64" fmla="*/ 383973 h 595966"/>
                <a:gd name="connsiteX65" fmla="*/ 137457 w 127471"/>
                <a:gd name="connsiteY65" fmla="*/ 381419 h 595966"/>
                <a:gd name="connsiteX66" fmla="*/ 138732 w 127471"/>
                <a:gd name="connsiteY66" fmla="*/ 367158 h 595966"/>
                <a:gd name="connsiteX67" fmla="*/ 138732 w 127471"/>
                <a:gd name="connsiteY67" fmla="*/ 364604 h 595966"/>
                <a:gd name="connsiteX68" fmla="*/ 138732 w 127471"/>
                <a:gd name="connsiteY68" fmla="*/ 350769 h 595966"/>
                <a:gd name="connsiteX69" fmla="*/ 138732 w 127471"/>
                <a:gd name="connsiteY69" fmla="*/ 348854 h 595966"/>
                <a:gd name="connsiteX70" fmla="*/ 138732 w 127471"/>
                <a:gd name="connsiteY70" fmla="*/ 333742 h 595966"/>
                <a:gd name="connsiteX71" fmla="*/ 138732 w 127471"/>
                <a:gd name="connsiteY71" fmla="*/ 330123 h 595966"/>
                <a:gd name="connsiteX72" fmla="*/ 138732 w 127471"/>
                <a:gd name="connsiteY72" fmla="*/ 314160 h 595966"/>
                <a:gd name="connsiteX73" fmla="*/ 138732 w 127471"/>
                <a:gd name="connsiteY73" fmla="*/ 292875 h 59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27471" h="595966">
                  <a:moveTo>
                    <a:pt x="138945" y="293514"/>
                  </a:moveTo>
                  <a:cubicBezTo>
                    <a:pt x="138945" y="289470"/>
                    <a:pt x="138945" y="285639"/>
                    <a:pt x="138945" y="281807"/>
                  </a:cubicBezTo>
                  <a:lnTo>
                    <a:pt x="138945" y="277337"/>
                  </a:lnTo>
                  <a:lnTo>
                    <a:pt x="138945" y="262438"/>
                  </a:lnTo>
                  <a:lnTo>
                    <a:pt x="138945" y="258820"/>
                  </a:lnTo>
                  <a:lnTo>
                    <a:pt x="138945" y="247326"/>
                  </a:lnTo>
                  <a:cubicBezTo>
                    <a:pt x="138945" y="245624"/>
                    <a:pt x="138945" y="243921"/>
                    <a:pt x="138945" y="242218"/>
                  </a:cubicBezTo>
                  <a:cubicBezTo>
                    <a:pt x="138945" y="240515"/>
                    <a:pt x="138945" y="235194"/>
                    <a:pt x="138945" y="231788"/>
                  </a:cubicBezTo>
                  <a:cubicBezTo>
                    <a:pt x="138945" y="228383"/>
                    <a:pt x="138945" y="229022"/>
                    <a:pt x="138945" y="227532"/>
                  </a:cubicBezTo>
                  <a:lnTo>
                    <a:pt x="137670" y="214335"/>
                  </a:lnTo>
                  <a:cubicBezTo>
                    <a:pt x="137775" y="212705"/>
                    <a:pt x="137775" y="211070"/>
                    <a:pt x="137670" y="209440"/>
                  </a:cubicBezTo>
                  <a:cubicBezTo>
                    <a:pt x="137670" y="206460"/>
                    <a:pt x="137670" y="203480"/>
                    <a:pt x="137670" y="200501"/>
                  </a:cubicBezTo>
                  <a:lnTo>
                    <a:pt x="137670" y="195179"/>
                  </a:lnTo>
                  <a:cubicBezTo>
                    <a:pt x="137670" y="191987"/>
                    <a:pt x="137670" y="189007"/>
                    <a:pt x="136608" y="186027"/>
                  </a:cubicBezTo>
                  <a:lnTo>
                    <a:pt x="136608" y="180493"/>
                  </a:lnTo>
                  <a:lnTo>
                    <a:pt x="135333" y="170489"/>
                  </a:lnTo>
                  <a:cubicBezTo>
                    <a:pt x="135231" y="168646"/>
                    <a:pt x="135231" y="166799"/>
                    <a:pt x="135333" y="164955"/>
                  </a:cubicBezTo>
                  <a:cubicBezTo>
                    <a:pt x="135333" y="162614"/>
                    <a:pt x="135333" y="160272"/>
                    <a:pt x="134271" y="157931"/>
                  </a:cubicBezTo>
                  <a:cubicBezTo>
                    <a:pt x="134373" y="156159"/>
                    <a:pt x="134373" y="154383"/>
                    <a:pt x="134271" y="152610"/>
                  </a:cubicBezTo>
                  <a:cubicBezTo>
                    <a:pt x="134271" y="149630"/>
                    <a:pt x="134271" y="146438"/>
                    <a:pt x="132783" y="143458"/>
                  </a:cubicBezTo>
                  <a:cubicBezTo>
                    <a:pt x="131296" y="140478"/>
                    <a:pt x="132783" y="139414"/>
                    <a:pt x="131721" y="137498"/>
                  </a:cubicBezTo>
                  <a:cubicBezTo>
                    <a:pt x="130659" y="135583"/>
                    <a:pt x="131721" y="134093"/>
                    <a:pt x="131721" y="132390"/>
                  </a:cubicBezTo>
                  <a:lnTo>
                    <a:pt x="131721" y="132390"/>
                  </a:lnTo>
                  <a:cubicBezTo>
                    <a:pt x="123942" y="87111"/>
                    <a:pt x="111555" y="42750"/>
                    <a:pt x="94754" y="0"/>
                  </a:cubicBezTo>
                  <a:cubicBezTo>
                    <a:pt x="80252" y="21336"/>
                    <a:pt x="67396" y="43750"/>
                    <a:pt x="56300" y="67046"/>
                  </a:cubicBezTo>
                  <a:cubicBezTo>
                    <a:pt x="44783" y="90814"/>
                    <a:pt x="34916" y="115349"/>
                    <a:pt x="26769" y="140478"/>
                  </a:cubicBezTo>
                  <a:cubicBezTo>
                    <a:pt x="22733" y="153036"/>
                    <a:pt x="19121" y="165807"/>
                    <a:pt x="15934" y="178577"/>
                  </a:cubicBezTo>
                  <a:cubicBezTo>
                    <a:pt x="12747" y="191348"/>
                    <a:pt x="9985" y="204332"/>
                    <a:pt x="7648" y="217315"/>
                  </a:cubicBezTo>
                  <a:cubicBezTo>
                    <a:pt x="3303" y="243431"/>
                    <a:pt x="748" y="269815"/>
                    <a:pt x="0" y="296281"/>
                  </a:cubicBezTo>
                  <a:cubicBezTo>
                    <a:pt x="0" y="309477"/>
                    <a:pt x="0" y="322461"/>
                    <a:pt x="0" y="336083"/>
                  </a:cubicBezTo>
                  <a:cubicBezTo>
                    <a:pt x="0" y="349705"/>
                    <a:pt x="1275" y="362689"/>
                    <a:pt x="2550" y="375885"/>
                  </a:cubicBezTo>
                  <a:cubicBezTo>
                    <a:pt x="5099" y="402490"/>
                    <a:pt x="8286" y="428883"/>
                    <a:pt x="13385" y="455063"/>
                  </a:cubicBezTo>
                  <a:cubicBezTo>
                    <a:pt x="18507" y="481040"/>
                    <a:pt x="25609" y="506586"/>
                    <a:pt x="34630" y="531475"/>
                  </a:cubicBezTo>
                  <a:cubicBezTo>
                    <a:pt x="38960" y="543886"/>
                    <a:pt x="43996" y="556038"/>
                    <a:pt x="49714" y="567871"/>
                  </a:cubicBezTo>
                  <a:cubicBezTo>
                    <a:pt x="55204" y="579625"/>
                    <a:pt x="61821" y="590817"/>
                    <a:pt x="69472" y="601288"/>
                  </a:cubicBezTo>
                  <a:lnTo>
                    <a:pt x="69472" y="602352"/>
                  </a:lnTo>
                  <a:lnTo>
                    <a:pt x="72447" y="603842"/>
                  </a:lnTo>
                  <a:cubicBezTo>
                    <a:pt x="83390" y="588042"/>
                    <a:pt x="92647" y="571135"/>
                    <a:pt x="100066" y="553398"/>
                  </a:cubicBezTo>
                  <a:cubicBezTo>
                    <a:pt x="99990" y="552833"/>
                    <a:pt x="99990" y="552260"/>
                    <a:pt x="100066" y="551695"/>
                  </a:cubicBezTo>
                  <a:cubicBezTo>
                    <a:pt x="100066" y="549354"/>
                    <a:pt x="101978" y="547013"/>
                    <a:pt x="103040" y="544458"/>
                  </a:cubicBezTo>
                  <a:lnTo>
                    <a:pt x="103040" y="542117"/>
                  </a:lnTo>
                  <a:lnTo>
                    <a:pt x="104527" y="538286"/>
                  </a:lnTo>
                  <a:cubicBezTo>
                    <a:pt x="104527" y="537009"/>
                    <a:pt x="104527" y="535945"/>
                    <a:pt x="106014" y="534668"/>
                  </a:cubicBezTo>
                  <a:lnTo>
                    <a:pt x="107926" y="529772"/>
                  </a:lnTo>
                  <a:lnTo>
                    <a:pt x="109838" y="524238"/>
                  </a:lnTo>
                  <a:lnTo>
                    <a:pt x="111113" y="520832"/>
                  </a:lnTo>
                  <a:lnTo>
                    <a:pt x="113450" y="514447"/>
                  </a:lnTo>
                  <a:cubicBezTo>
                    <a:pt x="113450" y="513170"/>
                    <a:pt x="113450" y="512106"/>
                    <a:pt x="114512" y="511042"/>
                  </a:cubicBezTo>
                  <a:lnTo>
                    <a:pt x="116849" y="504018"/>
                  </a:lnTo>
                  <a:cubicBezTo>
                    <a:pt x="116849" y="502953"/>
                    <a:pt x="116849" y="501889"/>
                    <a:pt x="116849" y="501038"/>
                  </a:cubicBezTo>
                  <a:cubicBezTo>
                    <a:pt x="116849" y="500186"/>
                    <a:pt x="118762" y="495078"/>
                    <a:pt x="119611" y="491885"/>
                  </a:cubicBezTo>
                  <a:lnTo>
                    <a:pt x="119611" y="489544"/>
                  </a:lnTo>
                  <a:cubicBezTo>
                    <a:pt x="119611" y="486990"/>
                    <a:pt x="121311" y="484010"/>
                    <a:pt x="121948" y="481243"/>
                  </a:cubicBezTo>
                  <a:lnTo>
                    <a:pt x="121948" y="478902"/>
                  </a:lnTo>
                  <a:cubicBezTo>
                    <a:pt x="123011" y="475497"/>
                    <a:pt x="123860" y="471878"/>
                    <a:pt x="124710" y="468473"/>
                  </a:cubicBezTo>
                  <a:lnTo>
                    <a:pt x="124710" y="465918"/>
                  </a:lnTo>
                  <a:cubicBezTo>
                    <a:pt x="124710" y="462726"/>
                    <a:pt x="126197" y="459320"/>
                    <a:pt x="127047" y="455702"/>
                  </a:cubicBezTo>
                  <a:cubicBezTo>
                    <a:pt x="126948" y="455282"/>
                    <a:pt x="126948" y="454845"/>
                    <a:pt x="127047" y="454425"/>
                  </a:cubicBezTo>
                  <a:lnTo>
                    <a:pt x="129597" y="442718"/>
                  </a:lnTo>
                  <a:cubicBezTo>
                    <a:pt x="129597" y="442718"/>
                    <a:pt x="129597" y="440803"/>
                    <a:pt x="129597" y="440164"/>
                  </a:cubicBezTo>
                  <a:cubicBezTo>
                    <a:pt x="131296" y="431792"/>
                    <a:pt x="132783" y="423278"/>
                    <a:pt x="134058" y="414623"/>
                  </a:cubicBezTo>
                  <a:cubicBezTo>
                    <a:pt x="134058" y="414623"/>
                    <a:pt x="134058" y="412707"/>
                    <a:pt x="134058" y="411856"/>
                  </a:cubicBezTo>
                  <a:lnTo>
                    <a:pt x="135970" y="398446"/>
                  </a:lnTo>
                  <a:cubicBezTo>
                    <a:pt x="135867" y="397955"/>
                    <a:pt x="135867" y="397448"/>
                    <a:pt x="135970" y="396956"/>
                  </a:cubicBezTo>
                  <a:cubicBezTo>
                    <a:pt x="135970" y="392700"/>
                    <a:pt x="137032" y="388443"/>
                    <a:pt x="137457" y="383973"/>
                  </a:cubicBezTo>
                  <a:cubicBezTo>
                    <a:pt x="137457" y="383973"/>
                    <a:pt x="137457" y="382483"/>
                    <a:pt x="137457" y="381419"/>
                  </a:cubicBezTo>
                  <a:cubicBezTo>
                    <a:pt x="137457" y="376949"/>
                    <a:pt x="137457" y="372054"/>
                    <a:pt x="138732" y="367158"/>
                  </a:cubicBezTo>
                  <a:cubicBezTo>
                    <a:pt x="138836" y="366310"/>
                    <a:pt x="138836" y="365452"/>
                    <a:pt x="138732" y="364604"/>
                  </a:cubicBezTo>
                  <a:cubicBezTo>
                    <a:pt x="138732" y="359921"/>
                    <a:pt x="138732" y="355452"/>
                    <a:pt x="138732" y="350769"/>
                  </a:cubicBezTo>
                  <a:cubicBezTo>
                    <a:pt x="138629" y="350135"/>
                    <a:pt x="138629" y="349488"/>
                    <a:pt x="138732" y="348854"/>
                  </a:cubicBezTo>
                  <a:lnTo>
                    <a:pt x="138732" y="333742"/>
                  </a:lnTo>
                  <a:cubicBezTo>
                    <a:pt x="138630" y="332538"/>
                    <a:pt x="138630" y="331327"/>
                    <a:pt x="138732" y="330123"/>
                  </a:cubicBezTo>
                  <a:cubicBezTo>
                    <a:pt x="138732" y="325015"/>
                    <a:pt x="138732" y="319694"/>
                    <a:pt x="138732" y="314160"/>
                  </a:cubicBezTo>
                  <a:lnTo>
                    <a:pt x="138732" y="292875"/>
                  </a:ln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6" name="Freeform 99">
              <a:extLst>
                <a:ext uri="{FF2B5EF4-FFF2-40B4-BE49-F238E27FC236}">
                  <a16:creationId xmlns:a16="http://schemas.microsoft.com/office/drawing/2014/main" id="{8BBDCA85-CD6A-4856-BA1C-25353CCDD956}"/>
                </a:ext>
              </a:extLst>
            </p:cNvPr>
            <p:cNvSpPr/>
            <p:nvPr/>
          </p:nvSpPr>
          <p:spPr>
            <a:xfrm>
              <a:off x="-696506" y="8072187"/>
              <a:ext cx="42491" cy="106423"/>
            </a:xfrm>
            <a:custGeom>
              <a:avLst/>
              <a:gdLst>
                <a:gd name="connsiteX0" fmla="*/ 57972 w 42490"/>
                <a:gd name="connsiteY0" fmla="*/ 55343 h 106422"/>
                <a:gd name="connsiteX1" fmla="*/ 48199 w 42490"/>
                <a:gd name="connsiteY1" fmla="*/ 119197 h 106422"/>
                <a:gd name="connsiteX2" fmla="*/ 397 w 42490"/>
                <a:gd name="connsiteY2" fmla="*/ 64070 h 106422"/>
                <a:gd name="connsiteX3" fmla="*/ 36939 w 42490"/>
                <a:gd name="connsiteY3" fmla="*/ 216 h 106422"/>
                <a:gd name="connsiteX4" fmla="*/ 58184 w 42490"/>
                <a:gd name="connsiteY4" fmla="*/ 55343 h 106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90" h="106422">
                  <a:moveTo>
                    <a:pt x="57972" y="55343"/>
                  </a:moveTo>
                  <a:cubicBezTo>
                    <a:pt x="60946" y="87909"/>
                    <a:pt x="61158" y="119197"/>
                    <a:pt x="48199" y="119197"/>
                  </a:cubicBezTo>
                  <a:cubicBezTo>
                    <a:pt x="20940" y="115029"/>
                    <a:pt x="705" y="91694"/>
                    <a:pt x="397" y="64070"/>
                  </a:cubicBezTo>
                  <a:cubicBezTo>
                    <a:pt x="-2790" y="31292"/>
                    <a:pt x="13569" y="2984"/>
                    <a:pt x="36939" y="216"/>
                  </a:cubicBezTo>
                  <a:cubicBezTo>
                    <a:pt x="60308" y="-2550"/>
                    <a:pt x="54785" y="21501"/>
                    <a:pt x="58184" y="55343"/>
                  </a:cubicBezTo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7" name="Freeform 100">
              <a:extLst>
                <a:ext uri="{FF2B5EF4-FFF2-40B4-BE49-F238E27FC236}">
                  <a16:creationId xmlns:a16="http://schemas.microsoft.com/office/drawing/2014/main" id="{EE679607-AB2D-465E-89C6-38A25B7A737E}"/>
                </a:ext>
              </a:extLst>
            </p:cNvPr>
            <p:cNvSpPr/>
            <p:nvPr/>
          </p:nvSpPr>
          <p:spPr>
            <a:xfrm>
              <a:off x="-439466" y="7833591"/>
              <a:ext cx="127472" cy="85138"/>
            </a:xfrm>
            <a:custGeom>
              <a:avLst/>
              <a:gdLst>
                <a:gd name="connsiteX0" fmla="*/ 0 w 127471"/>
                <a:gd name="connsiteY0" fmla="*/ 88756 h 85138"/>
                <a:gd name="connsiteX1" fmla="*/ 100490 w 127471"/>
                <a:gd name="connsiteY1" fmla="*/ 0 h 85138"/>
                <a:gd name="connsiteX2" fmla="*/ 89443 w 127471"/>
                <a:gd name="connsiteY2" fmla="*/ 57681 h 85138"/>
                <a:gd name="connsiteX3" fmla="*/ 133846 w 127471"/>
                <a:gd name="connsiteY3" fmla="*/ 95993 h 85138"/>
                <a:gd name="connsiteX4" fmla="*/ 0 w 127471"/>
                <a:gd name="connsiteY4" fmla="*/ 88756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71" h="85138">
                  <a:moveTo>
                    <a:pt x="0" y="88756"/>
                  </a:moveTo>
                  <a:lnTo>
                    <a:pt x="100490" y="0"/>
                  </a:lnTo>
                  <a:lnTo>
                    <a:pt x="89443" y="57681"/>
                  </a:lnTo>
                  <a:lnTo>
                    <a:pt x="133846" y="95993"/>
                  </a:lnTo>
                  <a:lnTo>
                    <a:pt x="0" y="88756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8" name="Freeform 102">
              <a:extLst>
                <a:ext uri="{FF2B5EF4-FFF2-40B4-BE49-F238E27FC236}">
                  <a16:creationId xmlns:a16="http://schemas.microsoft.com/office/drawing/2014/main" id="{607B214B-9F41-4775-B7FA-549BAA4FADC7}"/>
                </a:ext>
              </a:extLst>
            </p:cNvPr>
            <p:cNvSpPr/>
            <p:nvPr/>
          </p:nvSpPr>
          <p:spPr>
            <a:xfrm>
              <a:off x="-403774" y="8016212"/>
              <a:ext cx="106227" cy="85138"/>
            </a:xfrm>
            <a:custGeom>
              <a:avLst/>
              <a:gdLst>
                <a:gd name="connsiteX0" fmla="*/ 0 w 106226"/>
                <a:gd name="connsiteY0" fmla="*/ 59384 h 85138"/>
                <a:gd name="connsiteX1" fmla="*/ 120036 w 106226"/>
                <a:gd name="connsiteY1" fmla="*/ 0 h 85138"/>
                <a:gd name="connsiteX2" fmla="*/ 94329 w 106226"/>
                <a:gd name="connsiteY2" fmla="*/ 52786 h 85138"/>
                <a:gd name="connsiteX3" fmla="*/ 127047 w 106226"/>
                <a:gd name="connsiteY3" fmla="*/ 101314 h 85138"/>
                <a:gd name="connsiteX4" fmla="*/ 0 w 106226"/>
                <a:gd name="connsiteY4" fmla="*/ 59384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26" h="85138">
                  <a:moveTo>
                    <a:pt x="0" y="59384"/>
                  </a:moveTo>
                  <a:lnTo>
                    <a:pt x="120036" y="0"/>
                  </a:lnTo>
                  <a:lnTo>
                    <a:pt x="94329" y="52786"/>
                  </a:lnTo>
                  <a:lnTo>
                    <a:pt x="127047" y="101314"/>
                  </a:lnTo>
                  <a:lnTo>
                    <a:pt x="0" y="59384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9" name="Freeform 104">
              <a:extLst>
                <a:ext uri="{FF2B5EF4-FFF2-40B4-BE49-F238E27FC236}">
                  <a16:creationId xmlns:a16="http://schemas.microsoft.com/office/drawing/2014/main" id="{3CAB06B5-C3A4-405F-99B6-5DA9C03AA625}"/>
                </a:ext>
              </a:extLst>
            </p:cNvPr>
            <p:cNvSpPr/>
            <p:nvPr/>
          </p:nvSpPr>
          <p:spPr>
            <a:xfrm>
              <a:off x="-432455" y="8256089"/>
              <a:ext cx="127472" cy="85138"/>
            </a:xfrm>
            <a:custGeom>
              <a:avLst/>
              <a:gdLst>
                <a:gd name="connsiteX0" fmla="*/ 0 w 127471"/>
                <a:gd name="connsiteY0" fmla="*/ 0 h 85138"/>
                <a:gd name="connsiteX1" fmla="*/ 133633 w 127471"/>
                <a:gd name="connsiteY1" fmla="*/ 7662 h 85138"/>
                <a:gd name="connsiteX2" fmla="*/ 85194 w 127471"/>
                <a:gd name="connsiteY2" fmla="*/ 40653 h 85138"/>
                <a:gd name="connsiteX3" fmla="*/ 90080 w 127471"/>
                <a:gd name="connsiteY3" fmla="*/ 99186 h 85138"/>
                <a:gd name="connsiteX4" fmla="*/ 0 w 127471"/>
                <a:gd name="connsiteY4" fmla="*/ 0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71" h="85138">
                  <a:moveTo>
                    <a:pt x="0" y="0"/>
                  </a:moveTo>
                  <a:lnTo>
                    <a:pt x="133633" y="7662"/>
                  </a:lnTo>
                  <a:lnTo>
                    <a:pt x="85194" y="40653"/>
                  </a:lnTo>
                  <a:lnTo>
                    <a:pt x="90080" y="991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0" name="Freeform 105">
              <a:extLst>
                <a:ext uri="{FF2B5EF4-FFF2-40B4-BE49-F238E27FC236}">
                  <a16:creationId xmlns:a16="http://schemas.microsoft.com/office/drawing/2014/main" id="{EE1AB3BB-09D6-4E47-956E-C7937136E163}"/>
                </a:ext>
              </a:extLst>
            </p:cNvPr>
            <p:cNvSpPr/>
            <p:nvPr/>
          </p:nvSpPr>
          <p:spPr>
            <a:xfrm>
              <a:off x="-893479" y="7795279"/>
              <a:ext cx="127472" cy="85138"/>
            </a:xfrm>
            <a:custGeom>
              <a:avLst/>
              <a:gdLst>
                <a:gd name="connsiteX0" fmla="*/ 133633 w 127471"/>
                <a:gd name="connsiteY0" fmla="*/ 100250 h 85138"/>
                <a:gd name="connsiteX1" fmla="*/ 44615 w 127471"/>
                <a:gd name="connsiteY1" fmla="*/ 0 h 85138"/>
                <a:gd name="connsiteX2" fmla="*/ 48652 w 127471"/>
                <a:gd name="connsiteY2" fmla="*/ 58532 h 85138"/>
                <a:gd name="connsiteX3" fmla="*/ 0 w 127471"/>
                <a:gd name="connsiteY3" fmla="*/ 91311 h 85138"/>
                <a:gd name="connsiteX4" fmla="*/ 133633 w 127471"/>
                <a:gd name="connsiteY4" fmla="*/ 100250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71" h="85138">
                  <a:moveTo>
                    <a:pt x="133633" y="100250"/>
                  </a:moveTo>
                  <a:lnTo>
                    <a:pt x="44615" y="0"/>
                  </a:lnTo>
                  <a:lnTo>
                    <a:pt x="48652" y="58532"/>
                  </a:lnTo>
                  <a:lnTo>
                    <a:pt x="0" y="91311"/>
                  </a:lnTo>
                  <a:lnTo>
                    <a:pt x="133633" y="100250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1" name="Freeform 106">
              <a:extLst>
                <a:ext uri="{FF2B5EF4-FFF2-40B4-BE49-F238E27FC236}">
                  <a16:creationId xmlns:a16="http://schemas.microsoft.com/office/drawing/2014/main" id="{1E4E82D8-C0A4-463C-9582-C642B6477362}"/>
                </a:ext>
              </a:extLst>
            </p:cNvPr>
            <p:cNvSpPr/>
            <p:nvPr/>
          </p:nvSpPr>
          <p:spPr>
            <a:xfrm>
              <a:off x="-966350" y="8011104"/>
              <a:ext cx="106227" cy="85138"/>
            </a:xfrm>
            <a:custGeom>
              <a:avLst/>
              <a:gdLst>
                <a:gd name="connsiteX0" fmla="*/ 127260 w 106226"/>
                <a:gd name="connsiteY0" fmla="*/ 59384 h 85138"/>
                <a:gd name="connsiteX1" fmla="*/ 7011 w 106226"/>
                <a:gd name="connsiteY1" fmla="*/ 0 h 85138"/>
                <a:gd name="connsiteX2" fmla="*/ 32930 w 106226"/>
                <a:gd name="connsiteY2" fmla="*/ 52786 h 85138"/>
                <a:gd name="connsiteX3" fmla="*/ 0 w 106226"/>
                <a:gd name="connsiteY3" fmla="*/ 101314 h 85138"/>
                <a:gd name="connsiteX4" fmla="*/ 127260 w 106226"/>
                <a:gd name="connsiteY4" fmla="*/ 59384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26" h="85138">
                  <a:moveTo>
                    <a:pt x="127260" y="59384"/>
                  </a:moveTo>
                  <a:lnTo>
                    <a:pt x="7011" y="0"/>
                  </a:lnTo>
                  <a:lnTo>
                    <a:pt x="32930" y="52786"/>
                  </a:lnTo>
                  <a:lnTo>
                    <a:pt x="0" y="101314"/>
                  </a:lnTo>
                  <a:lnTo>
                    <a:pt x="127260" y="59384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2" name="Freeform 107">
              <a:extLst>
                <a:ext uri="{FF2B5EF4-FFF2-40B4-BE49-F238E27FC236}">
                  <a16:creationId xmlns:a16="http://schemas.microsoft.com/office/drawing/2014/main" id="{5E922EAC-6E1D-479E-B22F-2BCF079C0155}"/>
                </a:ext>
              </a:extLst>
            </p:cNvPr>
            <p:cNvSpPr/>
            <p:nvPr/>
          </p:nvSpPr>
          <p:spPr>
            <a:xfrm>
              <a:off x="-935969" y="8225013"/>
              <a:ext cx="127472" cy="85138"/>
            </a:xfrm>
            <a:custGeom>
              <a:avLst/>
              <a:gdLst>
                <a:gd name="connsiteX0" fmla="*/ 134058 w 127471"/>
                <a:gd name="connsiteY0" fmla="*/ 2980 h 85138"/>
                <a:gd name="connsiteX1" fmla="*/ 0 w 127471"/>
                <a:gd name="connsiteY1" fmla="*/ 0 h 85138"/>
                <a:gd name="connsiteX2" fmla="*/ 45677 w 127471"/>
                <a:gd name="connsiteY2" fmla="*/ 36822 h 85138"/>
                <a:gd name="connsiteX3" fmla="*/ 36330 w 127471"/>
                <a:gd name="connsiteY3" fmla="*/ 94716 h 85138"/>
                <a:gd name="connsiteX4" fmla="*/ 134058 w 127471"/>
                <a:gd name="connsiteY4" fmla="*/ 2980 h 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71" h="85138">
                  <a:moveTo>
                    <a:pt x="134058" y="2980"/>
                  </a:moveTo>
                  <a:lnTo>
                    <a:pt x="0" y="0"/>
                  </a:lnTo>
                  <a:lnTo>
                    <a:pt x="45677" y="36822"/>
                  </a:lnTo>
                  <a:lnTo>
                    <a:pt x="36330" y="94716"/>
                  </a:lnTo>
                  <a:lnTo>
                    <a:pt x="134058" y="2980"/>
                  </a:lnTo>
                  <a:close/>
                </a:path>
              </a:pathLst>
            </a:custGeom>
            <a:solidFill>
              <a:srgbClr val="BEDA23"/>
            </a:solidFill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23" name="Group 108">
            <a:extLst>
              <a:ext uri="{FF2B5EF4-FFF2-40B4-BE49-F238E27FC236}">
                <a16:creationId xmlns:a16="http://schemas.microsoft.com/office/drawing/2014/main" id="{45219DDB-BD40-4D57-BB9B-87E4DC7C1480}"/>
              </a:ext>
            </a:extLst>
          </p:cNvPr>
          <p:cNvGrpSpPr>
            <a:grpSpLocks noChangeAspect="1"/>
          </p:cNvGrpSpPr>
          <p:nvPr/>
        </p:nvGrpSpPr>
        <p:grpSpPr>
          <a:xfrm>
            <a:off x="9188035" y="2744001"/>
            <a:ext cx="1467266" cy="1318410"/>
            <a:chOff x="5318018" y="8024009"/>
            <a:chExt cx="658605" cy="591788"/>
          </a:xfrm>
          <a:solidFill>
            <a:srgbClr val="048936"/>
          </a:solidFill>
        </p:grpSpPr>
        <p:sp>
          <p:nvSpPr>
            <p:cNvPr id="24" name="Freeform 109">
              <a:hlinkClick r:id="rId2" action="ppaction://hlinksldjump"/>
              <a:extLst>
                <a:ext uri="{FF2B5EF4-FFF2-40B4-BE49-F238E27FC236}">
                  <a16:creationId xmlns:a16="http://schemas.microsoft.com/office/drawing/2014/main" id="{B94E37C9-16DF-478E-873C-A6AF2A9E6E85}"/>
                </a:ext>
              </a:extLst>
            </p:cNvPr>
            <p:cNvSpPr/>
            <p:nvPr/>
          </p:nvSpPr>
          <p:spPr>
            <a:xfrm>
              <a:off x="5401088" y="8363150"/>
              <a:ext cx="84981" cy="191561"/>
            </a:xfrm>
            <a:custGeom>
              <a:avLst/>
              <a:gdLst>
                <a:gd name="connsiteX0" fmla="*/ 8285 w 84981"/>
                <a:gd name="connsiteY0" fmla="*/ 0 h 191560"/>
                <a:gd name="connsiteX1" fmla="*/ 2549 w 84981"/>
                <a:gd name="connsiteY1" fmla="*/ 2341 h 191560"/>
                <a:gd name="connsiteX2" fmla="*/ 0 w 84981"/>
                <a:gd name="connsiteY2" fmla="*/ 8088 h 191560"/>
                <a:gd name="connsiteX3" fmla="*/ 0 w 84981"/>
                <a:gd name="connsiteY3" fmla="*/ 124302 h 191560"/>
                <a:gd name="connsiteX4" fmla="*/ 87743 w 84981"/>
                <a:gd name="connsiteY4" fmla="*/ 204331 h 191560"/>
                <a:gd name="connsiteX5" fmla="*/ 87743 w 84981"/>
                <a:gd name="connsiteY5" fmla="*/ 8514 h 191560"/>
                <a:gd name="connsiteX6" fmla="*/ 85194 w 84981"/>
                <a:gd name="connsiteY6" fmla="*/ 2767 h 191560"/>
                <a:gd name="connsiteX7" fmla="*/ 79458 w 84981"/>
                <a:gd name="connsiteY7" fmla="*/ 425 h 19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81" h="191560">
                  <a:moveTo>
                    <a:pt x="8285" y="0"/>
                  </a:moveTo>
                  <a:cubicBezTo>
                    <a:pt x="6143" y="8"/>
                    <a:pt x="4087" y="847"/>
                    <a:pt x="2549" y="2341"/>
                  </a:cubicBezTo>
                  <a:cubicBezTo>
                    <a:pt x="940" y="3819"/>
                    <a:pt x="16" y="5901"/>
                    <a:pt x="0" y="8088"/>
                  </a:cubicBezTo>
                  <a:lnTo>
                    <a:pt x="0" y="124302"/>
                  </a:lnTo>
                  <a:cubicBezTo>
                    <a:pt x="24405" y="155863"/>
                    <a:pt x="54094" y="182942"/>
                    <a:pt x="87743" y="204331"/>
                  </a:cubicBezTo>
                  <a:lnTo>
                    <a:pt x="87743" y="8514"/>
                  </a:lnTo>
                  <a:cubicBezTo>
                    <a:pt x="87727" y="6327"/>
                    <a:pt x="86803" y="4245"/>
                    <a:pt x="85194" y="2767"/>
                  </a:cubicBezTo>
                  <a:cubicBezTo>
                    <a:pt x="83656" y="1273"/>
                    <a:pt x="81600" y="434"/>
                    <a:pt x="79458" y="425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5" name="Freeform 110">
              <a:hlinkClick r:id="rId2" action="ppaction://hlinksldjump"/>
              <a:extLst>
                <a:ext uri="{FF2B5EF4-FFF2-40B4-BE49-F238E27FC236}">
                  <a16:creationId xmlns:a16="http://schemas.microsoft.com/office/drawing/2014/main" id="{E2C1A3F2-C928-42E6-BECE-66808619CD01}"/>
                </a:ext>
              </a:extLst>
            </p:cNvPr>
            <p:cNvSpPr/>
            <p:nvPr/>
          </p:nvSpPr>
          <p:spPr>
            <a:xfrm>
              <a:off x="5508164" y="8321858"/>
              <a:ext cx="84981" cy="276699"/>
            </a:xfrm>
            <a:custGeom>
              <a:avLst/>
              <a:gdLst>
                <a:gd name="connsiteX0" fmla="*/ 8073 w 84981"/>
                <a:gd name="connsiteY0" fmla="*/ 0 h 276698"/>
                <a:gd name="connsiteX1" fmla="*/ 2337 w 84981"/>
                <a:gd name="connsiteY1" fmla="*/ 2341 h 276698"/>
                <a:gd name="connsiteX2" fmla="*/ 0 w 84981"/>
                <a:gd name="connsiteY2" fmla="*/ 8301 h 276698"/>
                <a:gd name="connsiteX3" fmla="*/ 0 w 84981"/>
                <a:gd name="connsiteY3" fmla="*/ 257756 h 276698"/>
                <a:gd name="connsiteX4" fmla="*/ 45890 w 84981"/>
                <a:gd name="connsiteY4" fmla="*/ 279040 h 276698"/>
                <a:gd name="connsiteX5" fmla="*/ 88380 w 84981"/>
                <a:gd name="connsiteY5" fmla="*/ 291811 h 276698"/>
                <a:gd name="connsiteX6" fmla="*/ 88380 w 84981"/>
                <a:gd name="connsiteY6" fmla="*/ 8301 h 276698"/>
                <a:gd name="connsiteX7" fmla="*/ 86043 w 84981"/>
                <a:gd name="connsiteY7" fmla="*/ 2341 h 276698"/>
                <a:gd name="connsiteX8" fmla="*/ 80307 w 84981"/>
                <a:gd name="connsiteY8" fmla="*/ 0 h 27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981" h="276698">
                  <a:moveTo>
                    <a:pt x="8073" y="0"/>
                  </a:moveTo>
                  <a:cubicBezTo>
                    <a:pt x="5934" y="30"/>
                    <a:pt x="3886" y="866"/>
                    <a:pt x="2337" y="2341"/>
                  </a:cubicBezTo>
                  <a:cubicBezTo>
                    <a:pt x="867" y="3981"/>
                    <a:pt x="37" y="6097"/>
                    <a:pt x="0" y="8301"/>
                  </a:cubicBezTo>
                  <a:lnTo>
                    <a:pt x="0" y="257756"/>
                  </a:lnTo>
                  <a:cubicBezTo>
                    <a:pt x="14847" y="265786"/>
                    <a:pt x="30172" y="272894"/>
                    <a:pt x="45890" y="279040"/>
                  </a:cubicBezTo>
                  <a:cubicBezTo>
                    <a:pt x="68835" y="286915"/>
                    <a:pt x="88380" y="291811"/>
                    <a:pt x="88380" y="291811"/>
                  </a:cubicBezTo>
                  <a:lnTo>
                    <a:pt x="88380" y="8301"/>
                  </a:lnTo>
                  <a:cubicBezTo>
                    <a:pt x="88342" y="6097"/>
                    <a:pt x="87513" y="3981"/>
                    <a:pt x="86043" y="2341"/>
                  </a:cubicBezTo>
                  <a:cubicBezTo>
                    <a:pt x="84462" y="916"/>
                    <a:pt x="82433" y="87"/>
                    <a:pt x="80307" y="0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6" name="Freeform 111">
              <a:hlinkClick r:id="rId2" action="ppaction://hlinksldjump"/>
              <a:extLst>
                <a:ext uri="{FF2B5EF4-FFF2-40B4-BE49-F238E27FC236}">
                  <a16:creationId xmlns:a16="http://schemas.microsoft.com/office/drawing/2014/main" id="{91081516-D8FB-47B7-9E07-9C8DE8CF2D9B}"/>
                </a:ext>
              </a:extLst>
            </p:cNvPr>
            <p:cNvSpPr/>
            <p:nvPr/>
          </p:nvSpPr>
          <p:spPr>
            <a:xfrm>
              <a:off x="5615028" y="8339098"/>
              <a:ext cx="84981" cy="276699"/>
            </a:xfrm>
            <a:custGeom>
              <a:avLst/>
              <a:gdLst>
                <a:gd name="connsiteX0" fmla="*/ 8285 w 84981"/>
                <a:gd name="connsiteY0" fmla="*/ 0 h 276698"/>
                <a:gd name="connsiteX1" fmla="*/ 2549 w 84981"/>
                <a:gd name="connsiteY1" fmla="*/ 2341 h 276698"/>
                <a:gd name="connsiteX2" fmla="*/ 0 w 84981"/>
                <a:gd name="connsiteY2" fmla="*/ 8301 h 276698"/>
                <a:gd name="connsiteX3" fmla="*/ 0 w 84981"/>
                <a:gd name="connsiteY3" fmla="*/ 279466 h 276698"/>
                <a:gd name="connsiteX4" fmla="*/ 48227 w 84981"/>
                <a:gd name="connsiteY4" fmla="*/ 284787 h 276698"/>
                <a:gd name="connsiteX5" fmla="*/ 87531 w 84981"/>
                <a:gd name="connsiteY5" fmla="*/ 284787 h 276698"/>
                <a:gd name="connsiteX6" fmla="*/ 87531 w 84981"/>
                <a:gd name="connsiteY6" fmla="*/ 8301 h 276698"/>
                <a:gd name="connsiteX7" fmla="*/ 79673 w 84981"/>
                <a:gd name="connsiteY7" fmla="*/ 3 h 276698"/>
                <a:gd name="connsiteX8" fmla="*/ 79457 w 84981"/>
                <a:gd name="connsiteY8" fmla="*/ 0 h 27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981" h="276698">
                  <a:moveTo>
                    <a:pt x="8285" y="0"/>
                  </a:moveTo>
                  <a:cubicBezTo>
                    <a:pt x="6143" y="8"/>
                    <a:pt x="4087" y="847"/>
                    <a:pt x="2549" y="2341"/>
                  </a:cubicBezTo>
                  <a:cubicBezTo>
                    <a:pt x="928" y="3900"/>
                    <a:pt x="8" y="6050"/>
                    <a:pt x="0" y="8301"/>
                  </a:cubicBezTo>
                  <a:lnTo>
                    <a:pt x="0" y="279466"/>
                  </a:lnTo>
                  <a:cubicBezTo>
                    <a:pt x="15919" y="282453"/>
                    <a:pt x="32040" y="284231"/>
                    <a:pt x="48227" y="284787"/>
                  </a:cubicBezTo>
                  <a:cubicBezTo>
                    <a:pt x="57999" y="284787"/>
                    <a:pt x="87531" y="284787"/>
                    <a:pt x="87531" y="284787"/>
                  </a:cubicBezTo>
                  <a:lnTo>
                    <a:pt x="87531" y="8301"/>
                  </a:lnTo>
                  <a:cubicBezTo>
                    <a:pt x="87648" y="3836"/>
                    <a:pt x="84130" y="120"/>
                    <a:pt x="79673" y="3"/>
                  </a:cubicBezTo>
                  <a:cubicBezTo>
                    <a:pt x="79601" y="1"/>
                    <a:pt x="79529" y="0"/>
                    <a:pt x="79457" y="0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7" name="Freeform 112">
              <a:hlinkClick r:id="rId2" action="ppaction://hlinksldjump"/>
              <a:extLst>
                <a:ext uri="{FF2B5EF4-FFF2-40B4-BE49-F238E27FC236}">
                  <a16:creationId xmlns:a16="http://schemas.microsoft.com/office/drawing/2014/main" id="{4F457B51-6B20-4A2C-AEFF-E452B2FCAE5B}"/>
                </a:ext>
              </a:extLst>
            </p:cNvPr>
            <p:cNvSpPr/>
            <p:nvPr/>
          </p:nvSpPr>
          <p:spPr>
            <a:xfrm>
              <a:off x="5721892" y="8272052"/>
              <a:ext cx="84981" cy="340552"/>
            </a:xfrm>
            <a:custGeom>
              <a:avLst/>
              <a:gdLst>
                <a:gd name="connsiteX0" fmla="*/ 8286 w 84981"/>
                <a:gd name="connsiteY0" fmla="*/ 0 h 340552"/>
                <a:gd name="connsiteX1" fmla="*/ 0 w 84981"/>
                <a:gd name="connsiteY1" fmla="*/ 8301 h 340552"/>
                <a:gd name="connsiteX2" fmla="*/ 1 w 84981"/>
                <a:gd name="connsiteY2" fmla="*/ 348853 h 340552"/>
                <a:gd name="connsiteX3" fmla="*/ 48015 w 84981"/>
                <a:gd name="connsiteY3" fmla="*/ 339488 h 340552"/>
                <a:gd name="connsiteX4" fmla="*/ 87743 w 84981"/>
                <a:gd name="connsiteY4" fmla="*/ 326079 h 340552"/>
                <a:gd name="connsiteX5" fmla="*/ 87743 w 84981"/>
                <a:gd name="connsiteY5" fmla="*/ 8301 h 340552"/>
                <a:gd name="connsiteX6" fmla="*/ 79457 w 84981"/>
                <a:gd name="connsiteY6" fmla="*/ 0 h 34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981" h="340552">
                  <a:moveTo>
                    <a:pt x="8286" y="0"/>
                  </a:moveTo>
                  <a:cubicBezTo>
                    <a:pt x="3801" y="214"/>
                    <a:pt x="214" y="3808"/>
                    <a:pt x="0" y="8301"/>
                  </a:cubicBezTo>
                  <a:lnTo>
                    <a:pt x="1" y="348853"/>
                  </a:lnTo>
                  <a:cubicBezTo>
                    <a:pt x="16167" y="346627"/>
                    <a:pt x="32196" y="343500"/>
                    <a:pt x="48015" y="339488"/>
                  </a:cubicBezTo>
                  <a:cubicBezTo>
                    <a:pt x="57788" y="336934"/>
                    <a:pt x="87743" y="326079"/>
                    <a:pt x="87743" y="326079"/>
                  </a:cubicBezTo>
                  <a:lnTo>
                    <a:pt x="87743" y="8301"/>
                  </a:lnTo>
                  <a:cubicBezTo>
                    <a:pt x="87529" y="3808"/>
                    <a:pt x="83942" y="214"/>
                    <a:pt x="79457" y="0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8" name="Freeform 113">
              <a:hlinkClick r:id="rId2" action="ppaction://hlinksldjump"/>
              <a:extLst>
                <a:ext uri="{FF2B5EF4-FFF2-40B4-BE49-F238E27FC236}">
                  <a16:creationId xmlns:a16="http://schemas.microsoft.com/office/drawing/2014/main" id="{109456FB-D9D7-4272-B3F4-9FA49274720F}"/>
                </a:ext>
              </a:extLst>
            </p:cNvPr>
            <p:cNvSpPr/>
            <p:nvPr/>
          </p:nvSpPr>
          <p:spPr>
            <a:xfrm>
              <a:off x="5828968" y="8188613"/>
              <a:ext cx="84981" cy="383121"/>
            </a:xfrm>
            <a:custGeom>
              <a:avLst/>
              <a:gdLst>
                <a:gd name="connsiteX0" fmla="*/ 8286 w 84981"/>
                <a:gd name="connsiteY0" fmla="*/ 4 h 383121"/>
                <a:gd name="connsiteX1" fmla="*/ 2337 w 84981"/>
                <a:gd name="connsiteY1" fmla="*/ 2346 h 383121"/>
                <a:gd name="connsiteX2" fmla="*/ 1 w 84981"/>
                <a:gd name="connsiteY2" fmla="*/ 8093 h 383121"/>
                <a:gd name="connsiteX3" fmla="*/ 0 w 84981"/>
                <a:gd name="connsiteY3" fmla="*/ 400792 h 383121"/>
                <a:gd name="connsiteX4" fmla="*/ 87531 w 84981"/>
                <a:gd name="connsiteY4" fmla="*/ 341195 h 383121"/>
                <a:gd name="connsiteX5" fmla="*/ 87531 w 84981"/>
                <a:gd name="connsiteY5" fmla="*/ 8092 h 383121"/>
                <a:gd name="connsiteX6" fmla="*/ 85194 w 84981"/>
                <a:gd name="connsiteY6" fmla="*/ 2345 h 383121"/>
                <a:gd name="connsiteX7" fmla="*/ 79458 w 84981"/>
                <a:gd name="connsiteY7" fmla="*/ 4 h 383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81" h="383121">
                  <a:moveTo>
                    <a:pt x="8286" y="4"/>
                  </a:moveTo>
                  <a:cubicBezTo>
                    <a:pt x="6066" y="-68"/>
                    <a:pt x="3914" y="779"/>
                    <a:pt x="2337" y="2346"/>
                  </a:cubicBezTo>
                  <a:cubicBezTo>
                    <a:pt x="914" y="3930"/>
                    <a:pt x="88" y="5963"/>
                    <a:pt x="1" y="8093"/>
                  </a:cubicBezTo>
                  <a:lnTo>
                    <a:pt x="0" y="400792"/>
                  </a:lnTo>
                  <a:cubicBezTo>
                    <a:pt x="31949" y="385356"/>
                    <a:pt x="61445" y="365274"/>
                    <a:pt x="87531" y="341195"/>
                  </a:cubicBezTo>
                  <a:lnTo>
                    <a:pt x="87531" y="8092"/>
                  </a:lnTo>
                  <a:cubicBezTo>
                    <a:pt x="87443" y="5962"/>
                    <a:pt x="86617" y="3930"/>
                    <a:pt x="85194" y="2345"/>
                  </a:cubicBezTo>
                  <a:cubicBezTo>
                    <a:pt x="83697" y="789"/>
                    <a:pt x="81614" y="-61"/>
                    <a:pt x="79458" y="4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9" name="Freeform 114">
              <a:hlinkClick r:id="rId2" action="ppaction://hlinksldjump"/>
              <a:extLst>
                <a:ext uri="{FF2B5EF4-FFF2-40B4-BE49-F238E27FC236}">
                  <a16:creationId xmlns:a16="http://schemas.microsoft.com/office/drawing/2014/main" id="{D00412CD-EDE1-4EF7-9593-31FE90826B47}"/>
                </a:ext>
              </a:extLst>
            </p:cNvPr>
            <p:cNvSpPr/>
            <p:nvPr/>
          </p:nvSpPr>
          <p:spPr>
            <a:xfrm>
              <a:off x="5318018" y="8024009"/>
              <a:ext cx="658605" cy="383121"/>
            </a:xfrm>
            <a:custGeom>
              <a:avLst/>
              <a:gdLst>
                <a:gd name="connsiteX0" fmla="*/ 664341 w 658605"/>
                <a:gd name="connsiteY0" fmla="*/ 8166 h 383121"/>
                <a:gd name="connsiteX1" fmla="*/ 664341 w 658605"/>
                <a:gd name="connsiteY1" fmla="*/ 1994 h 383121"/>
                <a:gd name="connsiteX2" fmla="*/ 658605 w 658605"/>
                <a:gd name="connsiteY2" fmla="*/ 291 h 383121"/>
                <a:gd name="connsiteX3" fmla="*/ 571075 w 658605"/>
                <a:gd name="connsiteY3" fmla="*/ 25832 h 383121"/>
                <a:gd name="connsiteX4" fmla="*/ 567251 w 658605"/>
                <a:gd name="connsiteY4" fmla="*/ 29451 h 383121"/>
                <a:gd name="connsiteX5" fmla="*/ 568313 w 658605"/>
                <a:gd name="connsiteY5" fmla="*/ 34346 h 383121"/>
                <a:gd name="connsiteX6" fmla="*/ 578723 w 658605"/>
                <a:gd name="connsiteY6" fmla="*/ 48181 h 383121"/>
                <a:gd name="connsiteX7" fmla="*/ 313793 w 658605"/>
                <a:gd name="connsiteY7" fmla="*/ 255279 h 383121"/>
                <a:gd name="connsiteX8" fmla="*/ 166988 w 658605"/>
                <a:gd name="connsiteY8" fmla="*/ 192916 h 383121"/>
                <a:gd name="connsiteX9" fmla="*/ 0 w 658605"/>
                <a:gd name="connsiteY9" fmla="*/ 351698 h 383121"/>
                <a:gd name="connsiteX10" fmla="*/ 12535 w 658605"/>
                <a:gd name="connsiteY10" fmla="*/ 390649 h 383121"/>
                <a:gd name="connsiteX11" fmla="*/ 173787 w 658605"/>
                <a:gd name="connsiteY11" fmla="*/ 231441 h 383121"/>
                <a:gd name="connsiteX12" fmla="*/ 318680 w 658605"/>
                <a:gd name="connsiteY12" fmla="*/ 292740 h 383121"/>
                <a:gd name="connsiteX13" fmla="*/ 598906 w 658605"/>
                <a:gd name="connsiteY13" fmla="*/ 73935 h 383121"/>
                <a:gd name="connsiteX14" fmla="*/ 609529 w 658605"/>
                <a:gd name="connsiteY14" fmla="*/ 87557 h 383121"/>
                <a:gd name="connsiteX15" fmla="*/ 614203 w 658605"/>
                <a:gd name="connsiteY15" fmla="*/ 89686 h 383121"/>
                <a:gd name="connsiteX16" fmla="*/ 618452 w 658605"/>
                <a:gd name="connsiteY16" fmla="*/ 86919 h 383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8605" h="383121">
                  <a:moveTo>
                    <a:pt x="664341" y="8166"/>
                  </a:moveTo>
                  <a:cubicBezTo>
                    <a:pt x="665593" y="6300"/>
                    <a:pt x="665593" y="3860"/>
                    <a:pt x="664341" y="1994"/>
                  </a:cubicBezTo>
                  <a:cubicBezTo>
                    <a:pt x="662997" y="244"/>
                    <a:pt x="660683" y="-443"/>
                    <a:pt x="658605" y="291"/>
                  </a:cubicBezTo>
                  <a:lnTo>
                    <a:pt x="571075" y="25832"/>
                  </a:lnTo>
                  <a:cubicBezTo>
                    <a:pt x="569271" y="26314"/>
                    <a:pt x="567833" y="27675"/>
                    <a:pt x="567251" y="29451"/>
                  </a:cubicBezTo>
                  <a:cubicBezTo>
                    <a:pt x="566681" y="31154"/>
                    <a:pt x="567089" y="33033"/>
                    <a:pt x="568313" y="34346"/>
                  </a:cubicBezTo>
                  <a:lnTo>
                    <a:pt x="578723" y="48181"/>
                  </a:lnTo>
                  <a:lnTo>
                    <a:pt x="313793" y="255279"/>
                  </a:lnTo>
                  <a:lnTo>
                    <a:pt x="166988" y="192916"/>
                  </a:lnTo>
                  <a:lnTo>
                    <a:pt x="0" y="351698"/>
                  </a:lnTo>
                  <a:cubicBezTo>
                    <a:pt x="0" y="376601"/>
                    <a:pt x="11047" y="392139"/>
                    <a:pt x="12535" y="390649"/>
                  </a:cubicBezTo>
                  <a:lnTo>
                    <a:pt x="173787" y="231441"/>
                  </a:lnTo>
                  <a:lnTo>
                    <a:pt x="318680" y="292740"/>
                  </a:lnTo>
                  <a:lnTo>
                    <a:pt x="598906" y="73935"/>
                  </a:lnTo>
                  <a:lnTo>
                    <a:pt x="609529" y="87557"/>
                  </a:lnTo>
                  <a:cubicBezTo>
                    <a:pt x="610703" y="88914"/>
                    <a:pt x="612410" y="89691"/>
                    <a:pt x="614203" y="89686"/>
                  </a:cubicBezTo>
                  <a:cubicBezTo>
                    <a:pt x="615982" y="89507"/>
                    <a:pt x="617566" y="88476"/>
                    <a:pt x="618452" y="86919"/>
                  </a:cubicBezTo>
                  <a:close/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8385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905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30" name="Group 115">
            <a:extLst>
              <a:ext uri="{FF2B5EF4-FFF2-40B4-BE49-F238E27FC236}">
                <a16:creationId xmlns:a16="http://schemas.microsoft.com/office/drawing/2014/main" id="{5D6615B8-9D8E-4082-B865-BB16031B5B09}"/>
              </a:ext>
            </a:extLst>
          </p:cNvPr>
          <p:cNvGrpSpPr>
            <a:grpSpLocks noChangeAspect="1"/>
          </p:cNvGrpSpPr>
          <p:nvPr/>
        </p:nvGrpSpPr>
        <p:grpSpPr>
          <a:xfrm>
            <a:off x="7300713" y="3658704"/>
            <a:ext cx="743303" cy="941195"/>
            <a:chOff x="3052434" y="8011524"/>
            <a:chExt cx="796682" cy="1135248"/>
          </a:xfrm>
          <a:solidFill>
            <a:srgbClr val="BEDA23"/>
          </a:solidFill>
        </p:grpSpPr>
        <p:sp>
          <p:nvSpPr>
            <p:cNvPr id="31" name="Freeform 116">
              <a:extLst>
                <a:ext uri="{FF2B5EF4-FFF2-40B4-BE49-F238E27FC236}">
                  <a16:creationId xmlns:a16="http://schemas.microsoft.com/office/drawing/2014/main" id="{EEC476F4-B0D8-4683-9A58-C7CAE2349F23}"/>
                </a:ext>
              </a:extLst>
            </p:cNvPr>
            <p:cNvSpPr/>
            <p:nvPr/>
          </p:nvSpPr>
          <p:spPr>
            <a:xfrm>
              <a:off x="3052434" y="8786127"/>
              <a:ext cx="169963" cy="148992"/>
            </a:xfrm>
            <a:custGeom>
              <a:avLst/>
              <a:gdLst>
                <a:gd name="connsiteX0" fmla="*/ 127402 w 169962"/>
                <a:gd name="connsiteY0" fmla="*/ 0 h 148991"/>
                <a:gd name="connsiteX1" fmla="*/ 14802 w 169962"/>
                <a:gd name="connsiteY1" fmla="*/ 86202 h 148991"/>
                <a:gd name="connsiteX2" fmla="*/ 11897 w 169962"/>
                <a:gd name="connsiteY2" fmla="*/ 150553 h 148991"/>
                <a:gd name="connsiteX3" fmla="*/ 72801 w 169962"/>
                <a:gd name="connsiteY3" fmla="*/ 156229 h 148991"/>
                <a:gd name="connsiteX4" fmla="*/ 173717 w 169962"/>
                <a:gd name="connsiteY4" fmla="*/ 44698 h 148991"/>
                <a:gd name="connsiteX5" fmla="*/ 127402 w 169962"/>
                <a:gd name="connsiteY5" fmla="*/ 0 h 14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962" h="148991">
                  <a:moveTo>
                    <a:pt x="127402" y="0"/>
                  </a:moveTo>
                  <a:lnTo>
                    <a:pt x="14802" y="86202"/>
                  </a:lnTo>
                  <a:cubicBezTo>
                    <a:pt x="-3737" y="103168"/>
                    <a:pt x="-5038" y="131979"/>
                    <a:pt x="11897" y="150553"/>
                  </a:cubicBezTo>
                  <a:cubicBezTo>
                    <a:pt x="27704" y="167889"/>
                    <a:pt x="54074" y="170346"/>
                    <a:pt x="72801" y="156229"/>
                  </a:cubicBezTo>
                  <a:lnTo>
                    <a:pt x="173717" y="44698"/>
                  </a:lnTo>
                  <a:cubicBezTo>
                    <a:pt x="154527" y="34270"/>
                    <a:pt x="138520" y="18822"/>
                    <a:pt x="127402" y="0"/>
                  </a:cubicBezTo>
                </a:path>
              </a:pathLst>
            </a:custGeom>
            <a:grpFill/>
            <a:ln w="212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4838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0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32" name="Freeform 117">
              <a:extLst>
                <a:ext uri="{FF2B5EF4-FFF2-40B4-BE49-F238E27FC236}">
                  <a16:creationId xmlns:a16="http://schemas.microsoft.com/office/drawing/2014/main" id="{D6CAEFFF-D876-40D8-B21D-642589F0562E}"/>
                </a:ext>
              </a:extLst>
            </p:cNvPr>
            <p:cNvSpPr/>
            <p:nvPr/>
          </p:nvSpPr>
          <p:spPr>
            <a:xfrm>
              <a:off x="3164854" y="8011524"/>
              <a:ext cx="684262" cy="1135248"/>
            </a:xfrm>
            <a:custGeom>
              <a:avLst/>
              <a:gdLst>
                <a:gd name="connsiteX0" fmla="*/ 514299 w 684262"/>
                <a:gd name="connsiteY0" fmla="*/ 906795 h 1060179"/>
                <a:gd name="connsiteX1" fmla="*/ 526197 w 684262"/>
                <a:gd name="connsiteY1" fmla="*/ 932549 h 1060179"/>
                <a:gd name="connsiteX2" fmla="*/ 548717 w 684262"/>
                <a:gd name="connsiteY2" fmla="*/ 975118 h 1060179"/>
                <a:gd name="connsiteX3" fmla="*/ 556578 w 684262"/>
                <a:gd name="connsiteY3" fmla="*/ 979375 h 1060179"/>
                <a:gd name="connsiteX4" fmla="*/ 556578 w 684262"/>
                <a:gd name="connsiteY4" fmla="*/ 980226 h 1060179"/>
                <a:gd name="connsiteX5" fmla="*/ 555091 w 684262"/>
                <a:gd name="connsiteY5" fmla="*/ 947448 h 1060179"/>
                <a:gd name="connsiteX6" fmla="*/ 519399 w 684262"/>
                <a:gd name="connsiteY6" fmla="*/ 911052 h 1060179"/>
                <a:gd name="connsiteX7" fmla="*/ 651545 w 684262"/>
                <a:gd name="connsiteY7" fmla="*/ 852945 h 1060179"/>
                <a:gd name="connsiteX8" fmla="*/ 646871 w 684262"/>
                <a:gd name="connsiteY8" fmla="*/ 856776 h 1060179"/>
                <a:gd name="connsiteX9" fmla="*/ 615003 w 684262"/>
                <a:gd name="connsiteY9" fmla="*/ 886149 h 1060179"/>
                <a:gd name="connsiteX10" fmla="*/ 614153 w 684262"/>
                <a:gd name="connsiteY10" fmla="*/ 886362 h 1060179"/>
                <a:gd name="connsiteX11" fmla="*/ 614153 w 684262"/>
                <a:gd name="connsiteY11" fmla="*/ 920843 h 1060179"/>
                <a:gd name="connsiteX12" fmla="*/ 625200 w 684262"/>
                <a:gd name="connsiteY12" fmla="*/ 924035 h 1060179"/>
                <a:gd name="connsiteX13" fmla="*/ 644534 w 684262"/>
                <a:gd name="connsiteY13" fmla="*/ 874229 h 1060179"/>
                <a:gd name="connsiteX14" fmla="*/ 651545 w 684262"/>
                <a:gd name="connsiteY14" fmla="*/ 852945 h 1060179"/>
                <a:gd name="connsiteX15" fmla="*/ 514725 w 684262"/>
                <a:gd name="connsiteY15" fmla="*/ 785686 h 1060179"/>
                <a:gd name="connsiteX16" fmla="*/ 547867 w 684262"/>
                <a:gd name="connsiteY16" fmla="*/ 851242 h 1060179"/>
                <a:gd name="connsiteX17" fmla="*/ 552595 w 684262"/>
                <a:gd name="connsiteY17" fmla="*/ 858905 h 1060179"/>
                <a:gd name="connsiteX18" fmla="*/ 556759 w 684262"/>
                <a:gd name="connsiteY18" fmla="*/ 858905 h 1060179"/>
                <a:gd name="connsiteX19" fmla="*/ 556578 w 684262"/>
                <a:gd name="connsiteY19" fmla="*/ 860182 h 1060179"/>
                <a:gd name="connsiteX20" fmla="*/ 557003 w 684262"/>
                <a:gd name="connsiteY20" fmla="*/ 858905 h 1060179"/>
                <a:gd name="connsiteX21" fmla="*/ 556759 w 684262"/>
                <a:gd name="connsiteY21" fmla="*/ 858905 h 1060179"/>
                <a:gd name="connsiteX22" fmla="*/ 559452 w 684262"/>
                <a:gd name="connsiteY22" fmla="*/ 839873 h 1060179"/>
                <a:gd name="connsiteX23" fmla="*/ 551904 w 684262"/>
                <a:gd name="connsiteY23" fmla="*/ 820805 h 1060179"/>
                <a:gd name="connsiteX24" fmla="*/ 530659 w 684262"/>
                <a:gd name="connsiteY24" fmla="*/ 799521 h 1060179"/>
                <a:gd name="connsiteX25" fmla="*/ 514725 w 684262"/>
                <a:gd name="connsiteY25" fmla="*/ 785686 h 1060179"/>
                <a:gd name="connsiteX26" fmla="*/ 651545 w 684262"/>
                <a:gd name="connsiteY26" fmla="*/ 724812 h 1060179"/>
                <a:gd name="connsiteX27" fmla="*/ 646870 w 684262"/>
                <a:gd name="connsiteY27" fmla="*/ 728856 h 1060179"/>
                <a:gd name="connsiteX28" fmla="*/ 615852 w 684262"/>
                <a:gd name="connsiteY28" fmla="*/ 761634 h 1060179"/>
                <a:gd name="connsiteX29" fmla="*/ 613303 w 684262"/>
                <a:gd name="connsiteY29" fmla="*/ 800372 h 1060179"/>
                <a:gd name="connsiteX30" fmla="*/ 622439 w 684262"/>
                <a:gd name="connsiteY30" fmla="*/ 795051 h 1060179"/>
                <a:gd name="connsiteX31" fmla="*/ 651545 w 684262"/>
                <a:gd name="connsiteY31" fmla="*/ 724812 h 1060179"/>
                <a:gd name="connsiteX32" fmla="*/ 314169 w 684262"/>
                <a:gd name="connsiteY32" fmla="*/ 709487 h 1060179"/>
                <a:gd name="connsiteX33" fmla="*/ 300784 w 684262"/>
                <a:gd name="connsiteY33" fmla="*/ 723322 h 1060179"/>
                <a:gd name="connsiteX34" fmla="*/ 343275 w 684262"/>
                <a:gd name="connsiteY34" fmla="*/ 762486 h 1060179"/>
                <a:gd name="connsiteX35" fmla="*/ 342425 w 684262"/>
                <a:gd name="connsiteY35" fmla="*/ 762486 h 1060179"/>
                <a:gd name="connsiteX36" fmla="*/ 348586 w 684262"/>
                <a:gd name="connsiteY36" fmla="*/ 830596 h 1060179"/>
                <a:gd name="connsiteX37" fmla="*/ 363670 w 684262"/>
                <a:gd name="connsiteY37" fmla="*/ 789517 h 1060179"/>
                <a:gd name="connsiteX38" fmla="*/ 314169 w 684262"/>
                <a:gd name="connsiteY38" fmla="*/ 709487 h 1060179"/>
                <a:gd name="connsiteX39" fmla="*/ 515362 w 684262"/>
                <a:gd name="connsiteY39" fmla="*/ 657127 h 1060179"/>
                <a:gd name="connsiteX40" fmla="*/ 518549 w 684262"/>
                <a:gd name="connsiteY40" fmla="*/ 665003 h 1060179"/>
                <a:gd name="connsiteX41" fmla="*/ 548717 w 684262"/>
                <a:gd name="connsiteY41" fmla="*/ 733326 h 1060179"/>
                <a:gd name="connsiteX42" fmla="*/ 555303 w 684262"/>
                <a:gd name="connsiteY42" fmla="*/ 744181 h 1060179"/>
                <a:gd name="connsiteX43" fmla="*/ 555728 w 684262"/>
                <a:gd name="connsiteY43" fmla="*/ 744819 h 1060179"/>
                <a:gd name="connsiteX44" fmla="*/ 556790 w 684262"/>
                <a:gd name="connsiteY44" fmla="*/ 702250 h 1060179"/>
                <a:gd name="connsiteX45" fmla="*/ 528959 w 684262"/>
                <a:gd name="connsiteY45" fmla="*/ 669047 h 1060179"/>
                <a:gd name="connsiteX46" fmla="*/ 356022 w 684262"/>
                <a:gd name="connsiteY46" fmla="*/ 610727 h 1060179"/>
                <a:gd name="connsiteX47" fmla="*/ 351773 w 684262"/>
                <a:gd name="connsiteY47" fmla="*/ 635417 h 1060179"/>
                <a:gd name="connsiteX48" fmla="*/ 347311 w 684262"/>
                <a:gd name="connsiteY48" fmla="*/ 697142 h 1060179"/>
                <a:gd name="connsiteX49" fmla="*/ 348586 w 684262"/>
                <a:gd name="connsiteY49" fmla="*/ 697142 h 1060179"/>
                <a:gd name="connsiteX50" fmla="*/ 348586 w 684262"/>
                <a:gd name="connsiteY50" fmla="*/ 695865 h 1060179"/>
                <a:gd name="connsiteX51" fmla="*/ 363670 w 684262"/>
                <a:gd name="connsiteY51" fmla="*/ 653296 h 1060179"/>
                <a:gd name="connsiteX52" fmla="*/ 356022 w 684262"/>
                <a:gd name="connsiteY52" fmla="*/ 610727 h 1060179"/>
                <a:gd name="connsiteX53" fmla="*/ 653244 w 684262"/>
                <a:gd name="connsiteY53" fmla="*/ 591784 h 1060179"/>
                <a:gd name="connsiteX54" fmla="*/ 641771 w 684262"/>
                <a:gd name="connsiteY54" fmla="*/ 601362 h 1060179"/>
                <a:gd name="connsiteX55" fmla="*/ 613515 w 684262"/>
                <a:gd name="connsiteY55" fmla="*/ 633927 h 1060179"/>
                <a:gd name="connsiteX56" fmla="*/ 614153 w 684262"/>
                <a:gd name="connsiteY56" fmla="*/ 633927 h 1060179"/>
                <a:gd name="connsiteX57" fmla="*/ 614153 w 684262"/>
                <a:gd name="connsiteY57" fmla="*/ 678412 h 1060179"/>
                <a:gd name="connsiteX58" fmla="*/ 623075 w 684262"/>
                <a:gd name="connsiteY58" fmla="*/ 670536 h 1060179"/>
                <a:gd name="connsiteX59" fmla="*/ 647083 w 684262"/>
                <a:gd name="connsiteY59" fmla="*/ 607960 h 1060179"/>
                <a:gd name="connsiteX60" fmla="*/ 653244 w 684262"/>
                <a:gd name="connsiteY60" fmla="*/ 591784 h 1060179"/>
                <a:gd name="connsiteX61" fmla="*/ 516849 w 684262"/>
                <a:gd name="connsiteY61" fmla="*/ 518991 h 1060179"/>
                <a:gd name="connsiteX62" fmla="*/ 519186 w 684262"/>
                <a:gd name="connsiteY62" fmla="*/ 525375 h 1060179"/>
                <a:gd name="connsiteX63" fmla="*/ 545530 w 684262"/>
                <a:gd name="connsiteY63" fmla="*/ 596041 h 1060179"/>
                <a:gd name="connsiteX64" fmla="*/ 555515 w 684262"/>
                <a:gd name="connsiteY64" fmla="*/ 609237 h 1060179"/>
                <a:gd name="connsiteX65" fmla="*/ 555303 w 684262"/>
                <a:gd name="connsiteY65" fmla="*/ 609237 h 1060179"/>
                <a:gd name="connsiteX66" fmla="*/ 554029 w 684262"/>
                <a:gd name="connsiteY66" fmla="*/ 560707 h 1060179"/>
                <a:gd name="connsiteX67" fmla="*/ 532783 w 684262"/>
                <a:gd name="connsiteY67" fmla="*/ 535379 h 1060179"/>
                <a:gd name="connsiteX68" fmla="*/ 516849 w 684262"/>
                <a:gd name="connsiteY68" fmla="*/ 518991 h 1060179"/>
                <a:gd name="connsiteX69" fmla="*/ 649207 w 684262"/>
                <a:gd name="connsiteY69" fmla="*/ 457053 h 1060179"/>
                <a:gd name="connsiteX70" fmla="*/ 634123 w 684262"/>
                <a:gd name="connsiteY70" fmla="*/ 473229 h 1060179"/>
                <a:gd name="connsiteX71" fmla="*/ 615640 w 684262"/>
                <a:gd name="connsiteY71" fmla="*/ 494513 h 1060179"/>
                <a:gd name="connsiteX72" fmla="*/ 615640 w 684262"/>
                <a:gd name="connsiteY72" fmla="*/ 494939 h 1060179"/>
                <a:gd name="connsiteX73" fmla="*/ 612665 w 684262"/>
                <a:gd name="connsiteY73" fmla="*/ 537507 h 1060179"/>
                <a:gd name="connsiteX74" fmla="*/ 621376 w 684262"/>
                <a:gd name="connsiteY74" fmla="*/ 530059 h 1060179"/>
                <a:gd name="connsiteX75" fmla="*/ 649207 w 684262"/>
                <a:gd name="connsiteY75" fmla="*/ 457053 h 1060179"/>
                <a:gd name="connsiteX76" fmla="*/ 184535 w 684262"/>
                <a:gd name="connsiteY76" fmla="*/ 452902 h 1060179"/>
                <a:gd name="connsiteX77" fmla="*/ 97386 w 684262"/>
                <a:gd name="connsiteY77" fmla="*/ 479249 h 1060179"/>
                <a:gd name="connsiteX78" fmla="*/ 64101 w 684262"/>
                <a:gd name="connsiteY78" fmla="*/ 677844 h 1060179"/>
                <a:gd name="connsiteX79" fmla="*/ 262330 w 684262"/>
                <a:gd name="connsiteY79" fmla="*/ 711190 h 1060179"/>
                <a:gd name="connsiteX80" fmla="*/ 245122 w 684262"/>
                <a:gd name="connsiteY80" fmla="*/ 655212 h 1060179"/>
                <a:gd name="connsiteX81" fmla="*/ 276990 w 684262"/>
                <a:gd name="connsiteY81" fmla="*/ 699058 h 1060179"/>
                <a:gd name="connsiteX82" fmla="*/ 291436 w 684262"/>
                <a:gd name="connsiteY82" fmla="*/ 683094 h 1060179"/>
                <a:gd name="connsiteX83" fmla="*/ 243634 w 684262"/>
                <a:gd name="connsiteY83" fmla="*/ 501537 h 1060179"/>
                <a:gd name="connsiteX84" fmla="*/ 322667 w 684262"/>
                <a:gd name="connsiteY84" fmla="*/ 593061 h 1060179"/>
                <a:gd name="connsiteX85" fmla="*/ 319480 w 684262"/>
                <a:gd name="connsiteY85" fmla="*/ 564327 h 1060179"/>
                <a:gd name="connsiteX86" fmla="*/ 301634 w 684262"/>
                <a:gd name="connsiteY86" fmla="*/ 546873 h 1060179"/>
                <a:gd name="connsiteX87" fmla="*/ 269766 w 684262"/>
                <a:gd name="connsiteY87" fmla="*/ 484935 h 1060179"/>
                <a:gd name="connsiteX88" fmla="*/ 184535 w 684262"/>
                <a:gd name="connsiteY88" fmla="*/ 452902 h 1060179"/>
                <a:gd name="connsiteX89" fmla="*/ 582285 w 684262"/>
                <a:gd name="connsiteY89" fmla="*/ 387238 h 1060179"/>
                <a:gd name="connsiteX90" fmla="*/ 566138 w 684262"/>
                <a:gd name="connsiteY90" fmla="*/ 417462 h 1060179"/>
                <a:gd name="connsiteX91" fmla="*/ 559765 w 684262"/>
                <a:gd name="connsiteY91" fmla="*/ 491321 h 1060179"/>
                <a:gd name="connsiteX92" fmla="*/ 568475 w 684262"/>
                <a:gd name="connsiteY92" fmla="*/ 502601 h 1060179"/>
                <a:gd name="connsiteX93" fmla="*/ 582285 w 684262"/>
                <a:gd name="connsiteY93" fmla="*/ 387238 h 1060179"/>
                <a:gd name="connsiteX94" fmla="*/ 584409 w 684262"/>
                <a:gd name="connsiteY94" fmla="*/ 64991 h 1060179"/>
                <a:gd name="connsiteX95" fmla="*/ 587809 w 684262"/>
                <a:gd name="connsiteY95" fmla="*/ 330409 h 1060179"/>
                <a:gd name="connsiteX96" fmla="*/ 623288 w 684262"/>
                <a:gd name="connsiteY96" fmla="*/ 431084 h 1060179"/>
                <a:gd name="connsiteX97" fmla="*/ 584835 w 684262"/>
                <a:gd name="connsiteY97" fmla="*/ 511753 h 1060179"/>
                <a:gd name="connsiteX98" fmla="*/ 587171 w 684262"/>
                <a:gd name="connsiteY98" fmla="*/ 525375 h 1060179"/>
                <a:gd name="connsiteX99" fmla="*/ 598431 w 684262"/>
                <a:gd name="connsiteY99" fmla="*/ 546661 h 1060179"/>
                <a:gd name="connsiteX100" fmla="*/ 600768 w 684262"/>
                <a:gd name="connsiteY100" fmla="*/ 485147 h 1060179"/>
                <a:gd name="connsiteX101" fmla="*/ 654944 w 684262"/>
                <a:gd name="connsiteY101" fmla="*/ 410013 h 1060179"/>
                <a:gd name="connsiteX102" fmla="*/ 660893 w 684262"/>
                <a:gd name="connsiteY102" fmla="*/ 346159 h 1060179"/>
                <a:gd name="connsiteX103" fmla="*/ 664291 w 684262"/>
                <a:gd name="connsiteY103" fmla="*/ 127568 h 1060179"/>
                <a:gd name="connsiteX104" fmla="*/ 667691 w 684262"/>
                <a:gd name="connsiteY104" fmla="*/ 368934 h 1060179"/>
                <a:gd name="connsiteX105" fmla="*/ 667691 w 684262"/>
                <a:gd name="connsiteY105" fmla="*/ 405756 h 1060179"/>
                <a:gd name="connsiteX106" fmla="*/ 667691 w 684262"/>
                <a:gd name="connsiteY106" fmla="*/ 430446 h 1060179"/>
                <a:gd name="connsiteX107" fmla="*/ 638373 w 684262"/>
                <a:gd name="connsiteY107" fmla="*/ 558153 h 1060179"/>
                <a:gd name="connsiteX108" fmla="*/ 585259 w 684262"/>
                <a:gd name="connsiteY108" fmla="*/ 660320 h 1060179"/>
                <a:gd name="connsiteX109" fmla="*/ 598856 w 684262"/>
                <a:gd name="connsiteY109" fmla="*/ 688416 h 1060179"/>
                <a:gd name="connsiteX110" fmla="*/ 597369 w 684262"/>
                <a:gd name="connsiteY110" fmla="*/ 628180 h 1060179"/>
                <a:gd name="connsiteX111" fmla="*/ 682350 w 684262"/>
                <a:gd name="connsiteY111" fmla="*/ 517501 h 1060179"/>
                <a:gd name="connsiteX112" fmla="*/ 634548 w 684262"/>
                <a:gd name="connsiteY112" fmla="*/ 692247 h 1060179"/>
                <a:gd name="connsiteX113" fmla="*/ 585047 w 684262"/>
                <a:gd name="connsiteY113" fmla="*/ 789730 h 1060179"/>
                <a:gd name="connsiteX114" fmla="*/ 598006 w 684262"/>
                <a:gd name="connsiteY114" fmla="*/ 811014 h 1060179"/>
                <a:gd name="connsiteX115" fmla="*/ 600131 w 684262"/>
                <a:gd name="connsiteY115" fmla="*/ 753546 h 1060179"/>
                <a:gd name="connsiteX116" fmla="*/ 682350 w 684262"/>
                <a:gd name="connsiteY116" fmla="*/ 651806 h 1060179"/>
                <a:gd name="connsiteX117" fmla="*/ 634123 w 684262"/>
                <a:gd name="connsiteY117" fmla="*/ 820805 h 1060179"/>
                <a:gd name="connsiteX118" fmla="*/ 583559 w 684262"/>
                <a:gd name="connsiteY118" fmla="*/ 899984 h 1060179"/>
                <a:gd name="connsiteX119" fmla="*/ 583559 w 684262"/>
                <a:gd name="connsiteY119" fmla="*/ 901048 h 1060179"/>
                <a:gd name="connsiteX120" fmla="*/ 596731 w 684262"/>
                <a:gd name="connsiteY120" fmla="*/ 928292 h 1060179"/>
                <a:gd name="connsiteX121" fmla="*/ 599281 w 684262"/>
                <a:gd name="connsiteY121" fmla="*/ 875294 h 1060179"/>
                <a:gd name="connsiteX122" fmla="*/ 684262 w 684262"/>
                <a:gd name="connsiteY122" fmla="*/ 775043 h 1060179"/>
                <a:gd name="connsiteX123" fmla="*/ 666416 w 684262"/>
                <a:gd name="connsiteY123" fmla="*/ 871675 h 1060179"/>
                <a:gd name="connsiteX124" fmla="*/ 607829 w 684262"/>
                <a:gd name="connsiteY124" fmla="*/ 967635 h 1060179"/>
                <a:gd name="connsiteX125" fmla="*/ 596897 w 684262"/>
                <a:gd name="connsiteY125" fmla="*/ 990213 h 1060179"/>
                <a:gd name="connsiteX126" fmla="*/ 560363 w 684262"/>
                <a:gd name="connsiteY126" fmla="*/ 1010043 h 1060179"/>
                <a:gd name="connsiteX127" fmla="*/ 534217 w 684262"/>
                <a:gd name="connsiteY127" fmla="*/ 987250 h 1060179"/>
                <a:gd name="connsiteX128" fmla="*/ 504951 w 684262"/>
                <a:gd name="connsiteY128" fmla="*/ 955323 h 1060179"/>
                <a:gd name="connsiteX129" fmla="*/ 483706 w 684262"/>
                <a:gd name="connsiteY129" fmla="*/ 831022 h 1060179"/>
                <a:gd name="connsiteX130" fmla="*/ 571874 w 684262"/>
                <a:gd name="connsiteY130" fmla="*/ 933187 h 1060179"/>
                <a:gd name="connsiteX131" fmla="*/ 571874 w 684262"/>
                <a:gd name="connsiteY131" fmla="*/ 983206 h 1060179"/>
                <a:gd name="connsiteX132" fmla="*/ 584621 w 684262"/>
                <a:gd name="connsiteY132" fmla="*/ 944681 h 1060179"/>
                <a:gd name="connsiteX133" fmla="*/ 536182 w 684262"/>
                <a:gd name="connsiteY133" fmla="*/ 874229 h 1060179"/>
                <a:gd name="connsiteX134" fmla="*/ 483069 w 684262"/>
                <a:gd name="connsiteY134" fmla="*/ 713531 h 1060179"/>
                <a:gd name="connsiteX135" fmla="*/ 566563 w 684262"/>
                <a:gd name="connsiteY135" fmla="*/ 805481 h 1060179"/>
                <a:gd name="connsiteX136" fmla="*/ 571875 w 684262"/>
                <a:gd name="connsiteY136" fmla="*/ 864013 h 1060179"/>
                <a:gd name="connsiteX137" fmla="*/ 584834 w 684262"/>
                <a:gd name="connsiteY137" fmla="*/ 828681 h 1060179"/>
                <a:gd name="connsiteX138" fmla="*/ 531508 w 684262"/>
                <a:gd name="connsiteY138" fmla="*/ 748225 h 1060179"/>
                <a:gd name="connsiteX139" fmla="*/ 481794 w 684262"/>
                <a:gd name="connsiteY139" fmla="*/ 581567 h 1060179"/>
                <a:gd name="connsiteX140" fmla="*/ 573361 w 684262"/>
                <a:gd name="connsiteY140" fmla="*/ 692034 h 1060179"/>
                <a:gd name="connsiteX141" fmla="*/ 570812 w 684262"/>
                <a:gd name="connsiteY141" fmla="*/ 749928 h 1060179"/>
                <a:gd name="connsiteX142" fmla="*/ 571875 w 684262"/>
                <a:gd name="connsiteY142" fmla="*/ 749928 h 1060179"/>
                <a:gd name="connsiteX143" fmla="*/ 584834 w 684262"/>
                <a:gd name="connsiteY143" fmla="*/ 712893 h 1060179"/>
                <a:gd name="connsiteX144" fmla="*/ 531508 w 684262"/>
                <a:gd name="connsiteY144" fmla="*/ 620943 h 1060179"/>
                <a:gd name="connsiteX145" fmla="*/ 501977 w 684262"/>
                <a:gd name="connsiteY145" fmla="*/ 399371 h 1060179"/>
                <a:gd name="connsiteX146" fmla="*/ 501977 w 684262"/>
                <a:gd name="connsiteY146" fmla="*/ 378086 h 1060179"/>
                <a:gd name="connsiteX147" fmla="*/ 505377 w 684262"/>
                <a:gd name="connsiteY147" fmla="*/ 182057 h 1060179"/>
                <a:gd name="connsiteX148" fmla="*/ 508989 w 684262"/>
                <a:gd name="connsiteY148" fmla="*/ 389367 h 1060179"/>
                <a:gd name="connsiteX149" fmla="*/ 511538 w 684262"/>
                <a:gd name="connsiteY149" fmla="*/ 437896 h 1060179"/>
                <a:gd name="connsiteX150" fmla="*/ 568901 w 684262"/>
                <a:gd name="connsiteY150" fmla="*/ 548363 h 1060179"/>
                <a:gd name="connsiteX151" fmla="*/ 571237 w 684262"/>
                <a:gd name="connsiteY151" fmla="*/ 612217 h 1060179"/>
                <a:gd name="connsiteX152" fmla="*/ 582922 w 684262"/>
                <a:gd name="connsiteY152" fmla="*/ 584547 h 1060179"/>
                <a:gd name="connsiteX153" fmla="*/ 545530 w 684262"/>
                <a:gd name="connsiteY153" fmla="*/ 496215 h 1060179"/>
                <a:gd name="connsiteX154" fmla="*/ 580797 w 684262"/>
                <a:gd name="connsiteY154" fmla="*/ 335730 h 1060179"/>
                <a:gd name="connsiteX155" fmla="*/ 584409 w 684262"/>
                <a:gd name="connsiteY155" fmla="*/ 64991 h 1060179"/>
                <a:gd name="connsiteX156" fmla="*/ 360177 w 684262"/>
                <a:gd name="connsiteY156" fmla="*/ 0 h 1060179"/>
                <a:gd name="connsiteX157" fmla="*/ 365182 w 684262"/>
                <a:gd name="connsiteY157" fmla="*/ 504 h 1060179"/>
                <a:gd name="connsiteX158" fmla="*/ 365961 w 684262"/>
                <a:gd name="connsiteY158" fmla="*/ 28212 h 1060179"/>
                <a:gd name="connsiteX159" fmla="*/ 366857 w 684262"/>
                <a:gd name="connsiteY159" fmla="*/ 205257 h 1060179"/>
                <a:gd name="connsiteX160" fmla="*/ 409347 w 684262"/>
                <a:gd name="connsiteY160" fmla="*/ 327855 h 1060179"/>
                <a:gd name="connsiteX161" fmla="*/ 364733 w 684262"/>
                <a:gd name="connsiteY161" fmla="*/ 421720 h 1060179"/>
                <a:gd name="connsiteX162" fmla="*/ 367069 w 684262"/>
                <a:gd name="connsiteY162" fmla="*/ 437896 h 1060179"/>
                <a:gd name="connsiteX163" fmla="*/ 380454 w 684262"/>
                <a:gd name="connsiteY163" fmla="*/ 461947 h 1060179"/>
                <a:gd name="connsiteX164" fmla="*/ 383216 w 684262"/>
                <a:gd name="connsiteY164" fmla="*/ 390431 h 1060179"/>
                <a:gd name="connsiteX165" fmla="*/ 452051 w 684262"/>
                <a:gd name="connsiteY165" fmla="*/ 297206 h 1060179"/>
                <a:gd name="connsiteX166" fmla="*/ 453934 w 684262"/>
                <a:gd name="connsiteY166" fmla="*/ 35575 h 1060179"/>
                <a:gd name="connsiteX167" fmla="*/ 454472 w 684262"/>
                <a:gd name="connsiteY167" fmla="*/ 12281 h 1060179"/>
                <a:gd name="connsiteX168" fmla="*/ 457844 w 684262"/>
                <a:gd name="connsiteY168" fmla="*/ 13328 h 1060179"/>
                <a:gd name="connsiteX169" fmla="*/ 458044 w 684262"/>
                <a:gd name="connsiteY169" fmla="*/ 26850 h 1060179"/>
                <a:gd name="connsiteX170" fmla="*/ 461399 w 684262"/>
                <a:gd name="connsiteY170" fmla="*/ 245910 h 1060179"/>
                <a:gd name="connsiteX171" fmla="*/ 461399 w 684262"/>
                <a:gd name="connsiteY171" fmla="*/ 288479 h 1060179"/>
                <a:gd name="connsiteX172" fmla="*/ 428893 w 684262"/>
                <a:gd name="connsiteY172" fmla="*/ 470035 h 1060179"/>
                <a:gd name="connsiteX173" fmla="*/ 367069 w 684262"/>
                <a:gd name="connsiteY173" fmla="*/ 589017 h 1060179"/>
                <a:gd name="connsiteX174" fmla="*/ 383003 w 684262"/>
                <a:gd name="connsiteY174" fmla="*/ 622008 h 1060179"/>
                <a:gd name="connsiteX175" fmla="*/ 381304 w 684262"/>
                <a:gd name="connsiteY175" fmla="*/ 551555 h 1060179"/>
                <a:gd name="connsiteX176" fmla="*/ 481157 w 684262"/>
                <a:gd name="connsiteY176" fmla="*/ 423848 h 1060179"/>
                <a:gd name="connsiteX177" fmla="*/ 425494 w 684262"/>
                <a:gd name="connsiteY177" fmla="*/ 627329 h 1060179"/>
                <a:gd name="connsiteX178" fmla="*/ 367919 w 684262"/>
                <a:gd name="connsiteY178" fmla="*/ 740988 h 1060179"/>
                <a:gd name="connsiteX179" fmla="*/ 382791 w 684262"/>
                <a:gd name="connsiteY179" fmla="*/ 766530 h 1060179"/>
                <a:gd name="connsiteX180" fmla="*/ 382791 w 684262"/>
                <a:gd name="connsiteY180" fmla="*/ 766529 h 1060179"/>
                <a:gd name="connsiteX181" fmla="*/ 385128 w 684262"/>
                <a:gd name="connsiteY181" fmla="*/ 699483 h 1060179"/>
                <a:gd name="connsiteX182" fmla="*/ 480945 w 684262"/>
                <a:gd name="connsiteY182" fmla="*/ 580929 h 1060179"/>
                <a:gd name="connsiteX183" fmla="*/ 424857 w 684262"/>
                <a:gd name="connsiteY183" fmla="*/ 777811 h 1060179"/>
                <a:gd name="connsiteX184" fmla="*/ 365795 w 684262"/>
                <a:gd name="connsiteY184" fmla="*/ 870185 h 1060179"/>
                <a:gd name="connsiteX185" fmla="*/ 365795 w 684262"/>
                <a:gd name="connsiteY185" fmla="*/ 871675 h 1060179"/>
                <a:gd name="connsiteX186" fmla="*/ 380879 w 684262"/>
                <a:gd name="connsiteY186" fmla="*/ 903389 h 1060179"/>
                <a:gd name="connsiteX187" fmla="*/ 384066 w 684262"/>
                <a:gd name="connsiteY187" fmla="*/ 841451 h 1060179"/>
                <a:gd name="connsiteX188" fmla="*/ 482007 w 684262"/>
                <a:gd name="connsiteY188" fmla="*/ 724812 h 1060179"/>
                <a:gd name="connsiteX189" fmla="*/ 460761 w 684262"/>
                <a:gd name="connsiteY189" fmla="*/ 837620 h 1060179"/>
                <a:gd name="connsiteX190" fmla="*/ 372593 w 684262"/>
                <a:gd name="connsiteY190" fmla="*/ 1002575 h 1060179"/>
                <a:gd name="connsiteX191" fmla="*/ 372593 w 684262"/>
                <a:gd name="connsiteY191" fmla="*/ 1058401 h 1060179"/>
                <a:gd name="connsiteX192" fmla="*/ 354959 w 684262"/>
                <a:gd name="connsiteY192" fmla="*/ 1060179 h 1060179"/>
                <a:gd name="connsiteX193" fmla="*/ 354959 w 684262"/>
                <a:gd name="connsiteY193" fmla="*/ 1038546 h 1060179"/>
                <a:gd name="connsiteX194" fmla="*/ 272103 w 684262"/>
                <a:gd name="connsiteY194" fmla="*/ 937444 h 1060179"/>
                <a:gd name="connsiteX195" fmla="*/ 245972 w 684262"/>
                <a:gd name="connsiteY195" fmla="*/ 792710 h 1060179"/>
                <a:gd name="connsiteX196" fmla="*/ 348586 w 684262"/>
                <a:gd name="connsiteY196" fmla="*/ 911903 h 1060179"/>
                <a:gd name="connsiteX197" fmla="*/ 348586 w 684262"/>
                <a:gd name="connsiteY197" fmla="*/ 969797 h 1060179"/>
                <a:gd name="connsiteX198" fmla="*/ 363458 w 684262"/>
                <a:gd name="connsiteY198" fmla="*/ 925099 h 1060179"/>
                <a:gd name="connsiteX199" fmla="*/ 307158 w 684262"/>
                <a:gd name="connsiteY199" fmla="*/ 842941 h 1060179"/>
                <a:gd name="connsiteX200" fmla="*/ 264667 w 684262"/>
                <a:gd name="connsiteY200" fmla="*/ 750353 h 1060179"/>
                <a:gd name="connsiteX201" fmla="*/ 181811 w 684262"/>
                <a:gd name="connsiteY201" fmla="*/ 771638 h 1060179"/>
                <a:gd name="connsiteX202" fmla="*/ 169593 w 684262"/>
                <a:gd name="connsiteY202" fmla="*/ 771638 h 1060179"/>
                <a:gd name="connsiteX203" fmla="*/ 109 w 684262"/>
                <a:gd name="connsiteY203" fmla="*/ 589601 h 1060179"/>
                <a:gd name="connsiteX204" fmla="*/ 181810 w 684262"/>
                <a:gd name="connsiteY204" fmla="*/ 419804 h 1060179"/>
                <a:gd name="connsiteX205" fmla="*/ 264667 w 684262"/>
                <a:gd name="connsiteY205" fmla="*/ 441088 h 1060179"/>
                <a:gd name="connsiteX206" fmla="*/ 266579 w 684262"/>
                <a:gd name="connsiteY206" fmla="*/ 379150 h 1060179"/>
                <a:gd name="connsiteX207" fmla="*/ 270828 w 684262"/>
                <a:gd name="connsiteY207" fmla="*/ 32638 h 1060179"/>
                <a:gd name="connsiteX208" fmla="*/ 274865 w 684262"/>
                <a:gd name="connsiteY208" fmla="*/ 351906 h 1060179"/>
                <a:gd name="connsiteX209" fmla="*/ 345612 w 684262"/>
                <a:gd name="connsiteY209" fmla="*/ 464501 h 1060179"/>
                <a:gd name="connsiteX210" fmla="*/ 348374 w 684262"/>
                <a:gd name="connsiteY210" fmla="*/ 538359 h 1060179"/>
                <a:gd name="connsiteX211" fmla="*/ 362183 w 684262"/>
                <a:gd name="connsiteY211" fmla="*/ 506007 h 1060179"/>
                <a:gd name="connsiteX212" fmla="*/ 318630 w 684262"/>
                <a:gd name="connsiteY212" fmla="*/ 403202 h 1060179"/>
                <a:gd name="connsiteX213" fmla="*/ 358784 w 684262"/>
                <a:gd name="connsiteY213" fmla="*/ 220369 h 1060179"/>
                <a:gd name="connsiteX214" fmla="*/ 360039 w 684262"/>
                <a:gd name="connsiteY214" fmla="*/ 24437 h 106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684262" h="1060179">
                  <a:moveTo>
                    <a:pt x="514299" y="906795"/>
                  </a:moveTo>
                  <a:cubicBezTo>
                    <a:pt x="517339" y="915779"/>
                    <a:pt x="521327" y="924413"/>
                    <a:pt x="526197" y="932549"/>
                  </a:cubicBezTo>
                  <a:cubicBezTo>
                    <a:pt x="533421" y="946384"/>
                    <a:pt x="538307" y="955962"/>
                    <a:pt x="548717" y="975118"/>
                  </a:cubicBezTo>
                  <a:cubicBezTo>
                    <a:pt x="551267" y="979375"/>
                    <a:pt x="554029" y="984909"/>
                    <a:pt x="556578" y="979375"/>
                  </a:cubicBezTo>
                  <a:lnTo>
                    <a:pt x="556578" y="980226"/>
                  </a:lnTo>
                  <a:cubicBezTo>
                    <a:pt x="561797" y="969783"/>
                    <a:pt x="561234" y="957374"/>
                    <a:pt x="555091" y="947448"/>
                  </a:cubicBezTo>
                  <a:cubicBezTo>
                    <a:pt x="545201" y="933491"/>
                    <a:pt x="533152" y="921205"/>
                    <a:pt x="519399" y="911052"/>
                  </a:cubicBezTo>
                  <a:close/>
                  <a:moveTo>
                    <a:pt x="651545" y="852945"/>
                  </a:moveTo>
                  <a:lnTo>
                    <a:pt x="646871" y="856776"/>
                  </a:lnTo>
                  <a:cubicBezTo>
                    <a:pt x="635153" y="865303"/>
                    <a:pt x="624460" y="875160"/>
                    <a:pt x="615003" y="886149"/>
                  </a:cubicBezTo>
                  <a:lnTo>
                    <a:pt x="614153" y="886362"/>
                  </a:lnTo>
                  <a:cubicBezTo>
                    <a:pt x="609046" y="897286"/>
                    <a:pt x="609046" y="909918"/>
                    <a:pt x="614153" y="920843"/>
                  </a:cubicBezTo>
                  <a:cubicBezTo>
                    <a:pt x="618402" y="928718"/>
                    <a:pt x="622651" y="930208"/>
                    <a:pt x="625200" y="924035"/>
                  </a:cubicBezTo>
                  <a:cubicBezTo>
                    <a:pt x="630299" y="912329"/>
                    <a:pt x="636460" y="891044"/>
                    <a:pt x="644534" y="874229"/>
                  </a:cubicBezTo>
                  <a:cubicBezTo>
                    <a:pt x="647836" y="867491"/>
                    <a:pt x="650194" y="860329"/>
                    <a:pt x="651545" y="852945"/>
                  </a:cubicBezTo>
                  <a:close/>
                  <a:moveTo>
                    <a:pt x="514725" y="785686"/>
                  </a:moveTo>
                  <a:cubicBezTo>
                    <a:pt x="526622" y="808673"/>
                    <a:pt x="531296" y="819741"/>
                    <a:pt x="547867" y="851242"/>
                  </a:cubicBezTo>
                  <a:cubicBezTo>
                    <a:pt x="549461" y="854116"/>
                    <a:pt x="551054" y="857149"/>
                    <a:pt x="552595" y="858905"/>
                  </a:cubicBezTo>
                  <a:lnTo>
                    <a:pt x="556759" y="858905"/>
                  </a:lnTo>
                  <a:lnTo>
                    <a:pt x="556578" y="860182"/>
                  </a:lnTo>
                  <a:lnTo>
                    <a:pt x="557003" y="858905"/>
                  </a:lnTo>
                  <a:lnTo>
                    <a:pt x="556759" y="858905"/>
                  </a:lnTo>
                  <a:lnTo>
                    <a:pt x="559452" y="839873"/>
                  </a:lnTo>
                  <a:cubicBezTo>
                    <a:pt x="558645" y="833079"/>
                    <a:pt x="556102" y="826492"/>
                    <a:pt x="551904" y="820805"/>
                  </a:cubicBezTo>
                  <a:cubicBezTo>
                    <a:pt x="545797" y="812797"/>
                    <a:pt x="538653" y="805639"/>
                    <a:pt x="530659" y="799521"/>
                  </a:cubicBezTo>
                  <a:cubicBezTo>
                    <a:pt x="525772" y="795477"/>
                    <a:pt x="520461" y="791007"/>
                    <a:pt x="514725" y="785686"/>
                  </a:cubicBezTo>
                  <a:close/>
                  <a:moveTo>
                    <a:pt x="651545" y="724812"/>
                  </a:moveTo>
                  <a:lnTo>
                    <a:pt x="646870" y="728856"/>
                  </a:lnTo>
                  <a:cubicBezTo>
                    <a:pt x="635056" y="738279"/>
                    <a:pt x="624615" y="749312"/>
                    <a:pt x="615852" y="761634"/>
                  </a:cubicBezTo>
                  <a:cubicBezTo>
                    <a:pt x="609277" y="773520"/>
                    <a:pt x="608342" y="787725"/>
                    <a:pt x="613303" y="800372"/>
                  </a:cubicBezTo>
                  <a:cubicBezTo>
                    <a:pt x="616277" y="804629"/>
                    <a:pt x="619889" y="801862"/>
                    <a:pt x="622439" y="795051"/>
                  </a:cubicBezTo>
                  <a:cubicBezTo>
                    <a:pt x="629237" y="778023"/>
                    <a:pt x="651545" y="733326"/>
                    <a:pt x="651545" y="724812"/>
                  </a:cubicBezTo>
                  <a:close/>
                  <a:moveTo>
                    <a:pt x="314169" y="709487"/>
                  </a:moveTo>
                  <a:cubicBezTo>
                    <a:pt x="309920" y="714170"/>
                    <a:pt x="305458" y="718852"/>
                    <a:pt x="300784" y="723322"/>
                  </a:cubicBezTo>
                  <a:cubicBezTo>
                    <a:pt x="316441" y="734651"/>
                    <a:pt x="330703" y="747797"/>
                    <a:pt x="343275" y="762486"/>
                  </a:cubicBezTo>
                  <a:lnTo>
                    <a:pt x="342425" y="762486"/>
                  </a:lnTo>
                  <a:cubicBezTo>
                    <a:pt x="357464" y="782081"/>
                    <a:pt x="359864" y="808612"/>
                    <a:pt x="348586" y="830596"/>
                  </a:cubicBezTo>
                  <a:cubicBezTo>
                    <a:pt x="357440" y="818635"/>
                    <a:pt x="362676" y="804376"/>
                    <a:pt x="363670" y="789517"/>
                  </a:cubicBezTo>
                  <a:cubicBezTo>
                    <a:pt x="363033" y="752056"/>
                    <a:pt x="338601" y="734177"/>
                    <a:pt x="314169" y="709487"/>
                  </a:cubicBezTo>
                  <a:close/>
                  <a:moveTo>
                    <a:pt x="515362" y="657127"/>
                  </a:moveTo>
                  <a:cubicBezTo>
                    <a:pt x="515978" y="659912"/>
                    <a:pt x="517055" y="662574"/>
                    <a:pt x="518549" y="665003"/>
                  </a:cubicBezTo>
                  <a:cubicBezTo>
                    <a:pt x="531508" y="690757"/>
                    <a:pt x="534270" y="698845"/>
                    <a:pt x="548717" y="733326"/>
                  </a:cubicBezTo>
                  <a:cubicBezTo>
                    <a:pt x="550629" y="737796"/>
                    <a:pt x="552966" y="748012"/>
                    <a:pt x="555303" y="744181"/>
                  </a:cubicBezTo>
                  <a:lnTo>
                    <a:pt x="555728" y="744819"/>
                  </a:lnTo>
                  <a:cubicBezTo>
                    <a:pt x="561981" y="731396"/>
                    <a:pt x="562366" y="715970"/>
                    <a:pt x="556790" y="702250"/>
                  </a:cubicBezTo>
                  <a:cubicBezTo>
                    <a:pt x="550887" y="688735"/>
                    <a:pt x="541225" y="677208"/>
                    <a:pt x="528959" y="669047"/>
                  </a:cubicBezTo>
                  <a:close/>
                  <a:moveTo>
                    <a:pt x="356022" y="610727"/>
                  </a:moveTo>
                  <a:cubicBezTo>
                    <a:pt x="355159" y="619043"/>
                    <a:pt x="353739" y="627291"/>
                    <a:pt x="351773" y="635417"/>
                  </a:cubicBezTo>
                  <a:cubicBezTo>
                    <a:pt x="358730" y="655743"/>
                    <a:pt x="357120" y="678032"/>
                    <a:pt x="347311" y="697142"/>
                  </a:cubicBezTo>
                  <a:lnTo>
                    <a:pt x="348586" y="697142"/>
                  </a:lnTo>
                  <a:lnTo>
                    <a:pt x="348586" y="695865"/>
                  </a:lnTo>
                  <a:cubicBezTo>
                    <a:pt x="357928" y="683602"/>
                    <a:pt x="363203" y="668716"/>
                    <a:pt x="363670" y="653296"/>
                  </a:cubicBezTo>
                  <a:cubicBezTo>
                    <a:pt x="363941" y="638740"/>
                    <a:pt x="361341" y="624275"/>
                    <a:pt x="356022" y="610727"/>
                  </a:cubicBezTo>
                  <a:close/>
                  <a:moveTo>
                    <a:pt x="653244" y="591784"/>
                  </a:moveTo>
                  <a:cubicBezTo>
                    <a:pt x="649207" y="595402"/>
                    <a:pt x="645383" y="598382"/>
                    <a:pt x="641771" y="601362"/>
                  </a:cubicBezTo>
                  <a:cubicBezTo>
                    <a:pt x="629756" y="609648"/>
                    <a:pt x="620034" y="620853"/>
                    <a:pt x="613515" y="633927"/>
                  </a:cubicBezTo>
                  <a:lnTo>
                    <a:pt x="614153" y="633927"/>
                  </a:lnTo>
                  <a:cubicBezTo>
                    <a:pt x="607890" y="648092"/>
                    <a:pt x="607890" y="664247"/>
                    <a:pt x="614153" y="678412"/>
                  </a:cubicBezTo>
                  <a:cubicBezTo>
                    <a:pt x="616702" y="682669"/>
                    <a:pt x="619251" y="683733"/>
                    <a:pt x="623075" y="670536"/>
                  </a:cubicBezTo>
                  <a:cubicBezTo>
                    <a:pt x="629165" y="648991"/>
                    <a:pt x="637201" y="628045"/>
                    <a:pt x="647083" y="607960"/>
                  </a:cubicBezTo>
                  <a:cubicBezTo>
                    <a:pt x="649971" y="602925"/>
                    <a:pt x="652050" y="597466"/>
                    <a:pt x="653244" y="591784"/>
                  </a:cubicBezTo>
                  <a:close/>
                  <a:moveTo>
                    <a:pt x="516849" y="518991"/>
                  </a:moveTo>
                  <a:cubicBezTo>
                    <a:pt x="517308" y="521223"/>
                    <a:pt x="518096" y="523375"/>
                    <a:pt x="519186" y="525375"/>
                  </a:cubicBezTo>
                  <a:cubicBezTo>
                    <a:pt x="531083" y="554535"/>
                    <a:pt x="531083" y="558367"/>
                    <a:pt x="545530" y="596041"/>
                  </a:cubicBezTo>
                  <a:cubicBezTo>
                    <a:pt x="548080" y="602426"/>
                    <a:pt x="552329" y="617325"/>
                    <a:pt x="555515" y="609237"/>
                  </a:cubicBezTo>
                  <a:lnTo>
                    <a:pt x="555303" y="609237"/>
                  </a:lnTo>
                  <a:cubicBezTo>
                    <a:pt x="562235" y="593702"/>
                    <a:pt x="561766" y="575857"/>
                    <a:pt x="554029" y="560707"/>
                  </a:cubicBezTo>
                  <a:cubicBezTo>
                    <a:pt x="548152" y="551319"/>
                    <a:pt x="541002" y="542795"/>
                    <a:pt x="532783" y="535379"/>
                  </a:cubicBezTo>
                  <a:cubicBezTo>
                    <a:pt x="527161" y="530229"/>
                    <a:pt x="521841" y="524757"/>
                    <a:pt x="516849" y="518991"/>
                  </a:cubicBezTo>
                  <a:close/>
                  <a:moveTo>
                    <a:pt x="649207" y="457053"/>
                  </a:moveTo>
                  <a:cubicBezTo>
                    <a:pt x="643896" y="463011"/>
                    <a:pt x="638797" y="468333"/>
                    <a:pt x="634123" y="473229"/>
                  </a:cubicBezTo>
                  <a:cubicBezTo>
                    <a:pt x="627271" y="479689"/>
                    <a:pt x="621079" y="486821"/>
                    <a:pt x="615640" y="494513"/>
                  </a:cubicBezTo>
                  <a:lnTo>
                    <a:pt x="615640" y="494939"/>
                  </a:lnTo>
                  <a:cubicBezTo>
                    <a:pt x="608353" y="507971"/>
                    <a:pt x="607262" y="523585"/>
                    <a:pt x="612665" y="537507"/>
                  </a:cubicBezTo>
                  <a:cubicBezTo>
                    <a:pt x="615852" y="541765"/>
                    <a:pt x="617339" y="541977"/>
                    <a:pt x="621376" y="530059"/>
                  </a:cubicBezTo>
                  <a:cubicBezTo>
                    <a:pt x="630937" y="502389"/>
                    <a:pt x="649207" y="463651"/>
                    <a:pt x="649207" y="457053"/>
                  </a:cubicBezTo>
                  <a:close/>
                  <a:moveTo>
                    <a:pt x="184535" y="452902"/>
                  </a:moveTo>
                  <a:cubicBezTo>
                    <a:pt x="154164" y="451901"/>
                    <a:pt x="123473" y="460629"/>
                    <a:pt x="97386" y="479249"/>
                  </a:cubicBezTo>
                  <a:cubicBezTo>
                    <a:pt x="33455" y="524881"/>
                    <a:pt x="18553" y="613795"/>
                    <a:pt x="64101" y="677844"/>
                  </a:cubicBezTo>
                  <a:cubicBezTo>
                    <a:pt x="109649" y="741893"/>
                    <a:pt x="198400" y="756822"/>
                    <a:pt x="262330" y="711190"/>
                  </a:cubicBezTo>
                  <a:cubicBezTo>
                    <a:pt x="260775" y="691490"/>
                    <a:pt x="254899" y="672376"/>
                    <a:pt x="245122" y="655212"/>
                  </a:cubicBezTo>
                  <a:cubicBezTo>
                    <a:pt x="254662" y="670586"/>
                    <a:pt x="265313" y="685241"/>
                    <a:pt x="276990" y="699058"/>
                  </a:cubicBezTo>
                  <a:cubicBezTo>
                    <a:pt x="282139" y="694050"/>
                    <a:pt x="286964" y="688718"/>
                    <a:pt x="291436" y="683094"/>
                  </a:cubicBezTo>
                  <a:cubicBezTo>
                    <a:pt x="238960" y="611791"/>
                    <a:pt x="288674" y="582418"/>
                    <a:pt x="243634" y="501537"/>
                  </a:cubicBezTo>
                  <a:cubicBezTo>
                    <a:pt x="263086" y="537395"/>
                    <a:pt x="290045" y="568617"/>
                    <a:pt x="322667" y="593061"/>
                  </a:cubicBezTo>
                  <a:cubicBezTo>
                    <a:pt x="322575" y="583400"/>
                    <a:pt x="321507" y="573773"/>
                    <a:pt x="319480" y="564327"/>
                  </a:cubicBezTo>
                  <a:cubicBezTo>
                    <a:pt x="313744" y="558793"/>
                    <a:pt x="307795" y="553259"/>
                    <a:pt x="301634" y="546873"/>
                  </a:cubicBezTo>
                  <a:cubicBezTo>
                    <a:pt x="285673" y="529455"/>
                    <a:pt x="274668" y="508065"/>
                    <a:pt x="269766" y="484935"/>
                  </a:cubicBezTo>
                  <a:cubicBezTo>
                    <a:pt x="244959" y="464636"/>
                    <a:pt x="214907" y="453904"/>
                    <a:pt x="184535" y="452902"/>
                  </a:cubicBezTo>
                  <a:close/>
                  <a:moveTo>
                    <a:pt x="582285" y="387238"/>
                  </a:moveTo>
                  <a:cubicBezTo>
                    <a:pt x="577672" y="397707"/>
                    <a:pt x="572275" y="407811"/>
                    <a:pt x="566138" y="417462"/>
                  </a:cubicBezTo>
                  <a:cubicBezTo>
                    <a:pt x="549779" y="445558"/>
                    <a:pt x="541706" y="459607"/>
                    <a:pt x="559765" y="491321"/>
                  </a:cubicBezTo>
                  <a:cubicBezTo>
                    <a:pt x="562314" y="495343"/>
                    <a:pt x="565230" y="499119"/>
                    <a:pt x="568475" y="502601"/>
                  </a:cubicBezTo>
                  <a:cubicBezTo>
                    <a:pt x="570387" y="461521"/>
                    <a:pt x="582285" y="407246"/>
                    <a:pt x="582285" y="387238"/>
                  </a:cubicBezTo>
                  <a:close/>
                  <a:moveTo>
                    <a:pt x="584409" y="64991"/>
                  </a:moveTo>
                  <a:cubicBezTo>
                    <a:pt x="584409" y="64991"/>
                    <a:pt x="587809" y="170776"/>
                    <a:pt x="587809" y="330409"/>
                  </a:cubicBezTo>
                  <a:cubicBezTo>
                    <a:pt x="587809" y="364251"/>
                    <a:pt x="631361" y="404266"/>
                    <a:pt x="623288" y="431084"/>
                  </a:cubicBezTo>
                  <a:cubicBezTo>
                    <a:pt x="617127" y="451093"/>
                    <a:pt x="584834" y="463011"/>
                    <a:pt x="584835" y="511753"/>
                  </a:cubicBezTo>
                  <a:cubicBezTo>
                    <a:pt x="584676" y="516407"/>
                    <a:pt x="585471" y="521043"/>
                    <a:pt x="587171" y="525375"/>
                  </a:cubicBezTo>
                  <a:cubicBezTo>
                    <a:pt x="589804" y="533011"/>
                    <a:pt x="593602" y="540191"/>
                    <a:pt x="598431" y="546661"/>
                  </a:cubicBezTo>
                  <a:cubicBezTo>
                    <a:pt x="589031" y="527025"/>
                    <a:pt x="589905" y="504009"/>
                    <a:pt x="600768" y="485147"/>
                  </a:cubicBezTo>
                  <a:cubicBezTo>
                    <a:pt x="614365" y="463651"/>
                    <a:pt x="642197" y="446409"/>
                    <a:pt x="654944" y="410013"/>
                  </a:cubicBezTo>
                  <a:cubicBezTo>
                    <a:pt x="660197" y="389162"/>
                    <a:pt x="662204" y="367624"/>
                    <a:pt x="660893" y="346159"/>
                  </a:cubicBezTo>
                  <a:cubicBezTo>
                    <a:pt x="661530" y="157154"/>
                    <a:pt x="664291" y="127568"/>
                    <a:pt x="664291" y="127568"/>
                  </a:cubicBezTo>
                  <a:cubicBezTo>
                    <a:pt x="664291" y="127568"/>
                    <a:pt x="667691" y="368934"/>
                    <a:pt x="667691" y="368934"/>
                  </a:cubicBezTo>
                  <a:lnTo>
                    <a:pt x="667691" y="405756"/>
                  </a:lnTo>
                  <a:cubicBezTo>
                    <a:pt x="667691" y="414696"/>
                    <a:pt x="667691" y="422783"/>
                    <a:pt x="667691" y="430446"/>
                  </a:cubicBezTo>
                  <a:cubicBezTo>
                    <a:pt x="671727" y="475783"/>
                    <a:pt x="679163" y="506007"/>
                    <a:pt x="638373" y="558153"/>
                  </a:cubicBezTo>
                  <a:cubicBezTo>
                    <a:pt x="614577" y="588378"/>
                    <a:pt x="575274" y="609876"/>
                    <a:pt x="585259" y="660320"/>
                  </a:cubicBezTo>
                  <a:cubicBezTo>
                    <a:pt x="588160" y="670393"/>
                    <a:pt x="592758" y="679895"/>
                    <a:pt x="598856" y="688416"/>
                  </a:cubicBezTo>
                  <a:cubicBezTo>
                    <a:pt x="589501" y="669544"/>
                    <a:pt x="588956" y="647493"/>
                    <a:pt x="597369" y="628180"/>
                  </a:cubicBezTo>
                  <a:cubicBezTo>
                    <a:pt x="618614" y="583483"/>
                    <a:pt x="652607" y="592209"/>
                    <a:pt x="682350" y="517501"/>
                  </a:cubicBezTo>
                  <a:cubicBezTo>
                    <a:pt x="649207" y="610301"/>
                    <a:pt x="692973" y="636056"/>
                    <a:pt x="634548" y="692247"/>
                  </a:cubicBezTo>
                  <a:cubicBezTo>
                    <a:pt x="572299" y="751843"/>
                    <a:pt x="583135" y="779726"/>
                    <a:pt x="585047" y="789730"/>
                  </a:cubicBezTo>
                  <a:cubicBezTo>
                    <a:pt x="587815" y="797663"/>
                    <a:pt x="592231" y="804918"/>
                    <a:pt x="598006" y="811014"/>
                  </a:cubicBezTo>
                  <a:cubicBezTo>
                    <a:pt x="588912" y="792743"/>
                    <a:pt x="589713" y="771094"/>
                    <a:pt x="600131" y="753546"/>
                  </a:cubicBezTo>
                  <a:cubicBezTo>
                    <a:pt x="624563" y="715660"/>
                    <a:pt x="664291" y="706507"/>
                    <a:pt x="682350" y="651806"/>
                  </a:cubicBezTo>
                  <a:cubicBezTo>
                    <a:pt x="645171" y="765253"/>
                    <a:pt x="692761" y="755674"/>
                    <a:pt x="634123" y="820805"/>
                  </a:cubicBezTo>
                  <a:cubicBezTo>
                    <a:pt x="621589" y="834640"/>
                    <a:pt x="578673" y="863587"/>
                    <a:pt x="583559" y="899984"/>
                  </a:cubicBezTo>
                  <a:cubicBezTo>
                    <a:pt x="583478" y="900334"/>
                    <a:pt x="583478" y="900698"/>
                    <a:pt x="583559" y="901048"/>
                  </a:cubicBezTo>
                  <a:cubicBezTo>
                    <a:pt x="585790" y="911027"/>
                    <a:pt x="590299" y="920352"/>
                    <a:pt x="596731" y="928292"/>
                  </a:cubicBezTo>
                  <a:cubicBezTo>
                    <a:pt x="588639" y="911319"/>
                    <a:pt x="589597" y="891409"/>
                    <a:pt x="599281" y="875294"/>
                  </a:cubicBezTo>
                  <a:cubicBezTo>
                    <a:pt x="630724" y="837620"/>
                    <a:pt x="670878" y="830383"/>
                    <a:pt x="684262" y="775043"/>
                  </a:cubicBezTo>
                  <a:cubicBezTo>
                    <a:pt x="677676" y="808886"/>
                    <a:pt x="663867" y="829106"/>
                    <a:pt x="666416" y="871675"/>
                  </a:cubicBezTo>
                  <a:cubicBezTo>
                    <a:pt x="670399" y="931378"/>
                    <a:pt x="631361" y="941754"/>
                    <a:pt x="607829" y="967635"/>
                  </a:cubicBezTo>
                  <a:lnTo>
                    <a:pt x="596897" y="990213"/>
                  </a:lnTo>
                  <a:lnTo>
                    <a:pt x="560363" y="1010043"/>
                  </a:lnTo>
                  <a:lnTo>
                    <a:pt x="534217" y="987250"/>
                  </a:lnTo>
                  <a:cubicBezTo>
                    <a:pt x="522692" y="978257"/>
                    <a:pt x="511538" y="968520"/>
                    <a:pt x="504951" y="955323"/>
                  </a:cubicBezTo>
                  <a:cubicBezTo>
                    <a:pt x="491779" y="928930"/>
                    <a:pt x="512175" y="921694"/>
                    <a:pt x="483706" y="831022"/>
                  </a:cubicBezTo>
                  <a:cubicBezTo>
                    <a:pt x="499215" y="880189"/>
                    <a:pt x="546805" y="892960"/>
                    <a:pt x="571874" y="933187"/>
                  </a:cubicBezTo>
                  <a:cubicBezTo>
                    <a:pt x="581018" y="948602"/>
                    <a:pt x="581018" y="967792"/>
                    <a:pt x="571874" y="983206"/>
                  </a:cubicBezTo>
                  <a:cubicBezTo>
                    <a:pt x="581078" y="972580"/>
                    <a:pt x="585667" y="958711"/>
                    <a:pt x="584621" y="944681"/>
                  </a:cubicBezTo>
                  <a:cubicBezTo>
                    <a:pt x="581223" y="918714"/>
                    <a:pt x="566138" y="904453"/>
                    <a:pt x="536182" y="874229"/>
                  </a:cubicBezTo>
                  <a:cubicBezTo>
                    <a:pt x="473509" y="811014"/>
                    <a:pt x="517699" y="775043"/>
                    <a:pt x="483069" y="713531"/>
                  </a:cubicBezTo>
                  <a:cubicBezTo>
                    <a:pt x="524073" y="777598"/>
                    <a:pt x="545318" y="778023"/>
                    <a:pt x="566563" y="805481"/>
                  </a:cubicBezTo>
                  <a:cubicBezTo>
                    <a:pt x="579238" y="822416"/>
                    <a:pt x="581293" y="845065"/>
                    <a:pt x="571875" y="864013"/>
                  </a:cubicBezTo>
                  <a:cubicBezTo>
                    <a:pt x="579527" y="853746"/>
                    <a:pt x="584030" y="841469"/>
                    <a:pt x="584834" y="828681"/>
                  </a:cubicBezTo>
                  <a:cubicBezTo>
                    <a:pt x="584197" y="790794"/>
                    <a:pt x="555515" y="776320"/>
                    <a:pt x="531508" y="748225"/>
                  </a:cubicBezTo>
                  <a:cubicBezTo>
                    <a:pt x="472234" y="678837"/>
                    <a:pt x="522585" y="654999"/>
                    <a:pt x="481794" y="581567"/>
                  </a:cubicBezTo>
                  <a:cubicBezTo>
                    <a:pt x="522798" y="655211"/>
                    <a:pt x="557003" y="651168"/>
                    <a:pt x="573361" y="692034"/>
                  </a:cubicBezTo>
                  <a:cubicBezTo>
                    <a:pt x="580981" y="710781"/>
                    <a:pt x="580050" y="731926"/>
                    <a:pt x="570812" y="749928"/>
                  </a:cubicBezTo>
                  <a:lnTo>
                    <a:pt x="571875" y="749928"/>
                  </a:lnTo>
                  <a:cubicBezTo>
                    <a:pt x="579968" y="739252"/>
                    <a:pt x="584502" y="726295"/>
                    <a:pt x="584834" y="712893"/>
                  </a:cubicBezTo>
                  <a:cubicBezTo>
                    <a:pt x="584834" y="662023"/>
                    <a:pt x="558490" y="648826"/>
                    <a:pt x="531508" y="620943"/>
                  </a:cubicBezTo>
                  <a:cubicBezTo>
                    <a:pt x="481794" y="569648"/>
                    <a:pt x="501977" y="474505"/>
                    <a:pt x="501977" y="399371"/>
                  </a:cubicBezTo>
                  <a:lnTo>
                    <a:pt x="501977" y="378086"/>
                  </a:lnTo>
                  <a:cubicBezTo>
                    <a:pt x="502827" y="209301"/>
                    <a:pt x="505377" y="182057"/>
                    <a:pt x="505377" y="182057"/>
                  </a:cubicBezTo>
                  <a:cubicBezTo>
                    <a:pt x="507926" y="266343"/>
                    <a:pt x="508988" y="282945"/>
                    <a:pt x="508989" y="389367"/>
                  </a:cubicBezTo>
                  <a:cubicBezTo>
                    <a:pt x="508822" y="405581"/>
                    <a:pt x="509673" y="421789"/>
                    <a:pt x="511538" y="437896"/>
                  </a:cubicBezTo>
                  <a:cubicBezTo>
                    <a:pt x="523860" y="513457"/>
                    <a:pt x="547655" y="508773"/>
                    <a:pt x="568901" y="548363"/>
                  </a:cubicBezTo>
                  <a:cubicBezTo>
                    <a:pt x="578839" y="568313"/>
                    <a:pt x="579691" y="591592"/>
                    <a:pt x="571237" y="612217"/>
                  </a:cubicBezTo>
                  <a:cubicBezTo>
                    <a:pt x="576771" y="603778"/>
                    <a:pt x="580731" y="594403"/>
                    <a:pt x="582922" y="584547"/>
                  </a:cubicBezTo>
                  <a:cubicBezTo>
                    <a:pt x="592907" y="536017"/>
                    <a:pt x="559552" y="519415"/>
                    <a:pt x="545530" y="496215"/>
                  </a:cubicBezTo>
                  <a:cubicBezTo>
                    <a:pt x="503039" y="425551"/>
                    <a:pt x="580797" y="391282"/>
                    <a:pt x="580797" y="335730"/>
                  </a:cubicBezTo>
                  <a:cubicBezTo>
                    <a:pt x="581010" y="99898"/>
                    <a:pt x="584409" y="64991"/>
                    <a:pt x="584409" y="64991"/>
                  </a:cubicBezTo>
                  <a:close/>
                  <a:moveTo>
                    <a:pt x="360177" y="0"/>
                  </a:moveTo>
                  <a:lnTo>
                    <a:pt x="365182" y="504"/>
                  </a:lnTo>
                  <a:lnTo>
                    <a:pt x="365961" y="28212"/>
                  </a:lnTo>
                  <a:cubicBezTo>
                    <a:pt x="366857" y="76033"/>
                    <a:pt x="366857" y="135976"/>
                    <a:pt x="366857" y="205257"/>
                  </a:cubicBezTo>
                  <a:cubicBezTo>
                    <a:pt x="378117" y="279752"/>
                    <a:pt x="419121" y="298483"/>
                    <a:pt x="409347" y="327855"/>
                  </a:cubicBezTo>
                  <a:cubicBezTo>
                    <a:pt x="401487" y="351055"/>
                    <a:pt x="364733" y="365103"/>
                    <a:pt x="364733" y="421720"/>
                  </a:cubicBezTo>
                  <a:cubicBezTo>
                    <a:pt x="364461" y="427212"/>
                    <a:pt x="365255" y="432705"/>
                    <a:pt x="367069" y="437896"/>
                  </a:cubicBezTo>
                  <a:cubicBezTo>
                    <a:pt x="370346" y="446519"/>
                    <a:pt x="374854" y="454621"/>
                    <a:pt x="380454" y="461947"/>
                  </a:cubicBezTo>
                  <a:cubicBezTo>
                    <a:pt x="369410" y="439140"/>
                    <a:pt x="370445" y="412316"/>
                    <a:pt x="383216" y="390431"/>
                  </a:cubicBezTo>
                  <a:cubicBezTo>
                    <a:pt x="398513" y="365954"/>
                    <a:pt x="452051" y="339774"/>
                    <a:pt x="452051" y="297206"/>
                  </a:cubicBezTo>
                  <a:cubicBezTo>
                    <a:pt x="452051" y="164231"/>
                    <a:pt x="453007" y="83695"/>
                    <a:pt x="453934" y="35575"/>
                  </a:cubicBezTo>
                  <a:lnTo>
                    <a:pt x="454472" y="12281"/>
                  </a:lnTo>
                  <a:lnTo>
                    <a:pt x="457844" y="13328"/>
                  </a:lnTo>
                  <a:lnTo>
                    <a:pt x="458044" y="26850"/>
                  </a:lnTo>
                  <a:cubicBezTo>
                    <a:pt x="459284" y="109675"/>
                    <a:pt x="461399" y="245910"/>
                    <a:pt x="461399" y="245910"/>
                  </a:cubicBezTo>
                  <a:cubicBezTo>
                    <a:pt x="461399" y="245910"/>
                    <a:pt x="461399" y="275283"/>
                    <a:pt x="461399" y="288479"/>
                  </a:cubicBezTo>
                  <a:cubicBezTo>
                    <a:pt x="461399" y="372552"/>
                    <a:pt x="485831" y="397668"/>
                    <a:pt x="428893" y="470035"/>
                  </a:cubicBezTo>
                  <a:cubicBezTo>
                    <a:pt x="401275" y="505155"/>
                    <a:pt x="355385" y="530483"/>
                    <a:pt x="367069" y="589017"/>
                  </a:cubicBezTo>
                  <a:cubicBezTo>
                    <a:pt x="370436" y="600854"/>
                    <a:pt x="375827" y="612017"/>
                    <a:pt x="383003" y="622008"/>
                  </a:cubicBezTo>
                  <a:cubicBezTo>
                    <a:pt x="372080" y="599928"/>
                    <a:pt x="371458" y="574139"/>
                    <a:pt x="381304" y="551555"/>
                  </a:cubicBezTo>
                  <a:cubicBezTo>
                    <a:pt x="405949" y="500685"/>
                    <a:pt x="446527" y="510901"/>
                    <a:pt x="481157" y="423848"/>
                  </a:cubicBezTo>
                  <a:cubicBezTo>
                    <a:pt x="442703" y="531973"/>
                    <a:pt x="493479" y="561985"/>
                    <a:pt x="425494" y="627329"/>
                  </a:cubicBezTo>
                  <a:cubicBezTo>
                    <a:pt x="353047" y="696929"/>
                    <a:pt x="365582" y="729282"/>
                    <a:pt x="367919" y="740988"/>
                  </a:cubicBezTo>
                  <a:cubicBezTo>
                    <a:pt x="370856" y="750532"/>
                    <a:pt x="375945" y="759271"/>
                    <a:pt x="382791" y="766530"/>
                  </a:cubicBezTo>
                  <a:lnTo>
                    <a:pt x="382791" y="766529"/>
                  </a:lnTo>
                  <a:cubicBezTo>
                    <a:pt x="372178" y="745228"/>
                    <a:pt x="373058" y="719991"/>
                    <a:pt x="385128" y="699483"/>
                  </a:cubicBezTo>
                  <a:cubicBezTo>
                    <a:pt x="413597" y="654786"/>
                    <a:pt x="459699" y="644782"/>
                    <a:pt x="480945" y="580929"/>
                  </a:cubicBezTo>
                  <a:cubicBezTo>
                    <a:pt x="437604" y="713957"/>
                    <a:pt x="493054" y="702038"/>
                    <a:pt x="424857" y="777811"/>
                  </a:cubicBezTo>
                  <a:cubicBezTo>
                    <a:pt x="410197" y="794200"/>
                    <a:pt x="360271" y="827616"/>
                    <a:pt x="365795" y="870185"/>
                  </a:cubicBezTo>
                  <a:cubicBezTo>
                    <a:pt x="365795" y="871675"/>
                    <a:pt x="365795" y="871675"/>
                    <a:pt x="365795" y="871675"/>
                  </a:cubicBezTo>
                  <a:cubicBezTo>
                    <a:pt x="368443" y="883226"/>
                    <a:pt x="373593" y="894053"/>
                    <a:pt x="380879" y="903389"/>
                  </a:cubicBezTo>
                  <a:cubicBezTo>
                    <a:pt x="371471" y="883521"/>
                    <a:pt x="372669" y="860245"/>
                    <a:pt x="384066" y="841451"/>
                  </a:cubicBezTo>
                  <a:cubicBezTo>
                    <a:pt x="419758" y="797605"/>
                    <a:pt x="466498" y="788666"/>
                    <a:pt x="482007" y="724812"/>
                  </a:cubicBezTo>
                  <a:cubicBezTo>
                    <a:pt x="473721" y="764401"/>
                    <a:pt x="457575" y="788666"/>
                    <a:pt x="460761" y="837620"/>
                  </a:cubicBezTo>
                  <a:cubicBezTo>
                    <a:pt x="467135" y="936167"/>
                    <a:pt x="372593" y="919140"/>
                    <a:pt x="372593" y="1002575"/>
                  </a:cubicBezTo>
                  <a:lnTo>
                    <a:pt x="372593" y="1058401"/>
                  </a:lnTo>
                  <a:lnTo>
                    <a:pt x="354959" y="1060179"/>
                  </a:lnTo>
                  <a:lnTo>
                    <a:pt x="354959" y="1038546"/>
                  </a:lnTo>
                  <a:cubicBezTo>
                    <a:pt x="354959" y="993636"/>
                    <a:pt x="293348" y="977885"/>
                    <a:pt x="272103" y="937444"/>
                  </a:cubicBezTo>
                  <a:cubicBezTo>
                    <a:pt x="255319" y="906582"/>
                    <a:pt x="279114" y="899132"/>
                    <a:pt x="245972" y="792710"/>
                  </a:cubicBezTo>
                  <a:cubicBezTo>
                    <a:pt x="263605" y="849965"/>
                    <a:pt x="319480" y="864651"/>
                    <a:pt x="348586" y="911903"/>
                  </a:cubicBezTo>
                  <a:cubicBezTo>
                    <a:pt x="359320" y="929703"/>
                    <a:pt x="359320" y="951997"/>
                    <a:pt x="348586" y="969797"/>
                  </a:cubicBezTo>
                  <a:cubicBezTo>
                    <a:pt x="359207" y="957431"/>
                    <a:pt x="364549" y="941377"/>
                    <a:pt x="363458" y="925099"/>
                  </a:cubicBezTo>
                  <a:cubicBezTo>
                    <a:pt x="359633" y="894662"/>
                    <a:pt x="342000" y="878060"/>
                    <a:pt x="307158" y="842941"/>
                  </a:cubicBezTo>
                  <a:cubicBezTo>
                    <a:pt x="280785" y="819322"/>
                    <a:pt x="265394" y="785786"/>
                    <a:pt x="264667" y="750353"/>
                  </a:cubicBezTo>
                  <a:cubicBezTo>
                    <a:pt x="239253" y="764262"/>
                    <a:pt x="210770" y="771579"/>
                    <a:pt x="181811" y="771638"/>
                  </a:cubicBezTo>
                  <a:cubicBezTo>
                    <a:pt x="177739" y="771780"/>
                    <a:pt x="173664" y="771780"/>
                    <a:pt x="169593" y="771638"/>
                  </a:cubicBezTo>
                  <a:cubicBezTo>
                    <a:pt x="72616" y="768258"/>
                    <a:pt x="-3265" y="686757"/>
                    <a:pt x="109" y="589601"/>
                  </a:cubicBezTo>
                  <a:cubicBezTo>
                    <a:pt x="3482" y="492445"/>
                    <a:pt x="84833" y="416424"/>
                    <a:pt x="181810" y="419804"/>
                  </a:cubicBezTo>
                  <a:cubicBezTo>
                    <a:pt x="210769" y="419863"/>
                    <a:pt x="239253" y="427180"/>
                    <a:pt x="264667" y="441088"/>
                  </a:cubicBezTo>
                  <a:cubicBezTo>
                    <a:pt x="263605" y="413206"/>
                    <a:pt x="266579" y="389580"/>
                    <a:pt x="266579" y="379150"/>
                  </a:cubicBezTo>
                  <a:cubicBezTo>
                    <a:pt x="266579" y="76271"/>
                    <a:pt x="270828" y="32638"/>
                    <a:pt x="270828" y="32638"/>
                  </a:cubicBezTo>
                  <a:cubicBezTo>
                    <a:pt x="270828" y="32638"/>
                    <a:pt x="274865" y="153961"/>
                    <a:pt x="274865" y="351906"/>
                  </a:cubicBezTo>
                  <a:cubicBezTo>
                    <a:pt x="274865" y="397242"/>
                    <a:pt x="325429" y="430233"/>
                    <a:pt x="345612" y="464501"/>
                  </a:cubicBezTo>
                  <a:cubicBezTo>
                    <a:pt x="357928" y="487357"/>
                    <a:pt x="358948" y="514645"/>
                    <a:pt x="348374" y="538359"/>
                  </a:cubicBezTo>
                  <a:cubicBezTo>
                    <a:pt x="354902" y="528505"/>
                    <a:pt x="359582" y="517541"/>
                    <a:pt x="362183" y="506007"/>
                  </a:cubicBezTo>
                  <a:cubicBezTo>
                    <a:pt x="373868" y="449389"/>
                    <a:pt x="334351" y="430659"/>
                    <a:pt x="318630" y="403202"/>
                  </a:cubicBezTo>
                  <a:cubicBezTo>
                    <a:pt x="275502" y="328493"/>
                    <a:pt x="339025" y="308911"/>
                    <a:pt x="358784" y="220369"/>
                  </a:cubicBezTo>
                  <a:cubicBezTo>
                    <a:pt x="358784" y="134166"/>
                    <a:pt x="359621" y="70831"/>
                    <a:pt x="360039" y="24437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838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70" b="0" i="0" u="none" strike="noStrike" kern="0" cap="none" spc="0" normalizeH="0" baseline="0" noProof="0" dirty="0">
                <a:ln>
                  <a:noFill/>
                </a:ln>
                <a:solidFill>
                  <a:srgbClr val="0B633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3" name="Group 44">
            <a:extLst>
              <a:ext uri="{FF2B5EF4-FFF2-40B4-BE49-F238E27FC236}">
                <a16:creationId xmlns:a16="http://schemas.microsoft.com/office/drawing/2014/main" id="{C1A8E18A-5B22-451E-BE4F-AB7FF6815996}"/>
              </a:ext>
            </a:extLst>
          </p:cNvPr>
          <p:cNvGrpSpPr/>
          <p:nvPr/>
        </p:nvGrpSpPr>
        <p:grpSpPr>
          <a:xfrm>
            <a:off x="2914409" y="3246105"/>
            <a:ext cx="772081" cy="770874"/>
            <a:chOff x="2295439" y="3017158"/>
            <a:chExt cx="729556" cy="728416"/>
          </a:xfrm>
        </p:grpSpPr>
        <p:pic>
          <p:nvPicPr>
            <p:cNvPr id="34" name="Graphic 130">
              <a:hlinkClick r:id="rId4" action="ppaction://hlinksldjump"/>
              <a:extLst>
                <a:ext uri="{FF2B5EF4-FFF2-40B4-BE49-F238E27FC236}">
                  <a16:creationId xmlns:a16="http://schemas.microsoft.com/office/drawing/2014/main" id="{DB8F3BAF-24F7-4E92-8CF1-3B6D72761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b="19481"/>
            <a:stretch>
              <a:fillRect/>
            </a:stretch>
          </p:blipFill>
          <p:spPr>
            <a:xfrm rot="1963136">
              <a:off x="2295439" y="3017158"/>
              <a:ext cx="729556" cy="728416"/>
            </a:xfrm>
            <a:custGeom>
              <a:avLst/>
              <a:gdLst>
                <a:gd name="connsiteX0" fmla="*/ 0 w 719991"/>
                <a:gd name="connsiteY0" fmla="*/ 0 h 718867"/>
                <a:gd name="connsiteX1" fmla="*/ 719991 w 719991"/>
                <a:gd name="connsiteY1" fmla="*/ 0 h 718867"/>
                <a:gd name="connsiteX2" fmla="*/ 719991 w 719991"/>
                <a:gd name="connsiteY2" fmla="*/ 718867 h 718867"/>
                <a:gd name="connsiteX3" fmla="*/ 0 w 719991"/>
                <a:gd name="connsiteY3" fmla="*/ 718867 h 71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991" h="718867">
                  <a:moveTo>
                    <a:pt x="0" y="0"/>
                  </a:moveTo>
                  <a:lnTo>
                    <a:pt x="719991" y="0"/>
                  </a:lnTo>
                  <a:lnTo>
                    <a:pt x="719991" y="718867"/>
                  </a:lnTo>
                  <a:lnTo>
                    <a:pt x="0" y="718867"/>
                  </a:lnTo>
                  <a:close/>
                </a:path>
              </a:pathLst>
            </a:custGeom>
          </p:spPr>
        </p:pic>
        <p:sp>
          <p:nvSpPr>
            <p:cNvPr id="35" name="Freeform 131">
              <a:hlinkClick r:id="rId4" action="ppaction://hlinksldjump"/>
              <a:extLst>
                <a:ext uri="{FF2B5EF4-FFF2-40B4-BE49-F238E27FC236}">
                  <a16:creationId xmlns:a16="http://schemas.microsoft.com/office/drawing/2014/main" id="{4CF3E5AA-5357-4AF5-A5BD-683A98703F45}"/>
                </a:ext>
              </a:extLst>
            </p:cNvPr>
            <p:cNvSpPr/>
            <p:nvPr/>
          </p:nvSpPr>
          <p:spPr>
            <a:xfrm>
              <a:off x="2450032" y="3268334"/>
              <a:ext cx="408868" cy="138698"/>
            </a:xfrm>
            <a:custGeom>
              <a:avLst/>
              <a:gdLst/>
              <a:ahLst/>
              <a:cxnLst/>
              <a:rect l="l" t="t" r="r" b="b"/>
              <a:pathLst>
                <a:path w="373554" h="126718">
                  <a:moveTo>
                    <a:pt x="181049" y="27394"/>
                  </a:moveTo>
                  <a:lnTo>
                    <a:pt x="181049" y="58676"/>
                  </a:lnTo>
                  <a:lnTo>
                    <a:pt x="189621" y="58676"/>
                  </a:lnTo>
                  <a:cubicBezTo>
                    <a:pt x="200578" y="58676"/>
                    <a:pt x="206057" y="53492"/>
                    <a:pt x="206057" y="43123"/>
                  </a:cubicBezTo>
                  <a:cubicBezTo>
                    <a:pt x="206057" y="37939"/>
                    <a:pt x="204555" y="34021"/>
                    <a:pt x="201550" y="31370"/>
                  </a:cubicBezTo>
                  <a:cubicBezTo>
                    <a:pt x="198546" y="28719"/>
                    <a:pt x="194128" y="27394"/>
                    <a:pt x="188295" y="27394"/>
                  </a:cubicBezTo>
                  <a:close/>
                  <a:moveTo>
                    <a:pt x="257175" y="0"/>
                  </a:moveTo>
                  <a:lnTo>
                    <a:pt x="295349" y="0"/>
                  </a:lnTo>
                  <a:lnTo>
                    <a:pt x="295349" y="60266"/>
                  </a:lnTo>
                  <a:lnTo>
                    <a:pt x="295791" y="60266"/>
                  </a:lnTo>
                  <a:cubicBezTo>
                    <a:pt x="296910" y="57085"/>
                    <a:pt x="298177" y="54140"/>
                    <a:pt x="299591" y="51430"/>
                  </a:cubicBezTo>
                  <a:lnTo>
                    <a:pt x="324864" y="0"/>
                  </a:lnTo>
                  <a:lnTo>
                    <a:pt x="370107" y="0"/>
                  </a:lnTo>
                  <a:lnTo>
                    <a:pt x="334142" y="60443"/>
                  </a:lnTo>
                  <a:lnTo>
                    <a:pt x="373554" y="126718"/>
                  </a:lnTo>
                  <a:lnTo>
                    <a:pt x="327250" y="126718"/>
                  </a:lnTo>
                  <a:lnTo>
                    <a:pt x="299149" y="73168"/>
                  </a:lnTo>
                  <a:cubicBezTo>
                    <a:pt x="297264" y="68926"/>
                    <a:pt x="296145" y="66010"/>
                    <a:pt x="295791" y="64420"/>
                  </a:cubicBezTo>
                  <a:lnTo>
                    <a:pt x="295349" y="64420"/>
                  </a:lnTo>
                  <a:lnTo>
                    <a:pt x="295349" y="126718"/>
                  </a:lnTo>
                  <a:lnTo>
                    <a:pt x="257175" y="126718"/>
                  </a:lnTo>
                  <a:close/>
                  <a:moveTo>
                    <a:pt x="142875" y="0"/>
                  </a:moveTo>
                  <a:lnTo>
                    <a:pt x="194834" y="0"/>
                  </a:lnTo>
                  <a:cubicBezTo>
                    <a:pt x="212685" y="0"/>
                    <a:pt x="225748" y="3388"/>
                    <a:pt x="234025" y="10162"/>
                  </a:cubicBezTo>
                  <a:cubicBezTo>
                    <a:pt x="242302" y="16937"/>
                    <a:pt x="246441" y="27482"/>
                    <a:pt x="246441" y="41798"/>
                  </a:cubicBezTo>
                  <a:cubicBezTo>
                    <a:pt x="246441" y="50458"/>
                    <a:pt x="244246" y="58146"/>
                    <a:pt x="239857" y="64861"/>
                  </a:cubicBezTo>
                  <a:cubicBezTo>
                    <a:pt x="235468" y="71577"/>
                    <a:pt x="229209" y="76776"/>
                    <a:pt x="221079" y="80458"/>
                  </a:cubicBezTo>
                  <a:cubicBezTo>
                    <a:pt x="212950" y="84140"/>
                    <a:pt x="203494" y="85981"/>
                    <a:pt x="192714" y="85981"/>
                  </a:cubicBezTo>
                  <a:lnTo>
                    <a:pt x="181049" y="85981"/>
                  </a:lnTo>
                  <a:lnTo>
                    <a:pt x="181049" y="126718"/>
                  </a:lnTo>
                  <a:lnTo>
                    <a:pt x="142875" y="126718"/>
                  </a:lnTo>
                  <a:close/>
                  <a:moveTo>
                    <a:pt x="0" y="0"/>
                  </a:moveTo>
                  <a:lnTo>
                    <a:pt x="36053" y="0"/>
                  </a:lnTo>
                  <a:lnTo>
                    <a:pt x="78911" y="58146"/>
                  </a:lnTo>
                  <a:cubicBezTo>
                    <a:pt x="79442" y="58911"/>
                    <a:pt x="80090" y="59824"/>
                    <a:pt x="80855" y="60885"/>
                  </a:cubicBezTo>
                  <a:cubicBezTo>
                    <a:pt x="81621" y="61945"/>
                    <a:pt x="82387" y="63035"/>
                    <a:pt x="83153" y="64154"/>
                  </a:cubicBezTo>
                  <a:cubicBezTo>
                    <a:pt x="83919" y="65274"/>
                    <a:pt x="84640" y="66364"/>
                    <a:pt x="85318" y="67424"/>
                  </a:cubicBezTo>
                  <a:cubicBezTo>
                    <a:pt x="85995" y="68484"/>
                    <a:pt x="86511" y="69427"/>
                    <a:pt x="86864" y="70252"/>
                  </a:cubicBezTo>
                  <a:lnTo>
                    <a:pt x="87218" y="70252"/>
                  </a:lnTo>
                  <a:cubicBezTo>
                    <a:pt x="86864" y="67660"/>
                    <a:pt x="86688" y="63182"/>
                    <a:pt x="86688" y="56820"/>
                  </a:cubicBezTo>
                  <a:lnTo>
                    <a:pt x="86688" y="0"/>
                  </a:lnTo>
                  <a:lnTo>
                    <a:pt x="122034" y="0"/>
                  </a:lnTo>
                  <a:lnTo>
                    <a:pt x="122034" y="126718"/>
                  </a:lnTo>
                  <a:lnTo>
                    <a:pt x="88543" y="126718"/>
                  </a:lnTo>
                  <a:lnTo>
                    <a:pt x="43830" y="65568"/>
                  </a:lnTo>
                  <a:cubicBezTo>
                    <a:pt x="40295" y="60738"/>
                    <a:pt x="37408" y="56378"/>
                    <a:pt x="35170" y="52490"/>
                  </a:cubicBezTo>
                  <a:lnTo>
                    <a:pt x="34816" y="52490"/>
                  </a:lnTo>
                  <a:cubicBezTo>
                    <a:pt x="35170" y="58735"/>
                    <a:pt x="35347" y="65745"/>
                    <a:pt x="35347" y="73521"/>
                  </a:cubicBezTo>
                  <a:lnTo>
                    <a:pt x="35347" y="126718"/>
                  </a:lnTo>
                  <a:lnTo>
                    <a:pt x="0" y="126718"/>
                  </a:lnTo>
                  <a:close/>
                </a:path>
              </a:pathLst>
            </a:custGeom>
            <a:solidFill>
              <a:srgbClr val="BED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838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70" b="0" i="0" u="none" strike="noStrike" kern="0" cap="none" spc="0" normalizeH="0" baseline="0" noProof="0" dirty="0">
                <a:ln>
                  <a:noFill/>
                </a:ln>
                <a:solidFill>
                  <a:srgbClr val="0B633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endParaRPr>
            </a:p>
          </p:txBody>
        </p:sp>
      </p:grpSp>
      <p:pic>
        <p:nvPicPr>
          <p:cNvPr id="36" name="Graphic 7">
            <a:extLst>
              <a:ext uri="{FF2B5EF4-FFF2-40B4-BE49-F238E27FC236}">
                <a16:creationId xmlns:a16="http://schemas.microsoft.com/office/drawing/2014/main" id="{3C8C327F-D041-4471-BA7D-09D1749A72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05711" y="6234184"/>
            <a:ext cx="0" cy="13440"/>
          </a:xfrm>
          <a:prstGeom prst="rect">
            <a:avLst/>
          </a:prstGeom>
        </p:spPr>
      </p:pic>
      <p:grpSp>
        <p:nvGrpSpPr>
          <p:cNvPr id="37" name="Group 12">
            <a:extLst>
              <a:ext uri="{FF2B5EF4-FFF2-40B4-BE49-F238E27FC236}">
                <a16:creationId xmlns:a16="http://schemas.microsoft.com/office/drawing/2014/main" id="{82654E25-06D9-4615-A599-2BBDFA67CDCA}"/>
              </a:ext>
            </a:extLst>
          </p:cNvPr>
          <p:cNvGrpSpPr/>
          <p:nvPr/>
        </p:nvGrpSpPr>
        <p:grpSpPr>
          <a:xfrm>
            <a:off x="5953263" y="3059937"/>
            <a:ext cx="538092" cy="1016403"/>
            <a:chOff x="5217431" y="3995130"/>
            <a:chExt cx="508455" cy="960421"/>
          </a:xfrm>
        </p:grpSpPr>
        <p:pic>
          <p:nvPicPr>
            <p:cNvPr id="38" name="Graphic 11">
              <a:extLst>
                <a:ext uri="{FF2B5EF4-FFF2-40B4-BE49-F238E27FC236}">
                  <a16:creationId xmlns:a16="http://schemas.microsoft.com/office/drawing/2014/main" id="{96AA462E-19D4-448F-A20B-D661FFEFC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17431" y="3995130"/>
              <a:ext cx="508455" cy="960421"/>
            </a:xfrm>
            <a:prstGeom prst="rect">
              <a:avLst/>
            </a:prstGeom>
          </p:spPr>
        </p:pic>
        <p:pic>
          <p:nvPicPr>
            <p:cNvPr id="39" name="Graphic 5">
              <a:extLst>
                <a:ext uri="{FF2B5EF4-FFF2-40B4-BE49-F238E27FC236}">
                  <a16:creationId xmlns:a16="http://schemas.microsoft.com/office/drawing/2014/main" id="{6F68DD21-9B30-46C9-9690-1CBBF44E3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50969" y="4240105"/>
              <a:ext cx="241378" cy="331895"/>
            </a:xfrm>
            <a:prstGeom prst="rect">
              <a:avLst/>
            </a:prstGeom>
          </p:spPr>
        </p:pic>
      </p:grpSp>
      <p:pic>
        <p:nvPicPr>
          <p:cNvPr id="40" name="Graphic 54">
            <a:hlinkClick r:id="rId3" action="ppaction://hlinksldjump"/>
            <a:extLst>
              <a:ext uri="{FF2B5EF4-FFF2-40B4-BE49-F238E27FC236}">
                <a16:creationId xmlns:a16="http://schemas.microsoft.com/office/drawing/2014/main" id="{747C0CE2-D82C-4B4F-8900-ABCEC32DC0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4438"/>
          <a:stretch>
            <a:fillRect/>
          </a:stretch>
        </p:blipFill>
        <p:spPr>
          <a:xfrm>
            <a:off x="1587972" y="3768921"/>
            <a:ext cx="405634" cy="777434"/>
          </a:xfrm>
          <a:custGeom>
            <a:avLst/>
            <a:gdLst>
              <a:gd name="connsiteX0" fmla="*/ 0 w 957149"/>
              <a:gd name="connsiteY0" fmla="*/ 0 h 1834471"/>
              <a:gd name="connsiteX1" fmla="*/ 957149 w 957149"/>
              <a:gd name="connsiteY1" fmla="*/ 0 h 1834471"/>
              <a:gd name="connsiteX2" fmla="*/ 957149 w 957149"/>
              <a:gd name="connsiteY2" fmla="*/ 1834471 h 1834471"/>
              <a:gd name="connsiteX3" fmla="*/ 0 w 957149"/>
              <a:gd name="connsiteY3" fmla="*/ 1834471 h 183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7149" h="1834471">
                <a:moveTo>
                  <a:pt x="0" y="0"/>
                </a:moveTo>
                <a:lnTo>
                  <a:pt x="957149" y="0"/>
                </a:lnTo>
                <a:lnTo>
                  <a:pt x="957149" y="1834471"/>
                </a:lnTo>
                <a:lnTo>
                  <a:pt x="0" y="1834471"/>
                </a:lnTo>
                <a:close/>
              </a:path>
            </a:pathLst>
          </a:custGeom>
        </p:spPr>
      </p:pic>
      <p:sp>
        <p:nvSpPr>
          <p:cNvPr id="42" name="TextBox 41">
            <a:hlinkClick r:id="rId3" action="ppaction://hlinksldjump"/>
            <a:extLst>
              <a:ext uri="{FF2B5EF4-FFF2-40B4-BE49-F238E27FC236}">
                <a16:creationId xmlns:a16="http://schemas.microsoft.com/office/drawing/2014/main" id="{B1FB92D4-F65C-46C2-A19F-E148603AA383}"/>
              </a:ext>
            </a:extLst>
          </p:cNvPr>
          <p:cNvSpPr txBox="1"/>
          <p:nvPr/>
        </p:nvSpPr>
        <p:spPr>
          <a:xfrm>
            <a:off x="1550399" y="4958752"/>
            <a:ext cx="495328" cy="284111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Семена</a:t>
            </a:r>
          </a:p>
        </p:txBody>
      </p:sp>
      <p:sp>
        <p:nvSpPr>
          <p:cNvPr id="43" name="TextBox 42">
            <a:hlinkClick r:id="rId4" action="ppaction://hlinksldjump"/>
            <a:extLst>
              <a:ext uri="{FF2B5EF4-FFF2-40B4-BE49-F238E27FC236}">
                <a16:creationId xmlns:a16="http://schemas.microsoft.com/office/drawing/2014/main" id="{446F7801-DC0D-4240-BD3C-A700EE29C8A0}"/>
              </a:ext>
            </a:extLst>
          </p:cNvPr>
          <p:cNvSpPr txBox="1"/>
          <p:nvPr/>
        </p:nvSpPr>
        <p:spPr>
          <a:xfrm>
            <a:off x="3143920" y="4382231"/>
            <a:ext cx="278923" cy="284111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NPK</a:t>
            </a:r>
            <a:endParaRPr lang="ru-RU" sz="1058" b="1" dirty="0">
              <a:solidFill>
                <a:srgbClr val="40404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850254-4DD9-4EB0-B145-C53D4B2D1967}"/>
              </a:ext>
            </a:extLst>
          </p:cNvPr>
          <p:cNvSpPr txBox="1"/>
          <p:nvPr/>
        </p:nvSpPr>
        <p:spPr>
          <a:xfrm>
            <a:off x="4225889" y="5064702"/>
            <a:ext cx="1128514" cy="414338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Протравливание</a:t>
            </a:r>
            <a:b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семян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B717B7-3979-4A34-857C-371DB078718F}"/>
              </a:ext>
            </a:extLst>
          </p:cNvPr>
          <p:cNvSpPr txBox="1"/>
          <p:nvPr/>
        </p:nvSpPr>
        <p:spPr>
          <a:xfrm>
            <a:off x="5844863" y="4236567"/>
            <a:ext cx="769441" cy="544567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Защита</a:t>
            </a:r>
            <a:b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 вредных</a:t>
            </a:r>
            <a:b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объектов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110A72-4005-46FA-9086-B98AF0C58EDE}"/>
              </a:ext>
            </a:extLst>
          </p:cNvPr>
          <p:cNvSpPr txBox="1"/>
          <p:nvPr/>
        </p:nvSpPr>
        <p:spPr>
          <a:xfrm>
            <a:off x="6942131" y="5064702"/>
            <a:ext cx="1622239" cy="414338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Управление вегетацией,</a:t>
            </a:r>
            <a:b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листовые подкормки</a:t>
            </a:r>
          </a:p>
        </p:txBody>
      </p:sp>
      <p:sp>
        <p:nvSpPr>
          <p:cNvPr id="47" name="TextBox 46">
            <a:hlinkClick r:id="rId2" action="ppaction://hlinksldjump"/>
            <a:extLst>
              <a:ext uri="{FF2B5EF4-FFF2-40B4-BE49-F238E27FC236}">
                <a16:creationId xmlns:a16="http://schemas.microsoft.com/office/drawing/2014/main" id="{51FF99F9-0853-440E-AB3C-1A9A4591D8E6}"/>
              </a:ext>
            </a:extLst>
          </p:cNvPr>
          <p:cNvSpPr txBox="1"/>
          <p:nvPr/>
        </p:nvSpPr>
        <p:spPr>
          <a:xfrm>
            <a:off x="9021452" y="4751523"/>
            <a:ext cx="1939634" cy="414338"/>
          </a:xfrm>
          <a:prstGeom prst="rect">
            <a:avLst/>
          </a:prstGeom>
          <a:noFill/>
        </p:spPr>
        <p:txBody>
          <a:bodyPr wrap="none" lIns="0" tIns="152394" rIns="0" bIns="0" rtlCol="0">
            <a:spAutoFit/>
          </a:bodyPr>
          <a:lstStyle/>
          <a:p>
            <a:pPr algn="ctr" defTabSz="483855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Гарантия высокого урожая</a:t>
            </a:r>
            <a:b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58" b="1" dirty="0">
                <a:solidFill>
                  <a:srgbClr val="40404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максимальной доходности</a:t>
            </a:r>
          </a:p>
        </p:txBody>
      </p:sp>
      <p:sp>
        <p:nvSpPr>
          <p:cNvPr id="48" name="Arc 1">
            <a:extLst>
              <a:ext uri="{FF2B5EF4-FFF2-40B4-BE49-F238E27FC236}">
                <a16:creationId xmlns:a16="http://schemas.microsoft.com/office/drawing/2014/main" id="{C3389DC2-3B71-41C3-80B3-F2F2572731E7}"/>
              </a:ext>
            </a:extLst>
          </p:cNvPr>
          <p:cNvSpPr/>
          <p:nvPr/>
        </p:nvSpPr>
        <p:spPr>
          <a:xfrm rot="18240000">
            <a:off x="854998" y="3221845"/>
            <a:ext cx="1871583" cy="1871583"/>
          </a:xfrm>
          <a:prstGeom prst="arc">
            <a:avLst>
              <a:gd name="adj1" fmla="val 4271735"/>
              <a:gd name="adj2" fmla="val 7490858"/>
            </a:avLst>
          </a:prstGeom>
          <a:noFill/>
          <a:ln w="12700" cap="sq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arrow" w="sm" len="sm"/>
          </a:ln>
          <a:effectLst/>
        </p:spPr>
        <p:txBody>
          <a:bodyPr rtlCol="0" anchor="ctr"/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Arc 61">
            <a:extLst>
              <a:ext uri="{FF2B5EF4-FFF2-40B4-BE49-F238E27FC236}">
                <a16:creationId xmlns:a16="http://schemas.microsoft.com/office/drawing/2014/main" id="{0B9621A2-721D-4C13-9AF8-7A485B2285B6}"/>
              </a:ext>
            </a:extLst>
          </p:cNvPr>
          <p:cNvSpPr/>
          <p:nvPr/>
        </p:nvSpPr>
        <p:spPr>
          <a:xfrm rot="2580000" flipV="1">
            <a:off x="2340313" y="2680817"/>
            <a:ext cx="1871583" cy="1871583"/>
          </a:xfrm>
          <a:prstGeom prst="arc">
            <a:avLst>
              <a:gd name="adj1" fmla="val 4271735"/>
              <a:gd name="adj2" fmla="val 7490858"/>
            </a:avLst>
          </a:prstGeom>
          <a:noFill/>
          <a:ln w="12700" cap="sq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arrow" w="sm" len="sm"/>
          </a:ln>
          <a:effectLst/>
        </p:spPr>
        <p:txBody>
          <a:bodyPr rtlCol="0" anchor="ctr"/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Arc 65">
            <a:extLst>
              <a:ext uri="{FF2B5EF4-FFF2-40B4-BE49-F238E27FC236}">
                <a16:creationId xmlns:a16="http://schemas.microsoft.com/office/drawing/2014/main" id="{660EFF90-A58E-462D-91D8-68D77CFB1DA9}"/>
              </a:ext>
            </a:extLst>
          </p:cNvPr>
          <p:cNvSpPr/>
          <p:nvPr/>
        </p:nvSpPr>
        <p:spPr>
          <a:xfrm rot="18240000">
            <a:off x="3840180" y="3363979"/>
            <a:ext cx="1871583" cy="1871583"/>
          </a:xfrm>
          <a:prstGeom prst="arc">
            <a:avLst>
              <a:gd name="adj1" fmla="val 4145576"/>
              <a:gd name="adj2" fmla="val 6972053"/>
            </a:avLst>
          </a:prstGeom>
          <a:noFill/>
          <a:ln w="12700" cap="sq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arrow" w="sm" len="sm"/>
          </a:ln>
          <a:effectLst/>
        </p:spPr>
        <p:txBody>
          <a:bodyPr rtlCol="0" anchor="ctr"/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Arc 66">
            <a:extLst>
              <a:ext uri="{FF2B5EF4-FFF2-40B4-BE49-F238E27FC236}">
                <a16:creationId xmlns:a16="http://schemas.microsoft.com/office/drawing/2014/main" id="{0D5260AE-EBC3-4920-9B49-D619E397B560}"/>
              </a:ext>
            </a:extLst>
          </p:cNvPr>
          <p:cNvSpPr/>
          <p:nvPr/>
        </p:nvSpPr>
        <p:spPr>
          <a:xfrm rot="720000" flipV="1">
            <a:off x="5287942" y="2576045"/>
            <a:ext cx="1871583" cy="1871583"/>
          </a:xfrm>
          <a:prstGeom prst="arc">
            <a:avLst>
              <a:gd name="adj1" fmla="val 1803965"/>
              <a:gd name="adj2" fmla="val 4877424"/>
            </a:avLst>
          </a:prstGeom>
          <a:noFill/>
          <a:ln w="12700" cap="sq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arrow" w="sm" len="sm"/>
          </a:ln>
          <a:effectLst/>
        </p:spPr>
        <p:txBody>
          <a:bodyPr rtlCol="0" anchor="ctr"/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Arc 67">
            <a:extLst>
              <a:ext uri="{FF2B5EF4-FFF2-40B4-BE49-F238E27FC236}">
                <a16:creationId xmlns:a16="http://schemas.microsoft.com/office/drawing/2014/main" id="{4E2DF19A-1268-4C82-89D8-A19A7524D4CE}"/>
              </a:ext>
            </a:extLst>
          </p:cNvPr>
          <p:cNvSpPr/>
          <p:nvPr/>
        </p:nvSpPr>
        <p:spPr>
          <a:xfrm>
            <a:off x="6786949" y="3249403"/>
            <a:ext cx="1871583" cy="1871583"/>
          </a:xfrm>
          <a:prstGeom prst="arc">
            <a:avLst>
              <a:gd name="adj1" fmla="val 1837492"/>
              <a:gd name="adj2" fmla="val 4668156"/>
            </a:avLst>
          </a:prstGeom>
          <a:noFill/>
          <a:ln w="12700" cap="sq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arrow" w="sm" len="sm"/>
          </a:ln>
          <a:effectLst/>
        </p:spPr>
        <p:txBody>
          <a:bodyPr rtlCol="0" anchor="ctr"/>
          <a:lstStyle/>
          <a:p>
            <a:pPr marL="0" marR="0" lvl="0" indent="0" algn="ctr" defTabSz="48385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id="{A87F4CCB-6DA3-48FE-8B5E-612E9BA3ED69}"/>
              </a:ext>
            </a:extLst>
          </p:cNvPr>
          <p:cNvSpPr txBox="1">
            <a:spLocks/>
          </p:cNvSpPr>
          <p:nvPr/>
        </p:nvSpPr>
        <p:spPr>
          <a:xfrm>
            <a:off x="2195438" y="343265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marR="0" lvl="0" indent="0" algn="l" defTabSz="9143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j-ea"/>
                <a:cs typeface="Segoe UI" panose="020B0502040204020203" pitchFamily="34" charset="0"/>
              </a:rPr>
              <a:t>Система управления вегетацией </a:t>
            </a:r>
          </a:p>
        </p:txBody>
      </p:sp>
      <p:sp>
        <p:nvSpPr>
          <p:cNvPr id="54" name="Rectangle 68">
            <a:extLst>
              <a:ext uri="{FF2B5EF4-FFF2-40B4-BE49-F238E27FC236}">
                <a16:creationId xmlns:a16="http://schemas.microsoft.com/office/drawing/2014/main" id="{1408CD96-86BF-4396-A806-F0AE5C84BD6C}"/>
              </a:ext>
            </a:extLst>
          </p:cNvPr>
          <p:cNvSpPr/>
          <p:nvPr/>
        </p:nvSpPr>
        <p:spPr>
          <a:xfrm>
            <a:off x="451034" y="1191520"/>
            <a:ext cx="9494477" cy="827087"/>
          </a:xfrm>
          <a:prstGeom prst="rect">
            <a:avLst/>
          </a:prstGeom>
        </p:spPr>
        <p:txBody>
          <a:bodyPr lIns="0" tIns="0" rIns="0" bIns="0" anchor="ctr"/>
          <a:lstStyle/>
          <a:p>
            <a:pPr marL="108000">
              <a:defRPr/>
            </a:pPr>
            <a:r>
              <a:rPr lang="ru-RU" sz="1482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Использование системы </a:t>
            </a:r>
            <a:r>
              <a:rPr lang="en-US" sz="1482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CVS </a:t>
            </a:r>
            <a:r>
              <a:rPr lang="ru-RU" sz="1482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позволяет сортам расширить границы реализации их генетического потенциала, что в целом способствует увеличению адаптационных возможностей растениеводческой отрасли с.-х. производства.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20AD2656-2C09-445E-A863-49A7560F0516}"/>
              </a:ext>
            </a:extLst>
          </p:cNvPr>
          <p:cNvGrpSpPr/>
          <p:nvPr/>
        </p:nvGrpSpPr>
        <p:grpSpPr>
          <a:xfrm>
            <a:off x="222292" y="304363"/>
            <a:ext cx="1823435" cy="601995"/>
            <a:chOff x="2757832" y="2315583"/>
            <a:chExt cx="6745045" cy="2226834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90B3F6DA-35F1-4F44-B03E-C056D0029537}"/>
                </a:ext>
              </a:extLst>
            </p:cNvPr>
            <p:cNvSpPr/>
            <p:nvPr/>
          </p:nvSpPr>
          <p:spPr>
            <a:xfrm>
              <a:off x="4790662" y="2446303"/>
              <a:ext cx="4557444" cy="196539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30AB5601-5635-4708-B2C8-7AC87F2877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721" t="42641" r="32956" b="24889"/>
            <a:stretch/>
          </p:blipFill>
          <p:spPr>
            <a:xfrm>
              <a:off x="2757832" y="2315583"/>
              <a:ext cx="6745045" cy="2226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2858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00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0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0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8000000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BD5ABA9-259F-4C63-8BD6-3631B574CA94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ЦЕЛИ И ЗАДАЧИ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E8FE79-C8F5-45DD-9238-18207D1371C1}"/>
              </a:ext>
            </a:extLst>
          </p:cNvPr>
          <p:cNvSpPr txBox="1"/>
          <p:nvPr/>
        </p:nvSpPr>
        <p:spPr>
          <a:xfrm>
            <a:off x="1839119" y="957944"/>
            <a:ext cx="85867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uLnTx/>
                <a:uFillTx/>
              </a:rPr>
              <a:t>Обеспечить замкнутый технологический цикл производства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CE230B-362B-42B9-8198-7C12DE678146}"/>
              </a:ext>
            </a:extLst>
          </p:cNvPr>
          <p:cNvSpPr txBox="1"/>
          <p:nvPr/>
        </p:nvSpPr>
        <p:spPr>
          <a:xfrm>
            <a:off x="1081668" y="1672683"/>
            <a:ext cx="1028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РАСШИРЕНИЕ ЛИНЕЙКИ ПРОДУКТОВ АО «ЩЕЛКОВО АГРОХИМ»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9EE42-9136-4B2F-9B9A-6105A77D58D4}"/>
              </a:ext>
            </a:extLst>
          </p:cNvPr>
          <p:cNvSpPr txBox="1"/>
          <p:nvPr/>
        </p:nvSpPr>
        <p:spPr>
          <a:xfrm>
            <a:off x="1081668" y="2220281"/>
            <a:ext cx="1028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ФОРМИРОВАНИЕ СЕЛЕКЦИОННО-СЕМЕНОВОДЧЕСКОГО НАПРАВЛЕНИЯ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E46E19-91C3-4773-BA4B-2FC4C9CA69AE}"/>
              </a:ext>
            </a:extLst>
          </p:cNvPr>
          <p:cNvSpPr txBox="1"/>
          <p:nvPr/>
        </p:nvSpPr>
        <p:spPr>
          <a:xfrm>
            <a:off x="1081668" y="2767879"/>
            <a:ext cx="10281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СЕМЕНОВОДСТВО ВАЖНЕЙШИХ С.-Х. КУЛЬТУР (соя, озимая пшеница, сахарная свекла, гибридный подсолнечник и др.)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78176-823A-4707-A1D4-A1EDAAD867CD}"/>
              </a:ext>
            </a:extLst>
          </p:cNvPr>
          <p:cNvSpPr txBox="1"/>
          <p:nvPr/>
        </p:nvSpPr>
        <p:spPr>
          <a:xfrm>
            <a:off x="1081668" y="3579933"/>
            <a:ext cx="1028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СОРТОВАЯ ПАСПОРТИЗАЦИЯ В РЕАЛИЗАЦИИ ГЕНЕТИЧЕСКОГО ПОТЕНЦИАЛА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01B6DA-7D0F-4CCC-81CC-B8F78FC844CF}"/>
              </a:ext>
            </a:extLst>
          </p:cNvPr>
          <p:cNvSpPr txBox="1"/>
          <p:nvPr/>
        </p:nvSpPr>
        <p:spPr>
          <a:xfrm>
            <a:off x="1081667" y="4053622"/>
            <a:ext cx="1028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ТЕХНОЛОГИЧЕСКОЕ СОПРОВОЖДЕНИЕ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017728-047B-4AA3-956B-9B47E56FAF53}"/>
              </a:ext>
            </a:extLst>
          </p:cNvPr>
          <p:cNvSpPr txBox="1"/>
          <p:nvPr/>
        </p:nvSpPr>
        <p:spPr>
          <a:xfrm>
            <a:off x="1081667" y="4507451"/>
            <a:ext cx="10281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48936"/>
                </a:solidFill>
              </a:rPr>
              <a:t>ПЕРВИЧНОЕ СЕМЕНОВОСТВО И РАЗВИТИЕ НАУЧНЫХ ОСНОВ СЕМЕНОВЕДЕНИЯ ПОЛЕВЫХ КУЛЬТУР</a:t>
            </a:r>
          </a:p>
        </p:txBody>
      </p:sp>
      <p:pic>
        <p:nvPicPr>
          <p:cNvPr id="13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2413E8FD-58A3-4C9D-96F8-6387466D2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39599" y="1643163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9DFCA3C1-5AB6-430B-BEAE-AE82AE99C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39598" y="2207599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F8D6D11C-ACFF-445B-8D3A-BA6D18B4A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39598" y="2774064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92BE15FF-FABF-4355-BB48-C9B1ADF7D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39597" y="3569280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D19E92C9-95EB-49EA-B3AA-DAB5A043A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48068" y="4067800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29C7822A-7BC4-48B3-B9D5-B7279752F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639596" y="4538539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70553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8213648-D09F-43DC-AD31-644D8DCD1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161926"/>
              </p:ext>
            </p:extLst>
          </p:nvPr>
        </p:nvGraphicFramePr>
        <p:xfrm>
          <a:off x="584202" y="1591350"/>
          <a:ext cx="11374435" cy="4602158"/>
        </p:xfrm>
        <a:graphic>
          <a:graphicData uri="http://schemas.openxmlformats.org/drawingml/2006/table">
            <a:tbl>
              <a:tblPr firstRow="1" bandRow="1"/>
              <a:tblGrid>
                <a:gridCol w="227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4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4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681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Регион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Озимый сев (2018</a:t>
                      </a:r>
                      <a:r>
                        <a:rPr lang="ru-RU" sz="1800" baseline="0" dirty="0">
                          <a:solidFill>
                            <a:schemeClr val="bg1"/>
                          </a:solidFill>
                        </a:rPr>
                        <a:t> г.)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Яровой посев (2019 г.,</a:t>
                      </a:r>
                      <a:r>
                        <a:rPr lang="ru-RU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данные на 01.03)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3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Потребность, тыс. т.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Некондиционные, %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Потребность, тыс. т.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Некондиционные, %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9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Россия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  <a:effectLst/>
                        </a:rPr>
                        <a:t>3659,4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  <a:effectLst/>
                        </a:rPr>
                        <a:t>1,7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  <a:effectLst/>
                        </a:rPr>
                        <a:t>5631,8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  <a:effectLst/>
                        </a:rPr>
                        <a:t>16,5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Центральный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907,8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1,6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844,3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7,2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Северо-западный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20,3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21,8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69,9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24,9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Южный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1233,5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0,2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270,4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Северокавказский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410,8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1,9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65,8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Приволжский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1002,1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2,4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1744,7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7,9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Уральский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18,4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25,5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737,0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45,1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Сибирский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66,3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14,8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1769,9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21,3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Дальневосточный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chemeClr val="tx1"/>
                          </a:solidFill>
                        </a:rPr>
                        <a:t>0,0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129,7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200" b="1" dirty="0">
                          <a:solidFill>
                            <a:srgbClr val="C00000"/>
                          </a:solidFill>
                        </a:rPr>
                        <a:t>44,3</a:t>
                      </a:r>
                    </a:p>
                  </a:txBody>
                  <a:tcPr marL="91439" marR="91439" marT="45704" marB="4570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1">
            <a:extLst>
              <a:ext uri="{FF2B5EF4-FFF2-40B4-BE49-F238E27FC236}">
                <a16:creationId xmlns:a16="http://schemas.microsoft.com/office/drawing/2014/main" id="{B12C783D-1554-4D52-AE5D-1A5F15291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64" y="1222018"/>
            <a:ext cx="11374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Состояние семенного материала в России 2018 и 2019 гг.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0903132-09EF-4703-85CA-D9F19C395C00}"/>
              </a:ext>
            </a:extLst>
          </p:cNvPr>
          <p:cNvSpPr txBox="1">
            <a:spLocks/>
          </p:cNvSpPr>
          <p:nvPr/>
        </p:nvSpPr>
        <p:spPr>
          <a:xfrm>
            <a:off x="649453" y="304973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Миссия проекта – обеспечение с.-х. производства  семенами высокого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21048505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DB01923-9965-40DA-956F-5A76E5A5DF66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Производственные площадки селекционно-семеноводческих программ АО «Щелково-Агрохим»</a:t>
            </a:r>
          </a:p>
        </p:txBody>
      </p:sp>
      <p:pic>
        <p:nvPicPr>
          <p:cNvPr id="4" name="Picture 2" descr="http://www.betaren.ru/photoz/News/kompleks_dubovitskoe.jpg">
            <a:extLst>
              <a:ext uri="{FF2B5EF4-FFF2-40B4-BE49-F238E27FC236}">
                <a16:creationId xmlns:a16="http://schemas.microsoft.com/office/drawing/2014/main" id="{0CEAB0D7-4091-4720-8A8D-C08A4FF59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10" y="1270499"/>
            <a:ext cx="5433817" cy="342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783E4E-E8D1-4FBB-B670-E7AE4890CEA7}"/>
              </a:ext>
            </a:extLst>
          </p:cNvPr>
          <p:cNvSpPr txBox="1"/>
          <p:nvPr/>
        </p:nvSpPr>
        <p:spPr>
          <a:xfrm>
            <a:off x="377410" y="1617256"/>
            <a:ext cx="512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ООО «ОПХ Орловское» (Орел)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7E40B-E40E-4603-9C25-EA08E561A83A}"/>
              </a:ext>
            </a:extLst>
          </p:cNvPr>
          <p:cNvSpPr txBox="1"/>
          <p:nvPr/>
        </p:nvSpPr>
        <p:spPr>
          <a:xfrm>
            <a:off x="377410" y="2038570"/>
            <a:ext cx="453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ООО «</a:t>
            </a:r>
            <a:r>
              <a:rPr lang="ru-RU" sz="2400" b="1" dirty="0" err="1">
                <a:solidFill>
                  <a:srgbClr val="048936"/>
                </a:solidFill>
              </a:rPr>
              <a:t>Дубовицкое</a:t>
            </a:r>
            <a:r>
              <a:rPr lang="ru-RU" sz="2400" b="1" dirty="0">
                <a:solidFill>
                  <a:srgbClr val="048936"/>
                </a:solidFill>
              </a:rPr>
              <a:t>» (Орел)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2F20B-75CF-49D8-8B3B-279711D25A40}"/>
              </a:ext>
            </a:extLst>
          </p:cNvPr>
          <p:cNvSpPr txBox="1"/>
          <p:nvPr/>
        </p:nvSpPr>
        <p:spPr>
          <a:xfrm>
            <a:off x="351273" y="2652193"/>
            <a:ext cx="473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ФГУП </a:t>
            </a:r>
            <a:r>
              <a:rPr lang="ru-RU" sz="2400" b="1" dirty="0" err="1">
                <a:solidFill>
                  <a:srgbClr val="048936"/>
                </a:solidFill>
              </a:rPr>
              <a:t>Мазлумова</a:t>
            </a:r>
            <a:r>
              <a:rPr lang="ru-RU" sz="2400" b="1" dirty="0">
                <a:solidFill>
                  <a:srgbClr val="048936"/>
                </a:solidFill>
              </a:rPr>
              <a:t> А.Л. (Воронеж)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B15455-FD67-4512-903E-F9515BC0DF87}"/>
              </a:ext>
            </a:extLst>
          </p:cNvPr>
          <p:cNvSpPr txBox="1"/>
          <p:nvPr/>
        </p:nvSpPr>
        <p:spPr>
          <a:xfrm>
            <a:off x="377410" y="3231915"/>
            <a:ext cx="473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Шатиловская СХОС (Орел)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C2C47B-EA2C-49CF-A54E-62357CD5B713}"/>
              </a:ext>
            </a:extLst>
          </p:cNvPr>
          <p:cNvSpPr txBox="1"/>
          <p:nvPr/>
        </p:nvSpPr>
        <p:spPr>
          <a:xfrm>
            <a:off x="377410" y="3693906"/>
            <a:ext cx="473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АГЛОС (Новосиль, Орел)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203A3-FA09-4474-8E85-97CE99E6CE06}"/>
              </a:ext>
            </a:extLst>
          </p:cNvPr>
          <p:cNvSpPr txBox="1"/>
          <p:nvPr/>
        </p:nvSpPr>
        <p:spPr>
          <a:xfrm>
            <a:off x="377410" y="4155571"/>
            <a:ext cx="473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Адыгейский НИИСХ (Краснодар)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2DCC2-5E93-43E3-B15A-28BFF2A1A534}"/>
              </a:ext>
            </a:extLst>
          </p:cNvPr>
          <p:cNvSpPr txBox="1"/>
          <p:nvPr/>
        </p:nvSpPr>
        <p:spPr>
          <a:xfrm>
            <a:off x="243594" y="5097497"/>
            <a:ext cx="4670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ОБЩАЯ ПЛОЩАДЬ</a:t>
            </a:r>
          </a:p>
          <a:p>
            <a:r>
              <a:rPr lang="ru-RU" sz="2400" b="1" dirty="0">
                <a:solidFill>
                  <a:srgbClr val="048936"/>
                </a:solidFill>
              </a:rPr>
              <a:t>ПРОИЗВОДСВЕННЫХ ПЛОЩАДОК</a:t>
            </a: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36B79BE7-FCD4-4A07-BFDF-40D3CFEF94F2}"/>
              </a:ext>
            </a:extLst>
          </p:cNvPr>
          <p:cNvSpPr/>
          <p:nvPr/>
        </p:nvSpPr>
        <p:spPr>
          <a:xfrm>
            <a:off x="4789198" y="4556949"/>
            <a:ext cx="1896102" cy="1819289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1FB1344E-EDD6-4AFA-9C8E-45250A44FDF0}"/>
              </a:ext>
            </a:extLst>
          </p:cNvPr>
          <p:cNvSpPr/>
          <p:nvPr/>
        </p:nvSpPr>
        <p:spPr>
          <a:xfrm>
            <a:off x="4915505" y="5150585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4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20 900</a:t>
            </a:r>
            <a:r>
              <a:rPr lang="ru-RU" sz="2000" b="1" dirty="0">
                <a:solidFill>
                  <a:srgbClr val="048936"/>
                </a:solidFill>
                <a:cs typeface="Segoe UI Light" panose="020B0502040204020203" pitchFamily="34" charset="0"/>
              </a:rPr>
              <a:t>га</a:t>
            </a:r>
            <a:endParaRPr lang="ru-RU" sz="2000" b="1" dirty="0">
              <a:solidFill>
                <a:srgbClr val="048936"/>
              </a:solidFill>
              <a:cs typeface="Segoe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4B900-ED7D-44EB-85D8-419B4E2D9DBA}"/>
              </a:ext>
            </a:extLst>
          </p:cNvPr>
          <p:cNvSpPr txBox="1"/>
          <p:nvPr/>
        </p:nvSpPr>
        <p:spPr>
          <a:xfrm>
            <a:off x="6560277" y="4711444"/>
            <a:ext cx="530225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ООО «</a:t>
            </a: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Дубовицкое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» –  важнейший инвестиционный проект  АО «Щелково </a:t>
            </a: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Агрохим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» по семеноводству полевых культур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1846A6-2CFB-4BBE-867A-DED92718716D}"/>
              </a:ext>
            </a:extLst>
          </p:cNvPr>
          <p:cNvSpPr txBox="1"/>
          <p:nvPr/>
        </p:nvSpPr>
        <p:spPr>
          <a:xfrm>
            <a:off x="5012218" y="1598660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1 600 га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70CF9E-0A60-4580-A282-108B718AC8B4}"/>
              </a:ext>
            </a:extLst>
          </p:cNvPr>
          <p:cNvSpPr txBox="1"/>
          <p:nvPr/>
        </p:nvSpPr>
        <p:spPr>
          <a:xfrm>
            <a:off x="5012218" y="2049915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7 000 га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3201CC-CA47-42C2-894A-C4ADEC200AD6}"/>
              </a:ext>
            </a:extLst>
          </p:cNvPr>
          <p:cNvSpPr txBox="1"/>
          <p:nvPr/>
        </p:nvSpPr>
        <p:spPr>
          <a:xfrm>
            <a:off x="5023302" y="2642872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4 300 га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7B5314-6542-410C-A413-8ABBFD9B7529}"/>
              </a:ext>
            </a:extLst>
          </p:cNvPr>
          <p:cNvSpPr txBox="1"/>
          <p:nvPr/>
        </p:nvSpPr>
        <p:spPr>
          <a:xfrm>
            <a:off x="5023302" y="3196768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3 000 га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73C72-450D-46AD-87FE-B702B28FD110}"/>
              </a:ext>
            </a:extLst>
          </p:cNvPr>
          <p:cNvSpPr txBox="1"/>
          <p:nvPr/>
        </p:nvSpPr>
        <p:spPr>
          <a:xfrm>
            <a:off x="5012218" y="3691867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3 000 га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329E04-E5C8-4EF7-8FB3-8E4D42CC3CA1}"/>
              </a:ext>
            </a:extLst>
          </p:cNvPr>
          <p:cNvSpPr txBox="1"/>
          <p:nvPr/>
        </p:nvSpPr>
        <p:spPr>
          <a:xfrm>
            <a:off x="5009759" y="4141131"/>
            <a:ext cx="125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2 000 га</a:t>
            </a:r>
          </a:p>
        </p:txBody>
      </p:sp>
    </p:spTree>
    <p:extLst>
      <p:ext uri="{BB962C8B-B14F-4D97-AF65-F5344CB8AC3E}">
        <p14:creationId xmlns:p14="http://schemas.microsoft.com/office/powerpoint/2010/main" val="132839409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81E677E-A283-4FCE-A1B9-39710AB88FE4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Объединение селекционных школ программами</a:t>
            </a:r>
          </a:p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 АО «Щелково-Агрохим»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A22B7-596E-44DD-9BCB-6919530F019E}"/>
              </a:ext>
            </a:extLst>
          </p:cNvPr>
          <p:cNvSpPr txBox="1"/>
          <p:nvPr/>
        </p:nvSpPr>
        <p:spPr>
          <a:xfrm>
            <a:off x="3975828" y="1269217"/>
            <a:ext cx="190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ФНЦ ЗБК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B5CC9-E8A0-40F9-807B-11B669BB2966}"/>
              </a:ext>
            </a:extLst>
          </p:cNvPr>
          <p:cNvSpPr txBox="1"/>
          <p:nvPr/>
        </p:nvSpPr>
        <p:spPr>
          <a:xfrm>
            <a:off x="3686538" y="1730882"/>
            <a:ext cx="2716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ОЗИМАЯ ПШЕНИЦА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СОЯ 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ГОРОХ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ГРЕЧИХА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ПРОСО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ФАСОЛЬ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C61924-4301-4626-9A0B-6F198FF97FA8}"/>
              </a:ext>
            </a:extLst>
          </p:cNvPr>
          <p:cNvSpPr txBox="1"/>
          <p:nvPr/>
        </p:nvSpPr>
        <p:spPr>
          <a:xfrm>
            <a:off x="3608480" y="3491949"/>
            <a:ext cx="2889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ФНЦ НЕМЧИНОВКА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621D25-B243-49CD-AD31-DBD00C13C4C1}"/>
              </a:ext>
            </a:extLst>
          </p:cNvPr>
          <p:cNvSpPr txBox="1"/>
          <p:nvPr/>
        </p:nvSpPr>
        <p:spPr>
          <a:xfrm>
            <a:off x="3694857" y="3912417"/>
            <a:ext cx="271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ОЗИМАЯ ПШЕНИЦА</a:t>
            </a:r>
          </a:p>
          <a:p>
            <a:r>
              <a:rPr lang="ru-RU" b="1" dirty="0">
                <a:solidFill>
                  <a:srgbClr val="4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ОВЕС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C8EB3-76A7-4FD4-A80E-73B3F665A578}"/>
              </a:ext>
            </a:extLst>
          </p:cNvPr>
          <p:cNvSpPr txBox="1"/>
          <p:nvPr/>
        </p:nvSpPr>
        <p:spPr>
          <a:xfrm>
            <a:off x="165958" y="1275958"/>
            <a:ext cx="381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ООО «ЕВРАЛИС СЕМАНС»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C076C-15FC-4B76-BB63-4C7882F4381B}"/>
              </a:ext>
            </a:extLst>
          </p:cNvPr>
          <p:cNvSpPr txBox="1"/>
          <p:nvPr/>
        </p:nvSpPr>
        <p:spPr>
          <a:xfrm>
            <a:off x="526102" y="1730882"/>
            <a:ext cx="2716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СОЯ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839B76-2DD8-4DAF-85F3-ECBB1E4CF69E}"/>
              </a:ext>
            </a:extLst>
          </p:cNvPr>
          <p:cNvSpPr txBox="1"/>
          <p:nvPr/>
        </p:nvSpPr>
        <p:spPr>
          <a:xfrm>
            <a:off x="157115" y="3653798"/>
            <a:ext cx="381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ООО «АКТИВ АГРО»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1DA28B-DDE5-46D6-BAEE-7A6C7B31890C}"/>
              </a:ext>
            </a:extLst>
          </p:cNvPr>
          <p:cNvSpPr txBox="1"/>
          <p:nvPr/>
        </p:nvSpPr>
        <p:spPr>
          <a:xfrm>
            <a:off x="243493" y="4064327"/>
            <a:ext cx="2716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ПОДСОЛНЕЧНИК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8B77AE-FADC-4CA2-A413-32F0D5226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303" y="1310897"/>
            <a:ext cx="5473455" cy="41103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A6715A-EC43-4E78-99B0-8497E902576E}"/>
              </a:ext>
            </a:extLst>
          </p:cNvPr>
          <p:cNvSpPr txBox="1"/>
          <p:nvPr/>
        </p:nvSpPr>
        <p:spPr>
          <a:xfrm>
            <a:off x="165958" y="2089994"/>
            <a:ext cx="3818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Институт земледелия </a:t>
            </a:r>
          </a:p>
          <a:p>
            <a:r>
              <a:rPr lang="ru-RU" sz="2400" b="1" dirty="0">
                <a:solidFill>
                  <a:srgbClr val="048936"/>
                </a:solidFill>
              </a:rPr>
              <a:t>НАН Р. Беларусь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7642C2-E0A8-499A-933E-F559FB1B76C5}"/>
              </a:ext>
            </a:extLst>
          </p:cNvPr>
          <p:cNvSpPr txBox="1"/>
          <p:nvPr/>
        </p:nvSpPr>
        <p:spPr>
          <a:xfrm>
            <a:off x="446304" y="2996516"/>
            <a:ext cx="271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СОЯ 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ЯРОВАЯ ПШЕНИЦА</a:t>
            </a:r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6D6F1429-EC7D-4E24-8021-D5F73E3C0E8D}"/>
              </a:ext>
            </a:extLst>
          </p:cNvPr>
          <p:cNvSpPr/>
          <p:nvPr/>
        </p:nvSpPr>
        <p:spPr>
          <a:xfrm>
            <a:off x="348209" y="4546508"/>
            <a:ext cx="1628078" cy="1669625"/>
          </a:xfrm>
          <a:prstGeom prst="diamond">
            <a:avLst/>
          </a:prstGeom>
          <a:solidFill>
            <a:srgbClr val="BED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93A004-7666-4BDF-8666-148B8C151A2F}"/>
              </a:ext>
            </a:extLst>
          </p:cNvPr>
          <p:cNvSpPr txBox="1"/>
          <p:nvPr/>
        </p:nvSpPr>
        <p:spPr>
          <a:xfrm>
            <a:off x="453438" y="5150489"/>
            <a:ext cx="149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ЗАДАЧА!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DCAD96-915D-4524-8F26-1891B8D24EBE}"/>
              </a:ext>
            </a:extLst>
          </p:cNvPr>
          <p:cNvSpPr txBox="1"/>
          <p:nvPr/>
        </p:nvSpPr>
        <p:spPr>
          <a:xfrm>
            <a:off x="2162424" y="5442450"/>
            <a:ext cx="957613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Формирование собственного селекционного ядра </a:t>
            </a:r>
          </a:p>
        </p:txBody>
      </p:sp>
    </p:spTree>
    <p:extLst>
      <p:ext uri="{BB962C8B-B14F-4D97-AF65-F5344CB8AC3E}">
        <p14:creationId xmlns:p14="http://schemas.microsoft.com/office/powerpoint/2010/main" val="417431673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D830DA-B006-4429-8D54-2BADFC2101D1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Экологическая направленность работ</a:t>
            </a:r>
          </a:p>
        </p:txBody>
      </p:sp>
      <p:pic>
        <p:nvPicPr>
          <p:cNvPr id="5" name="Picture 2" descr="http://tureo.ru/Karty/admin_karta_russia.jpg">
            <a:extLst>
              <a:ext uri="{FF2B5EF4-FFF2-40B4-BE49-F238E27FC236}">
                <a16:creationId xmlns:a16="http://schemas.microsoft.com/office/drawing/2014/main" id="{D45658D3-7916-45D9-A058-43A5CA084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52856" r="73183" b="17731"/>
          <a:stretch>
            <a:fillRect/>
          </a:stretch>
        </p:blipFill>
        <p:spPr bwMode="auto">
          <a:xfrm>
            <a:off x="303097" y="1034032"/>
            <a:ext cx="8573283" cy="52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D8468460-6B5B-4B78-B1BB-22C559E805EE}"/>
              </a:ext>
            </a:extLst>
          </p:cNvPr>
          <p:cNvSpPr/>
          <p:nvPr/>
        </p:nvSpPr>
        <p:spPr>
          <a:xfrm>
            <a:off x="1965255" y="1777449"/>
            <a:ext cx="1209675" cy="466725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Calibri"/>
                <a:ea typeface="+mn-ea"/>
                <a:cs typeface="+mn-cs"/>
              </a:rPr>
              <a:t>Орел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C2D224B7-A155-4571-89BB-6583717F3E00}"/>
              </a:ext>
            </a:extLst>
          </p:cNvPr>
          <p:cNvCxnSpPr>
            <a:cxnSpLocks/>
          </p:cNvCxnSpPr>
          <p:nvPr/>
        </p:nvCxnSpPr>
        <p:spPr>
          <a:xfrm>
            <a:off x="2698595" y="2187803"/>
            <a:ext cx="2543791" cy="1533220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7FD54E27-ACAB-428E-BCD8-9DE87841D4CD}"/>
              </a:ext>
            </a:extLst>
          </p:cNvPr>
          <p:cNvCxnSpPr>
            <a:cxnSpLocks/>
          </p:cNvCxnSpPr>
          <p:nvPr/>
        </p:nvCxnSpPr>
        <p:spPr>
          <a:xfrm>
            <a:off x="2698595" y="2181642"/>
            <a:ext cx="2252546" cy="538980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951FBF3-7ECE-4692-B5C0-619A421A28FA}"/>
              </a:ext>
            </a:extLst>
          </p:cNvPr>
          <p:cNvCxnSpPr>
            <a:cxnSpLocks/>
          </p:cNvCxnSpPr>
          <p:nvPr/>
        </p:nvCxnSpPr>
        <p:spPr>
          <a:xfrm>
            <a:off x="2698595" y="2181642"/>
            <a:ext cx="3397405" cy="2785469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7A01962-2D73-47DF-8901-E52452EC289F}"/>
              </a:ext>
            </a:extLst>
          </p:cNvPr>
          <p:cNvCxnSpPr>
            <a:cxnSpLocks/>
          </p:cNvCxnSpPr>
          <p:nvPr/>
        </p:nvCxnSpPr>
        <p:spPr>
          <a:xfrm>
            <a:off x="2698595" y="2181642"/>
            <a:ext cx="721657" cy="934091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2BD72629-084C-41AE-8C17-3398DA88D8AA}"/>
              </a:ext>
            </a:extLst>
          </p:cNvPr>
          <p:cNvCxnSpPr>
            <a:cxnSpLocks/>
          </p:cNvCxnSpPr>
          <p:nvPr/>
        </p:nvCxnSpPr>
        <p:spPr>
          <a:xfrm>
            <a:off x="2698595" y="2181642"/>
            <a:ext cx="476335" cy="2130714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B6D7D8EC-CBDF-4EC7-96B5-9FBE7D7EEC20}"/>
              </a:ext>
            </a:extLst>
          </p:cNvPr>
          <p:cNvCxnSpPr>
            <a:cxnSpLocks/>
          </p:cNvCxnSpPr>
          <p:nvPr/>
        </p:nvCxnSpPr>
        <p:spPr>
          <a:xfrm flipH="1">
            <a:off x="2562578" y="2181642"/>
            <a:ext cx="136017" cy="1351780"/>
          </a:xfrm>
          <a:prstGeom prst="straightConnector1">
            <a:avLst/>
          </a:prstGeom>
          <a:ln w="57150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C07EEDD-35A9-4CFF-8D5E-6D2AB1233BCD}"/>
              </a:ext>
            </a:extLst>
          </p:cNvPr>
          <p:cNvSpPr/>
          <p:nvPr/>
        </p:nvSpPr>
        <p:spPr>
          <a:xfrm>
            <a:off x="7817005" y="1034032"/>
            <a:ext cx="2252546" cy="5281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CD3B8C61-C4EA-4DC9-9D64-B28C82C95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597" y="1019848"/>
            <a:ext cx="4587817" cy="5262979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  <a:latin typeface="Calibri" pitchFamily="34" charset="0"/>
              </a:rPr>
              <a:t>Технологические </a:t>
            </a:r>
            <a:r>
              <a:rPr lang="ru-RU" sz="2400" b="1" kern="0" dirty="0">
                <a:solidFill>
                  <a:srgbClr val="048936"/>
                </a:solidFill>
              </a:rPr>
              <a:t>полигоны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  <a:latin typeface="Calibri" pitchFamily="34" charset="0"/>
              </a:rPr>
              <a:t>АО «Щелково Агрохим»: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ООО «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Дубовицкое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»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(Орловская область)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Нижегородская ГСХА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(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Б.Болдино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ООО «Павловская Нива»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 (Воронежская область)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ИП КФХ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Цирулева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 Е.П.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(Самарская область)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ФГУП им.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Мазлумова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BBA1CE"/>
                </a:solidFill>
                <a:uLnTx/>
                <a:uFillTx/>
                <a:latin typeface="Calibri" pitchFamily="34" charset="0"/>
              </a:rPr>
              <a:t>(Воронежская область)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Инновационный центр </a:t>
            </a:r>
            <a:r>
              <a:rPr lang="ru-RU" sz="2400" b="1" kern="0" dirty="0">
                <a:solidFill>
                  <a:schemeClr val="bg2">
                    <a:lumMod val="25000"/>
                  </a:schemeClr>
                </a:solidFill>
              </a:rPr>
              <a:t>Р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Calibri" pitchFamily="34" charset="0"/>
              </a:rPr>
              <a:t>.Азербайджан</a:t>
            </a:r>
          </a:p>
        </p:txBody>
      </p:sp>
    </p:spTree>
    <p:extLst>
      <p:ext uri="{BB962C8B-B14F-4D97-AF65-F5344CB8AC3E}">
        <p14:creationId xmlns:p14="http://schemas.microsoft.com/office/powerpoint/2010/main" val="343367057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Рисунок 2">
            <a:extLst>
              <a:ext uri="{FF2B5EF4-FFF2-40B4-BE49-F238E27FC236}">
                <a16:creationId xmlns:a16="http://schemas.microsoft.com/office/drawing/2014/main" id="{5F367739-CF5A-4CA9-9917-87A94EB44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575" y="-171450"/>
            <a:ext cx="321945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8" name="TextBox 3">
            <a:extLst>
              <a:ext uri="{FF2B5EF4-FFF2-40B4-BE49-F238E27FC236}">
                <a16:creationId xmlns:a16="http://schemas.microsoft.com/office/drawing/2014/main" id="{1BD232A5-101F-4B3D-931A-0932946E7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209" y="800403"/>
            <a:ext cx="6751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Основная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ЦЕЛЬ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проекта</a:t>
            </a:r>
          </a:p>
        </p:txBody>
      </p:sp>
      <p:pic>
        <p:nvPicPr>
          <p:cNvPr id="134149" name="Рисунок 3">
            <a:extLst>
              <a:ext uri="{FF2B5EF4-FFF2-40B4-BE49-F238E27FC236}">
                <a16:creationId xmlns:a16="http://schemas.microsoft.com/office/drawing/2014/main" id="{C7070EB4-2145-47B9-933C-99440F0A1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4235450"/>
            <a:ext cx="121920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0" name="TextBox 4">
            <a:extLst>
              <a:ext uri="{FF2B5EF4-FFF2-40B4-BE49-F238E27FC236}">
                <a16:creationId xmlns:a16="http://schemas.microsoft.com/office/drawing/2014/main" id="{44418EB3-EA5E-4F42-B0E7-E9AD5BB3E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1747838"/>
            <a:ext cx="832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altLang="ru-RU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Создание и внедрение в производство высококачественных конкурентоспособных отечественных гибридов сахарной свеклы</a:t>
            </a:r>
          </a:p>
        </p:txBody>
      </p:sp>
      <p:sp>
        <p:nvSpPr>
          <p:cNvPr id="134151" name="TextBox 9">
            <a:extLst>
              <a:ext uri="{FF2B5EF4-FFF2-40B4-BE49-F238E27FC236}">
                <a16:creationId xmlns:a16="http://schemas.microsoft.com/office/drawing/2014/main" id="{1A04E8AE-E8B2-4C22-9FD6-F41C74858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3321050"/>
            <a:ext cx="75469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altLang="ru-RU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Обеспечение устойчивого роста объемов промышленного производства сахарной свеклы</a:t>
            </a:r>
          </a:p>
        </p:txBody>
      </p:sp>
      <p:pic>
        <p:nvPicPr>
          <p:cNvPr id="134152" name="Picture 4" descr="Ð¡Ð°ÑÐ°Ñ ÑÐ°ÑÐ¸Ð½Ð°Ð´ PNG">
            <a:extLst>
              <a:ext uri="{FF2B5EF4-FFF2-40B4-BE49-F238E27FC236}">
                <a16:creationId xmlns:a16="http://schemas.microsoft.com/office/drawing/2014/main" id="{41468AD0-4985-459B-BD1B-D0E577727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343025"/>
            <a:ext cx="1435100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5DC12CB-1077-4C25-A7CA-E578DC43F61D}"/>
              </a:ext>
            </a:extLst>
          </p:cNvPr>
          <p:cNvSpPr txBox="1">
            <a:spLocks/>
          </p:cNvSpPr>
          <p:nvPr/>
        </p:nvSpPr>
        <p:spPr>
          <a:xfrm>
            <a:off x="698460" y="304817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Комплексный научно-технический проект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Рисунок 2">
            <a:extLst>
              <a:ext uri="{FF2B5EF4-FFF2-40B4-BE49-F238E27FC236}">
                <a16:creationId xmlns:a16="http://schemas.microsoft.com/office/drawing/2014/main" id="{15A76D6E-A99F-46E4-B2A9-E4CED0C48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575" y="-171450"/>
            <a:ext cx="321945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6" name="TextBox 3">
            <a:extLst>
              <a:ext uri="{FF2B5EF4-FFF2-40B4-BE49-F238E27FC236}">
                <a16:creationId xmlns:a16="http://schemas.microsoft.com/office/drawing/2014/main" id="{78D49948-701B-4F6C-9755-8267D1FDF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826285"/>
            <a:ext cx="6751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Основные 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ЗАДАЧИ</a:t>
            </a: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проекта</a:t>
            </a:r>
          </a:p>
        </p:txBody>
      </p:sp>
      <p:sp>
        <p:nvSpPr>
          <p:cNvPr id="136197" name="TextBox 4">
            <a:extLst>
              <a:ext uri="{FF2B5EF4-FFF2-40B4-BE49-F238E27FC236}">
                <a16:creationId xmlns:a16="http://schemas.microsoft.com/office/drawing/2014/main" id="{08103895-A63A-4305-8023-05A87482E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1486202"/>
            <a:ext cx="832485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Получение высокопродуктивных гибридов сахарной свеклы российской с выходом сахара с гектара не менее </a:t>
            </a:r>
            <a:r>
              <a:rPr kumimoji="0" lang="ru-RU" alt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 тонн</a:t>
            </a:r>
          </a:p>
        </p:txBody>
      </p:sp>
      <p:pic>
        <p:nvPicPr>
          <p:cNvPr id="136198" name="Рисунок 1">
            <a:extLst>
              <a:ext uri="{FF2B5EF4-FFF2-40B4-BE49-F238E27FC236}">
                <a16:creationId xmlns:a16="http://schemas.microsoft.com/office/drawing/2014/main" id="{1897DD0A-AD6B-46FA-B314-9BA7C07CB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3550"/>
            <a:ext cx="1219200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9" name="Picture 4" descr="Ð¡Ð°ÑÐ°Ñ ÑÐ°ÑÐ¸Ð½Ð°Ð´ PNG">
            <a:extLst>
              <a:ext uri="{FF2B5EF4-FFF2-40B4-BE49-F238E27FC236}">
                <a16:creationId xmlns:a16="http://schemas.microsoft.com/office/drawing/2014/main" id="{46BADFF3-AEFA-4E28-AA02-08737A13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456039"/>
            <a:ext cx="1435100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200" name="TextBox 9">
            <a:extLst>
              <a:ext uri="{FF2B5EF4-FFF2-40B4-BE49-F238E27FC236}">
                <a16:creationId xmlns:a16="http://schemas.microsoft.com/office/drawing/2014/main" id="{DA945082-1637-4137-9B5E-00D65E89A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2794302"/>
            <a:ext cx="7913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Освоение современных технологий селекции межлинейных рентабельных гибридов сахарной свеклы</a:t>
            </a:r>
          </a:p>
        </p:txBody>
      </p:sp>
      <p:sp>
        <p:nvSpPr>
          <p:cNvPr id="136201" name="TextBox 10">
            <a:extLst>
              <a:ext uri="{FF2B5EF4-FFF2-40B4-BE49-F238E27FC236}">
                <a16:creationId xmlns:a16="http://schemas.microsoft.com/office/drawing/2014/main" id="{43EAC328-75C4-49CF-8A8B-4496858AC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4151614"/>
            <a:ext cx="79136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Обеспечение технологического оснащения процессов выращивания и хранения корнеплодов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49F2FD8-3781-40C6-B9E9-1AAF17249B60}"/>
              </a:ext>
            </a:extLst>
          </p:cNvPr>
          <p:cNvSpPr txBox="1">
            <a:spLocks/>
          </p:cNvSpPr>
          <p:nvPr/>
        </p:nvSpPr>
        <p:spPr>
          <a:xfrm>
            <a:off x="698460" y="304817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Комплексный научно-технический проект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B82234C-5B3E-48F6-873A-D10A09DEAE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-186" t="15877" r="186" b="16464"/>
          <a:stretch/>
        </p:blipFill>
        <p:spPr>
          <a:xfrm>
            <a:off x="0" y="724185"/>
            <a:ext cx="12209707" cy="584510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8243" name="Рисунок 2">
            <a:extLst>
              <a:ext uri="{FF2B5EF4-FFF2-40B4-BE49-F238E27FC236}">
                <a16:creationId xmlns:a16="http://schemas.microsoft.com/office/drawing/2014/main" id="{619BDB49-CBF4-4028-BD43-1573D815F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917" y="-205182"/>
            <a:ext cx="321945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C979023-F405-41C6-8D0A-5F5CBCFD9B84}"/>
              </a:ext>
            </a:extLst>
          </p:cNvPr>
          <p:cNvSpPr txBox="1">
            <a:spLocks/>
          </p:cNvSpPr>
          <p:nvPr/>
        </p:nvSpPr>
        <p:spPr>
          <a:xfrm>
            <a:off x="698460" y="304817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Комплексный научно-технический проект</a:t>
            </a:r>
          </a:p>
        </p:txBody>
      </p:sp>
      <p:sp>
        <p:nvSpPr>
          <p:cNvPr id="28" name="Oval 18">
            <a:extLst>
              <a:ext uri="{FF2B5EF4-FFF2-40B4-BE49-F238E27FC236}">
                <a16:creationId xmlns:a16="http://schemas.microsoft.com/office/drawing/2014/main" id="{1187697D-04F8-48EA-8364-3FCA0CE8D079}"/>
              </a:ext>
            </a:extLst>
          </p:cNvPr>
          <p:cNvSpPr/>
          <p:nvPr/>
        </p:nvSpPr>
        <p:spPr>
          <a:xfrm>
            <a:off x="205660" y="806951"/>
            <a:ext cx="1428616" cy="1370413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1" name="Oval 18">
            <a:extLst>
              <a:ext uri="{FF2B5EF4-FFF2-40B4-BE49-F238E27FC236}">
                <a16:creationId xmlns:a16="http://schemas.microsoft.com/office/drawing/2014/main" id="{842D382F-B6CA-4A3F-8850-958418D048EA}"/>
              </a:ext>
            </a:extLst>
          </p:cNvPr>
          <p:cNvSpPr/>
          <p:nvPr/>
        </p:nvSpPr>
        <p:spPr>
          <a:xfrm>
            <a:off x="205660" y="2206097"/>
            <a:ext cx="1460074" cy="1400590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2" name="Oval 18">
            <a:extLst>
              <a:ext uri="{FF2B5EF4-FFF2-40B4-BE49-F238E27FC236}">
                <a16:creationId xmlns:a16="http://schemas.microsoft.com/office/drawing/2014/main" id="{A638F5A2-235A-4B8D-BF53-4D7377E636F1}"/>
              </a:ext>
            </a:extLst>
          </p:cNvPr>
          <p:cNvSpPr/>
          <p:nvPr/>
        </p:nvSpPr>
        <p:spPr>
          <a:xfrm>
            <a:off x="225622" y="3646736"/>
            <a:ext cx="1460074" cy="1384995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4" name="Oval 18">
            <a:extLst>
              <a:ext uri="{FF2B5EF4-FFF2-40B4-BE49-F238E27FC236}">
                <a16:creationId xmlns:a16="http://schemas.microsoft.com/office/drawing/2014/main" id="{7669C884-FA6E-4938-B09D-C26C17C7D1F0}"/>
              </a:ext>
            </a:extLst>
          </p:cNvPr>
          <p:cNvSpPr/>
          <p:nvPr/>
        </p:nvSpPr>
        <p:spPr>
          <a:xfrm>
            <a:off x="243330" y="5049175"/>
            <a:ext cx="1460074" cy="1384995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5" name="Rectangle 30">
            <a:extLst>
              <a:ext uri="{FF2B5EF4-FFF2-40B4-BE49-F238E27FC236}">
                <a16:creationId xmlns:a16="http://schemas.microsoft.com/office/drawing/2014/main" id="{9FC304AA-8702-48CA-A51F-1AA46C052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8095" y="1389429"/>
            <a:ext cx="20526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СЕЛЕКЦИЯ</a:t>
            </a:r>
          </a:p>
        </p:txBody>
      </p:sp>
      <p:sp>
        <p:nvSpPr>
          <p:cNvPr id="46" name="Rectangle 30">
            <a:extLst>
              <a:ext uri="{FF2B5EF4-FFF2-40B4-BE49-F238E27FC236}">
                <a16:creationId xmlns:a16="http://schemas.microsoft.com/office/drawing/2014/main" id="{2EE61B23-8208-4E33-A3DF-5CEAE2FBF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787" y="2659895"/>
            <a:ext cx="20526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КУЛЬТУРА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ТКАНЕЙ</a:t>
            </a:r>
          </a:p>
        </p:txBody>
      </p:sp>
      <p:sp>
        <p:nvSpPr>
          <p:cNvPr id="47" name="Rectangle 30">
            <a:extLst>
              <a:ext uri="{FF2B5EF4-FFF2-40B4-BE49-F238E27FC236}">
                <a16:creationId xmlns:a16="http://schemas.microsoft.com/office/drawing/2014/main" id="{E9564278-8921-457B-B8B4-B5A2D5ACD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4381" y="4125176"/>
            <a:ext cx="20526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cs typeface="Segoe UI" panose="020B0502040204020203" pitchFamily="34" charset="0"/>
              </a:rPr>
              <a:t>МОЛЕКУЛЯРНА</a:t>
            </a:r>
            <a:r>
              <a:rPr lang="ru-RU" altLang="ru-RU" sz="1600" b="1" dirty="0">
                <a:solidFill>
                  <a:srgbClr val="048936"/>
                </a:solidFill>
                <a:latin typeface="+mn-lt"/>
                <a:cs typeface="Segoe UI" panose="020B0502040204020203" pitchFamily="34" charset="0"/>
              </a:rPr>
              <a:t>Я БИОЛОГИЯ</a:t>
            </a: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48" name="Rectangle 30">
            <a:extLst>
              <a:ext uri="{FF2B5EF4-FFF2-40B4-BE49-F238E27FC236}">
                <a16:creationId xmlns:a16="http://schemas.microsoft.com/office/drawing/2014/main" id="{4EC44D23-0E23-4A62-8130-D05D06E82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673" y="5617002"/>
            <a:ext cx="20526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5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СЕМЕНОВОДСТВО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CD064CE-C721-4869-9824-7C0416CDB2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88"/>
          <a:stretch/>
        </p:blipFill>
        <p:spPr>
          <a:xfrm>
            <a:off x="9087915" y="3731644"/>
            <a:ext cx="2743892" cy="2623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3C3A9D-85BD-471A-9E8B-29CFC140A585}"/>
              </a:ext>
            </a:extLst>
          </p:cNvPr>
          <p:cNvSpPr txBox="1"/>
          <p:nvPr/>
        </p:nvSpPr>
        <p:spPr>
          <a:xfrm>
            <a:off x="1685696" y="906898"/>
            <a:ext cx="3589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Внедрение разработанной системы молекулярных маркеров и современных биотехнологий в прогрессивные генетико-селекционные схемы</a:t>
            </a:r>
            <a:endParaRPr lang="ru-RU" sz="14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EDF338-3DDD-48BA-8CB2-C285F94E2BB0}"/>
              </a:ext>
            </a:extLst>
          </p:cNvPr>
          <p:cNvSpPr txBox="1"/>
          <p:nvPr/>
        </p:nvSpPr>
        <p:spPr>
          <a:xfrm>
            <a:off x="1665734" y="2279185"/>
            <a:ext cx="3589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и использование приемов </a:t>
            </a: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ускоренного создания гомозиготного исходного материала, </a:t>
            </a:r>
            <a:r>
              <a:rPr lang="ru-RU" altLang="ru-RU" sz="1400" b="1" kern="0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микроклонирования</a:t>
            </a: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, длительного сохранения ценного селекционного материала</a:t>
            </a: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in vitro </a:t>
            </a:r>
            <a:endParaRPr lang="ru-RU" sz="14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1691D5-0566-4803-BFC1-1682139C981C}"/>
              </a:ext>
            </a:extLst>
          </p:cNvPr>
          <p:cNvSpPr txBox="1"/>
          <p:nvPr/>
        </p:nvSpPr>
        <p:spPr>
          <a:xfrm>
            <a:off x="1675715" y="4094399"/>
            <a:ext cx="3589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Применение новой разработанной системы молекулярных маркеров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49E7C9-0A87-43DE-9657-FADFEC285996}"/>
              </a:ext>
            </a:extLst>
          </p:cNvPr>
          <p:cNvSpPr txBox="1"/>
          <p:nvPr/>
        </p:nvSpPr>
        <p:spPr>
          <a:xfrm>
            <a:off x="1738518" y="5370780"/>
            <a:ext cx="3589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Разработка и усовершенствование методов повышения качества семенного материала и средств механизации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3CB966-D836-4E10-A883-6D418E412F5B}"/>
              </a:ext>
            </a:extLst>
          </p:cNvPr>
          <p:cNvSpPr txBox="1"/>
          <p:nvPr/>
        </p:nvSpPr>
        <p:spPr>
          <a:xfrm>
            <a:off x="5293092" y="846127"/>
            <a:ext cx="3589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Сокращение количества скрещиваний; снижение трудоёмкости селекционных работ и затрат времени; увеличение интенсивности селекционного процесса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C238173-8EE2-43AD-A26B-8A13E7C8878A}"/>
              </a:ext>
            </a:extLst>
          </p:cNvPr>
          <p:cNvSpPr txBox="1"/>
          <p:nvPr/>
        </p:nvSpPr>
        <p:spPr>
          <a:xfrm>
            <a:off x="5375126" y="2341895"/>
            <a:ext cx="35896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Получение новых форм сахарной свеклы с высокой степенью </a:t>
            </a:r>
            <a:r>
              <a:rPr lang="ru-RU" sz="1400" b="1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гомозиготности</a:t>
            </a: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улучшенного </a:t>
            </a:r>
            <a:r>
              <a:rPr lang="ru-RU" sz="1400" b="1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cелекционного</a:t>
            </a: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материала, создание коллекции ценных генотипов </a:t>
            </a:r>
            <a:r>
              <a:rPr lang="ru-RU" sz="1400" b="1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b="1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vitro</a:t>
            </a:r>
            <a:endParaRPr lang="ru-RU" sz="14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3D70FAE-6445-448C-8FA1-B8A2AF53C109}"/>
              </a:ext>
            </a:extLst>
          </p:cNvPr>
          <p:cNvSpPr txBox="1"/>
          <p:nvPr/>
        </p:nvSpPr>
        <p:spPr>
          <a:xfrm>
            <a:off x="5344931" y="3771233"/>
            <a:ext cx="3589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Оценка генетического разнообразия исходного материала и маркер-опосредованного отбора по хозяйственно-полезным признакам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B91B56-A9B4-420C-9941-D8F196A21158}"/>
              </a:ext>
            </a:extLst>
          </p:cNvPr>
          <p:cNvSpPr txBox="1"/>
          <p:nvPr/>
        </p:nvSpPr>
        <p:spPr>
          <a:xfrm>
            <a:off x="5322555" y="5051252"/>
            <a:ext cx="37820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Получение здоровых семян   с высокими посевными характеристиками, способными максимально реализовать заложенный в процессе селекции генетический потенциал создаваемых гибридов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1092053-B870-4BD1-9763-6C33FE660013}"/>
              </a:ext>
            </a:extLst>
          </p:cNvPr>
          <p:cNvCxnSpPr/>
          <p:nvPr/>
        </p:nvCxnSpPr>
        <p:spPr>
          <a:xfrm>
            <a:off x="1853959" y="2004646"/>
            <a:ext cx="7184533" cy="0"/>
          </a:xfrm>
          <a:prstGeom prst="line">
            <a:avLst/>
          </a:prstGeom>
          <a:ln w="19050">
            <a:solidFill>
              <a:srgbClr val="04893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B2A5D1E-9CDF-4FCB-867C-4ED3AD09BD79}"/>
              </a:ext>
            </a:extLst>
          </p:cNvPr>
          <p:cNvCxnSpPr/>
          <p:nvPr/>
        </p:nvCxnSpPr>
        <p:spPr>
          <a:xfrm>
            <a:off x="1853958" y="3664180"/>
            <a:ext cx="7184533" cy="0"/>
          </a:xfrm>
          <a:prstGeom prst="line">
            <a:avLst/>
          </a:prstGeom>
          <a:ln w="19050">
            <a:solidFill>
              <a:srgbClr val="04893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BDCD67D9-743A-4F5D-B17B-8522D47926E7}"/>
              </a:ext>
            </a:extLst>
          </p:cNvPr>
          <p:cNvCxnSpPr/>
          <p:nvPr/>
        </p:nvCxnSpPr>
        <p:spPr>
          <a:xfrm>
            <a:off x="1853957" y="4947950"/>
            <a:ext cx="7184533" cy="0"/>
          </a:xfrm>
          <a:prstGeom prst="line">
            <a:avLst/>
          </a:prstGeom>
          <a:ln w="19050">
            <a:solidFill>
              <a:srgbClr val="04893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5311CBBF-AEAA-4B05-AB2B-E268552C15D8}"/>
              </a:ext>
            </a:extLst>
          </p:cNvPr>
          <p:cNvCxnSpPr>
            <a:cxnSpLocks/>
          </p:cNvCxnSpPr>
          <p:nvPr/>
        </p:nvCxnSpPr>
        <p:spPr>
          <a:xfrm>
            <a:off x="5304847" y="875016"/>
            <a:ext cx="20854" cy="5434483"/>
          </a:xfrm>
          <a:prstGeom prst="line">
            <a:avLst/>
          </a:prstGeom>
          <a:ln w="19050">
            <a:solidFill>
              <a:srgbClr val="04893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53C581E-75E0-4EB8-9FF5-4A07691FE91E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8" t="4451" r="19692" b="22226"/>
          <a:stretch/>
        </p:blipFill>
        <p:spPr bwMode="auto">
          <a:xfrm>
            <a:off x="9087915" y="1050885"/>
            <a:ext cx="2743892" cy="2680759"/>
          </a:xfrm>
          <a:prstGeom prst="rect">
            <a:avLst/>
          </a:prstGeom>
          <a:noFill/>
          <a:ln>
            <a:solidFill>
              <a:srgbClr val="70AD47">
                <a:lumMod val="50000"/>
              </a:srgbClr>
            </a:solidFill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16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18">
            <a:extLst>
              <a:ext uri="{FF2B5EF4-FFF2-40B4-BE49-F238E27FC236}">
                <a16:creationId xmlns:a16="http://schemas.microsoft.com/office/drawing/2014/main" id="{C8B82319-400B-446F-92CC-AD6473FAC578}"/>
              </a:ext>
            </a:extLst>
          </p:cNvPr>
          <p:cNvSpPr/>
          <p:nvPr/>
        </p:nvSpPr>
        <p:spPr>
          <a:xfrm>
            <a:off x="5656049" y="3729838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32" name="Oval 18">
            <a:extLst>
              <a:ext uri="{FF2B5EF4-FFF2-40B4-BE49-F238E27FC236}">
                <a16:creationId xmlns:a16="http://schemas.microsoft.com/office/drawing/2014/main" id="{E33C3B71-326F-401B-BFFE-96BB2142B8E3}"/>
              </a:ext>
            </a:extLst>
          </p:cNvPr>
          <p:cNvSpPr/>
          <p:nvPr/>
        </p:nvSpPr>
        <p:spPr>
          <a:xfrm>
            <a:off x="3407459" y="3753301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30" name="Oval 18">
            <a:extLst>
              <a:ext uri="{FF2B5EF4-FFF2-40B4-BE49-F238E27FC236}">
                <a16:creationId xmlns:a16="http://schemas.microsoft.com/office/drawing/2014/main" id="{833C7B03-F7DC-4682-98DB-54D319259324}"/>
              </a:ext>
            </a:extLst>
          </p:cNvPr>
          <p:cNvSpPr/>
          <p:nvPr/>
        </p:nvSpPr>
        <p:spPr>
          <a:xfrm>
            <a:off x="1173555" y="3678633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29" name="Oval 18">
            <a:extLst>
              <a:ext uri="{FF2B5EF4-FFF2-40B4-BE49-F238E27FC236}">
                <a16:creationId xmlns:a16="http://schemas.microsoft.com/office/drawing/2014/main" id="{DF0864D1-2364-4D68-919E-B7F7DB5D4E9C}"/>
              </a:ext>
            </a:extLst>
          </p:cNvPr>
          <p:cNvSpPr/>
          <p:nvPr/>
        </p:nvSpPr>
        <p:spPr>
          <a:xfrm>
            <a:off x="6964443" y="1602526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28" name="Oval 18">
            <a:extLst>
              <a:ext uri="{FF2B5EF4-FFF2-40B4-BE49-F238E27FC236}">
                <a16:creationId xmlns:a16="http://schemas.microsoft.com/office/drawing/2014/main" id="{1BCBF8B1-E3B3-48D5-A701-CE86848069E3}"/>
              </a:ext>
            </a:extLst>
          </p:cNvPr>
          <p:cNvSpPr/>
          <p:nvPr/>
        </p:nvSpPr>
        <p:spPr>
          <a:xfrm>
            <a:off x="4660849" y="1618057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27" name="Oval 18">
            <a:extLst>
              <a:ext uri="{FF2B5EF4-FFF2-40B4-BE49-F238E27FC236}">
                <a16:creationId xmlns:a16="http://schemas.microsoft.com/office/drawing/2014/main" id="{2CAFDC2C-5972-4D1E-B14E-395AC974C11A}"/>
              </a:ext>
            </a:extLst>
          </p:cNvPr>
          <p:cNvSpPr/>
          <p:nvPr/>
        </p:nvSpPr>
        <p:spPr>
          <a:xfrm>
            <a:off x="2398284" y="1548721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pic>
        <p:nvPicPr>
          <p:cNvPr id="138243" name="Рисунок 2">
            <a:extLst>
              <a:ext uri="{FF2B5EF4-FFF2-40B4-BE49-F238E27FC236}">
                <a16:creationId xmlns:a16="http://schemas.microsoft.com/office/drawing/2014/main" id="{619BDB49-CBF4-4028-BD43-1573D815F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75" y="-126207"/>
            <a:ext cx="321945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8">
            <a:extLst>
              <a:ext uri="{FF2B5EF4-FFF2-40B4-BE49-F238E27FC236}">
                <a16:creationId xmlns:a16="http://schemas.microsoft.com/office/drawing/2014/main" id="{E0E9A773-FD85-44BA-B396-7E161B82D94E}"/>
              </a:ext>
            </a:extLst>
          </p:cNvPr>
          <p:cNvSpPr/>
          <p:nvPr/>
        </p:nvSpPr>
        <p:spPr>
          <a:xfrm>
            <a:off x="157985" y="1575764"/>
            <a:ext cx="2220372" cy="2129912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B6333"/>
              </a:solidFill>
              <a:effectLst/>
              <a:uLnTx/>
              <a:uFillTx/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138245" name="Rectangle 29">
            <a:extLst>
              <a:ext uri="{FF2B5EF4-FFF2-40B4-BE49-F238E27FC236}">
                <a16:creationId xmlns:a16="http://schemas.microsoft.com/office/drawing/2014/main" id="{E7DA42C9-8E45-4C82-9158-21C981A3E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522" y="1433402"/>
            <a:ext cx="16684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</a:t>
            </a:r>
            <a:endParaRPr kumimoji="0" lang="ru-RU" altLang="ru-RU" sz="54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46" name="Rectangle 30">
            <a:extLst>
              <a:ext uri="{FF2B5EF4-FFF2-40B4-BE49-F238E27FC236}">
                <a16:creationId xmlns:a16="http://schemas.microsoft.com/office/drawing/2014/main" id="{B692624A-274A-4E22-B7EF-C87C25B87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34" y="2144602"/>
            <a:ext cx="20526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новых высокопродуктивных гибрида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сахарной свеклы отечественной селекции</a:t>
            </a:r>
          </a:p>
        </p:txBody>
      </p:sp>
      <p:sp>
        <p:nvSpPr>
          <p:cNvPr id="138248" name="Rectangle 29">
            <a:extLst>
              <a:ext uri="{FF2B5EF4-FFF2-40B4-BE49-F238E27FC236}">
                <a16:creationId xmlns:a16="http://schemas.microsoft.com/office/drawing/2014/main" id="{D9072D55-7EC0-4EE8-8C7A-29829C841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085" y="3924695"/>
            <a:ext cx="16684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48</a:t>
            </a:r>
            <a:endParaRPr kumimoji="0" lang="ru-RU" altLang="ru-RU" sz="54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49" name="Rectangle 30">
            <a:extLst>
              <a:ext uri="{FF2B5EF4-FFF2-40B4-BE49-F238E27FC236}">
                <a16:creationId xmlns:a16="http://schemas.microsoft.com/office/drawing/2014/main" id="{E1773FB9-2E2B-4B1F-92DD-9B4F8279F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0710" y="4774008"/>
            <a:ext cx="20510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новых гибридов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сахарной свеклы </a:t>
            </a:r>
          </a:p>
        </p:txBody>
      </p:sp>
      <p:sp>
        <p:nvSpPr>
          <p:cNvPr id="138251" name="Rectangle 29">
            <a:extLst>
              <a:ext uri="{FF2B5EF4-FFF2-40B4-BE49-F238E27FC236}">
                <a16:creationId xmlns:a16="http://schemas.microsoft.com/office/drawing/2014/main" id="{7955C3DD-7DE9-4CFA-A0DE-F3174A0F6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114" y="1648789"/>
            <a:ext cx="166846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</a:t>
            </a:r>
            <a:endParaRPr kumimoji="0" lang="ru-RU" altLang="ru-RU" sz="54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52" name="Rectangle 30">
            <a:extLst>
              <a:ext uri="{FF2B5EF4-FFF2-40B4-BE49-F238E27FC236}">
                <a16:creationId xmlns:a16="http://schemas.microsoft.com/office/drawing/2014/main" id="{B9E491C5-165D-490D-9B32-6EB8F510F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602" y="2310777"/>
            <a:ext cx="20526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новые отечественные технологии селекции, биотехнологии и семеноводства сахарной свеклы</a:t>
            </a:r>
          </a:p>
        </p:txBody>
      </p:sp>
      <p:sp>
        <p:nvSpPr>
          <p:cNvPr id="138254" name="Rectangle 29">
            <a:extLst>
              <a:ext uri="{FF2B5EF4-FFF2-40B4-BE49-F238E27FC236}">
                <a16:creationId xmlns:a16="http://schemas.microsoft.com/office/drawing/2014/main" id="{89F52041-BF61-47CF-801B-7B456EE11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4198" y="1691136"/>
            <a:ext cx="166846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6</a:t>
            </a:r>
            <a:endParaRPr kumimoji="0" lang="ru-RU" altLang="ru-RU" sz="54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55" name="Rectangle 30">
            <a:extLst>
              <a:ext uri="{FF2B5EF4-FFF2-40B4-BE49-F238E27FC236}">
                <a16:creationId xmlns:a16="http://schemas.microsoft.com/office/drawing/2014/main" id="{14B49D4B-8D39-43AC-AED8-583D703E0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2905" y="2446786"/>
            <a:ext cx="20510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 новых методов для селекции и семеноводства сахарной свеклы </a:t>
            </a:r>
          </a:p>
        </p:txBody>
      </p:sp>
      <p:sp>
        <p:nvSpPr>
          <p:cNvPr id="138257" name="Rectangle 29">
            <a:extLst>
              <a:ext uri="{FF2B5EF4-FFF2-40B4-BE49-F238E27FC236}">
                <a16:creationId xmlns:a16="http://schemas.microsoft.com/office/drawing/2014/main" id="{9844C15A-E86D-4BC3-B5CD-CE6F4A7B6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949" y="1747019"/>
            <a:ext cx="16684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150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тыс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58" name="Rectangle 30">
            <a:extLst>
              <a:ext uri="{FF2B5EF4-FFF2-40B4-BE49-F238E27FC236}">
                <a16:creationId xmlns:a16="http://schemas.microsoft.com/office/drawing/2014/main" id="{1C8B2CC4-3193-4866-9C33-A27574C5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436" y="2504257"/>
            <a:ext cx="20510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 посевных единиц к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2025 г</a:t>
            </a:r>
          </a:p>
        </p:txBody>
      </p:sp>
      <p:sp>
        <p:nvSpPr>
          <p:cNvPr id="138260" name="Rectangle 29">
            <a:extLst>
              <a:ext uri="{FF2B5EF4-FFF2-40B4-BE49-F238E27FC236}">
                <a16:creationId xmlns:a16="http://schemas.microsoft.com/office/drawing/2014/main" id="{AA0EBDFD-24FB-420E-9E9F-6591179E9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233" y="3946974"/>
            <a:ext cx="1668463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61" name="Rectangle 30">
            <a:extLst>
              <a:ext uri="{FF2B5EF4-FFF2-40B4-BE49-F238E27FC236}">
                <a16:creationId xmlns:a16="http://schemas.microsoft.com/office/drawing/2014/main" id="{FFBCEEB5-DD3E-4A25-8B43-D2AB44261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233" y="4599436"/>
            <a:ext cx="2051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коллекция компонентов гибридов и линий сахарной свеклы</a:t>
            </a:r>
          </a:p>
        </p:txBody>
      </p:sp>
      <p:sp>
        <p:nvSpPr>
          <p:cNvPr id="138263" name="Rectangle 29">
            <a:extLst>
              <a:ext uri="{FF2B5EF4-FFF2-40B4-BE49-F238E27FC236}">
                <a16:creationId xmlns:a16="http://schemas.microsoft.com/office/drawing/2014/main" id="{346C1B64-E456-4271-AD3C-6CB47E9A2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723" y="3815158"/>
            <a:ext cx="16684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048936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8264" name="Rectangle 30">
            <a:extLst>
              <a:ext uri="{FF2B5EF4-FFF2-40B4-BE49-F238E27FC236}">
                <a16:creationId xmlns:a16="http://schemas.microsoft.com/office/drawing/2014/main" id="{C3C870EE-762D-4E55-B056-4D98DFDAC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635" y="4596208"/>
            <a:ext cx="20510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технологические схемы для селекции и семеноводства сахарной свеклы </a:t>
            </a:r>
          </a:p>
        </p:txBody>
      </p:sp>
      <p:sp>
        <p:nvSpPr>
          <p:cNvPr id="138265" name="Подзаголовок 2">
            <a:extLst>
              <a:ext uri="{FF2B5EF4-FFF2-40B4-BE49-F238E27FC236}">
                <a16:creationId xmlns:a16="http://schemas.microsoft.com/office/drawing/2014/main" id="{7202B29E-4B42-4E0D-8637-8ACBCA5F3DD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32347" y="768353"/>
            <a:ext cx="94773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Планируемые результаты проекта</a:t>
            </a:r>
          </a:p>
        </p:txBody>
      </p:sp>
      <p:pic>
        <p:nvPicPr>
          <p:cNvPr id="138266" name="Picture 8" descr="https://foodbay.com/files/uploads/300xNxkormovye-korneplody.png.pagespeed.ic.TAPyKGd_tT.png">
            <a:extLst>
              <a:ext uri="{FF2B5EF4-FFF2-40B4-BE49-F238E27FC236}">
                <a16:creationId xmlns:a16="http://schemas.microsoft.com/office/drawing/2014/main" id="{729A28ED-0B58-4AF7-9FD6-9B208A01F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7873">
            <a:off x="7785782" y="1519412"/>
            <a:ext cx="4517638" cy="417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8FD7535-BD94-4497-8B73-1365D021C0C6}"/>
              </a:ext>
            </a:extLst>
          </p:cNvPr>
          <p:cNvSpPr txBox="1">
            <a:spLocks/>
          </p:cNvSpPr>
          <p:nvPr/>
        </p:nvSpPr>
        <p:spPr>
          <a:xfrm>
            <a:off x="698460" y="304817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Комплексный научно-технический проект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6D43443-BEBB-4831-A5A6-A0B896B85CD9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Зерновое производство – системообразующая отрасль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75FCA6E-DB92-497A-8D1C-873A5F5C05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5169315"/>
              </p:ext>
            </p:extLst>
          </p:nvPr>
        </p:nvGraphicFramePr>
        <p:xfrm>
          <a:off x="-481480" y="888716"/>
          <a:ext cx="5794625" cy="501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6512B57-DC6B-4DF0-815C-822B274BC8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039003"/>
              </p:ext>
            </p:extLst>
          </p:nvPr>
        </p:nvGraphicFramePr>
        <p:xfrm>
          <a:off x="3932718" y="92786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6795E21-554B-4D2C-8D4A-B20AD3472153}"/>
              </a:ext>
            </a:extLst>
          </p:cNvPr>
          <p:cNvSpPr txBox="1"/>
          <p:nvPr/>
        </p:nvSpPr>
        <p:spPr>
          <a:xfrm>
            <a:off x="10017304" y="4307907"/>
            <a:ext cx="1109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Пшеница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3AB1E3-4D30-4843-935B-EE42537BE465}"/>
              </a:ext>
            </a:extLst>
          </p:cNvPr>
          <p:cNvSpPr txBox="1"/>
          <p:nvPr/>
        </p:nvSpPr>
        <p:spPr>
          <a:xfrm>
            <a:off x="6025793" y="4307907"/>
            <a:ext cx="1109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Ячмень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77E804-EA4C-497E-BED5-7FB352D402A1}"/>
              </a:ext>
            </a:extLst>
          </p:cNvPr>
          <p:cNvSpPr txBox="1"/>
          <p:nvPr/>
        </p:nvSpPr>
        <p:spPr>
          <a:xfrm rot="1244198">
            <a:off x="6207257" y="2419542"/>
            <a:ext cx="1109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Кукуруза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3CC27-B4EB-47DD-8AEC-886F3B123556}"/>
              </a:ext>
            </a:extLst>
          </p:cNvPr>
          <p:cNvSpPr txBox="1"/>
          <p:nvPr/>
        </p:nvSpPr>
        <p:spPr>
          <a:xfrm rot="1272578">
            <a:off x="6943421" y="1976444"/>
            <a:ext cx="708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Овес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25619C-629C-45D9-9D8E-BBCD633EF271}"/>
              </a:ext>
            </a:extLst>
          </p:cNvPr>
          <p:cNvSpPr txBox="1"/>
          <p:nvPr/>
        </p:nvSpPr>
        <p:spPr>
          <a:xfrm rot="1439873">
            <a:off x="7382521" y="1690514"/>
            <a:ext cx="708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Рожь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77F0BE-2084-4D31-9CE0-A45C70A0E950}"/>
              </a:ext>
            </a:extLst>
          </p:cNvPr>
          <p:cNvSpPr txBox="1"/>
          <p:nvPr/>
        </p:nvSpPr>
        <p:spPr>
          <a:xfrm rot="1439873">
            <a:off x="7788826" y="1560576"/>
            <a:ext cx="882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Другие</a:t>
            </a: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27D2B499-15B3-4C4B-AB40-70EC3FF60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2" y="5772746"/>
            <a:ext cx="11317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36127"/>
                </a:solidFill>
                <a:effectLst/>
                <a:uLnTx/>
                <a:uFillTx/>
                <a:latin typeface="Calibri" panose="020F0502020204030204" pitchFamily="34" charset="0"/>
              </a:rPr>
              <a:t>Среднегодовые валовые сборы в России за 2010 … 2018 гг.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C6710F-3186-441E-9975-6A0AB8DB7305}"/>
              </a:ext>
            </a:extLst>
          </p:cNvPr>
          <p:cNvSpPr txBox="1"/>
          <p:nvPr/>
        </p:nvSpPr>
        <p:spPr>
          <a:xfrm>
            <a:off x="2075380" y="1075563"/>
            <a:ext cx="1972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48936"/>
                </a:solidFill>
              </a:rPr>
              <a:t>ПО ОКРУГАМ, млн. тонн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F9802F-1559-43A3-AB5A-97A66FF8688E}"/>
              </a:ext>
            </a:extLst>
          </p:cNvPr>
          <p:cNvSpPr txBox="1"/>
          <p:nvPr/>
        </p:nvSpPr>
        <p:spPr>
          <a:xfrm>
            <a:off x="8213213" y="1054716"/>
            <a:ext cx="1972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48936"/>
                </a:solidFill>
              </a:rPr>
              <a:t>ПО КУЛЬТУРАМ, млн. тонн</a:t>
            </a:r>
          </a:p>
        </p:txBody>
      </p:sp>
    </p:spTree>
    <p:extLst>
      <p:ext uri="{BB962C8B-B14F-4D97-AF65-F5344CB8AC3E}">
        <p14:creationId xmlns:p14="http://schemas.microsoft.com/office/powerpoint/2010/main" val="153641339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7177C36-7157-43A3-9F39-C332C8D50718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Селекционно-семеноводческая работа по озимой пшенице</a:t>
            </a:r>
          </a:p>
        </p:txBody>
      </p:sp>
      <p:pic>
        <p:nvPicPr>
          <p:cNvPr id="4" name="Picture 70" descr="C:\Users\Александр\Downloads\20190606_090815.jpg">
            <a:extLst>
              <a:ext uri="{FF2B5EF4-FFF2-40B4-BE49-F238E27FC236}">
                <a16:creationId xmlns:a16="http://schemas.microsoft.com/office/drawing/2014/main" id="{33B0F80A-C9F1-4F01-A39A-47390775C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593" y="863600"/>
            <a:ext cx="45593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4" descr="C:\Users\Александр\Downloads\IMG-20190612-WA0012.jpg">
            <a:extLst>
              <a:ext uri="{FF2B5EF4-FFF2-40B4-BE49-F238E27FC236}">
                <a16:creationId xmlns:a16="http://schemas.microsoft.com/office/drawing/2014/main" id="{3AC07467-B78B-44FD-AF58-D50A484A7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593" y="3524472"/>
            <a:ext cx="45593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353BA91-B53B-48A3-B210-D90FBCC3C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93999"/>
              </p:ext>
            </p:extLst>
          </p:nvPr>
        </p:nvGraphicFramePr>
        <p:xfrm>
          <a:off x="312684" y="1196550"/>
          <a:ext cx="6588125" cy="495617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245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8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20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Сорт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Год передачи </a:t>
                      </a:r>
                      <a:b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 ГСИ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Госреестр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Патенто</a:t>
                      </a:r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b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обладатель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ru-RU" sz="2200" b="1" u="none" strike="noStrike" dirty="0">
                          <a:effectLst/>
                        </a:rPr>
                        <a:t>Московская 39</a:t>
                      </a:r>
                      <a:endParaRPr lang="ru-RU" sz="22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1994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1999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6000" algn="ctr" fontAlgn="ctr"/>
                      <a:r>
                        <a:rPr lang="ru-RU" sz="1400" b="1" u="none" strike="noStrike" dirty="0">
                          <a:effectLst/>
                        </a:rPr>
                        <a:t>Московский НИИСХ "</a:t>
                      </a:r>
                      <a:r>
                        <a:rPr lang="ru-RU" sz="1400" b="1" u="none" strike="noStrike" dirty="0" err="1">
                          <a:effectLst/>
                        </a:rPr>
                        <a:t>Немчиновка</a:t>
                      </a:r>
                      <a:r>
                        <a:rPr lang="ru-RU" sz="1400" b="1" u="none" strike="noStrike" dirty="0">
                          <a:effectLst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ru-RU" sz="2200" b="1" u="none" strike="noStrike" dirty="0">
                          <a:effectLst/>
                        </a:rPr>
                        <a:t>Московская 40</a:t>
                      </a:r>
                      <a:endParaRPr lang="ru-RU" sz="22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2007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2011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6000" algn="ctr" fontAlgn="ctr"/>
                      <a:r>
                        <a:rPr lang="ru-RU" sz="1400" b="1" u="none" strike="noStrike" dirty="0">
                          <a:effectLst/>
                        </a:rPr>
                        <a:t>Московский НИИСХ "</a:t>
                      </a:r>
                      <a:r>
                        <a:rPr lang="ru-RU" sz="1400" b="1" u="none" strike="noStrike" dirty="0" err="1">
                          <a:effectLst/>
                        </a:rPr>
                        <a:t>Немчиновка</a:t>
                      </a:r>
                      <a:r>
                        <a:rPr lang="ru-RU" sz="1400" b="1" u="none" strike="noStrike" dirty="0">
                          <a:effectLst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ru-RU" sz="2200" b="1" u="none" strike="noStrike" dirty="0">
                          <a:effectLst/>
                        </a:rPr>
                        <a:t>Московская 56</a:t>
                      </a:r>
                      <a:endParaRPr lang="ru-RU" sz="22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2004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2008</a:t>
                      </a:r>
                      <a:endParaRPr lang="ru-RU" sz="18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6000" algn="ctr" fontAlgn="ctr"/>
                      <a:r>
                        <a:rPr lang="ru-RU" sz="1400" b="1" u="none" strike="noStrike" dirty="0">
                          <a:effectLst/>
                        </a:rPr>
                        <a:t>Московский НИИСХ "</a:t>
                      </a:r>
                      <a:r>
                        <a:rPr lang="ru-RU" sz="1400" b="1" u="none" strike="noStrike" dirty="0" err="1">
                          <a:effectLst/>
                        </a:rPr>
                        <a:t>Немчиновка</a:t>
                      </a:r>
                      <a:r>
                        <a:rPr lang="ru-RU" sz="1400" b="1" u="none" strike="noStrike" dirty="0">
                          <a:effectLst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1D2C12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ru-RU" sz="2200" b="1" u="none" strike="noStrike" dirty="0">
                          <a:effectLst/>
                        </a:rPr>
                        <a:t>Синева</a:t>
                      </a:r>
                      <a:endParaRPr lang="ru-RU" sz="2200" b="1" i="0" u="none" strike="noStrike" dirty="0">
                        <a:solidFill>
                          <a:srgbClr val="8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8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ФНЦ</a:t>
                      </a:r>
                      <a:r>
                        <a:rPr lang="ru-RU" sz="1400" b="1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ЗБК, ОО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 «</a:t>
                      </a:r>
                      <a:r>
                        <a:rPr lang="ru-RU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Дубовицкое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ru-RU" sz="2200" b="1" u="none" strike="noStrike" dirty="0" err="1">
                          <a:effectLst/>
                        </a:rPr>
                        <a:t>Немчиновская</a:t>
                      </a:r>
                      <a:r>
                        <a:rPr lang="ru-RU" sz="2200" b="1" u="none" strike="noStrike" dirty="0">
                          <a:effectLst/>
                        </a:rPr>
                        <a:t> 85</a:t>
                      </a:r>
                      <a:endParaRPr lang="ru-RU" sz="2200" b="1" i="0" u="none" strike="noStrike" dirty="0">
                        <a:solidFill>
                          <a:srgbClr val="8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ru-RU" sz="18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Московский НИИСХ «</a:t>
                      </a:r>
                      <a:r>
                        <a:rPr lang="ru-RU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Немчиновка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</a:t>
                      </a:r>
                      <a:endParaRPr lang="ru-RU" sz="1400" b="1" i="0" u="none" strike="noStrike" dirty="0">
                        <a:solidFill>
                          <a:srgbClr val="8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en-US" sz="2200" b="1" u="none" strike="noStrike" dirty="0">
                          <a:effectLst/>
                        </a:rPr>
                        <a:t>ID 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2019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АО "Щелково </a:t>
                      </a:r>
                      <a:r>
                        <a:rPr lang="ru-RU" sz="1400" b="1" u="none" strike="noStrike" dirty="0" err="1">
                          <a:effectLst/>
                        </a:rPr>
                        <a:t>Агрохим</a:t>
                      </a:r>
                      <a:r>
                        <a:rPr lang="ru-RU" sz="1400" b="1" u="none" strike="noStrike" dirty="0">
                          <a:effectLst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6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 fontAlgn="ctr"/>
                      <a:r>
                        <a:rPr lang="en-US" sz="2200" b="1" u="none" strike="noStrike" dirty="0">
                          <a:effectLst/>
                        </a:rPr>
                        <a:t>DF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2019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 АО "Щелково </a:t>
                      </a:r>
                      <a:r>
                        <a:rPr lang="ru-RU" sz="1400" b="1" u="none" strike="noStrike" dirty="0" err="1">
                          <a:effectLst/>
                        </a:rPr>
                        <a:t>Агрохим</a:t>
                      </a:r>
                      <a:r>
                        <a:rPr lang="ru-RU" sz="1400" b="1" u="none" strike="noStrike" dirty="0">
                          <a:effectLst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63" marR="8363" marT="836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430283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E0E26F-6A00-420C-821B-A522F17B1A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7"/>
          <a:stretch/>
        </p:blipFill>
        <p:spPr>
          <a:xfrm>
            <a:off x="691661" y="1939530"/>
            <a:ext cx="4700955" cy="4351338"/>
          </a:xfrm>
          <a:prstGeom prst="rect">
            <a:avLst/>
          </a:prstGeom>
        </p:spPr>
      </p:pic>
      <p:sp>
        <p:nvSpPr>
          <p:cNvPr id="102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D539B2-C592-4803-96A5-F66DAC2972BF}" type="slidenum">
              <a:rPr lang="ru-RU" altLang="ru-RU" sz="1600" smtClean="0"/>
              <a:pPr/>
              <a:t>15</a:t>
            </a:fld>
            <a:endParaRPr lang="ru-RU" altLang="ru-RU" sz="1600"/>
          </a:p>
        </p:txBody>
      </p:sp>
      <p:pic>
        <p:nvPicPr>
          <p:cNvPr id="15" name="Объект 6">
            <a:extLst>
              <a:ext uri="{FF2B5EF4-FFF2-40B4-BE49-F238E27FC236}">
                <a16:creationId xmlns:a16="http://schemas.microsoft.com/office/drawing/2014/main" id="{ED3BE719-C4D5-43E9-AF2A-69A5B296A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3" t="16667" r="12176"/>
          <a:stretch/>
        </p:blipFill>
        <p:spPr>
          <a:xfrm>
            <a:off x="284488" y="1441937"/>
            <a:ext cx="3044865" cy="3108317"/>
          </a:xfrm>
          <a:ln w="28575"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A3E370-1CA3-4987-AEF1-C75C38703C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670" y="1939530"/>
            <a:ext cx="6526823" cy="43512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7C04E30-494B-46F6-84B8-CC14BF76E39B}"/>
              </a:ext>
            </a:extLst>
          </p:cNvPr>
          <p:cNvSpPr txBox="1"/>
          <p:nvPr/>
        </p:nvSpPr>
        <p:spPr>
          <a:xfrm>
            <a:off x="5559670" y="5767525"/>
            <a:ext cx="652682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Урожайность </a:t>
            </a:r>
            <a:r>
              <a:rPr lang="ru-RU" sz="2800" b="1" dirty="0">
                <a:solidFill>
                  <a:schemeClr val="bg1"/>
                </a:solidFill>
              </a:rPr>
              <a:t>95</a:t>
            </a:r>
            <a:r>
              <a:rPr lang="ru-RU" b="1" dirty="0">
                <a:solidFill>
                  <a:schemeClr val="bg1"/>
                </a:solidFill>
              </a:rPr>
              <a:t> ц/га                        Клейковина </a:t>
            </a:r>
            <a:r>
              <a:rPr lang="ru-RU" sz="2800" b="1" dirty="0">
                <a:solidFill>
                  <a:schemeClr val="bg1"/>
                </a:solidFill>
              </a:rPr>
              <a:t>28 %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51A5868-2E0E-4202-8DD4-326A88B742A3}"/>
              </a:ext>
            </a:extLst>
          </p:cNvPr>
          <p:cNvSpPr txBox="1">
            <a:spLocks/>
          </p:cNvSpPr>
          <p:nvPr/>
        </p:nvSpPr>
        <p:spPr>
          <a:xfrm>
            <a:off x="792213" y="308489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Семеноводство сортов нового поколения для производства высококачественного зерна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2608787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A16D78-EA20-4C96-A4B9-9468E5D8C3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7" b="8307"/>
          <a:stretch/>
        </p:blipFill>
        <p:spPr>
          <a:xfrm>
            <a:off x="-130996" y="0"/>
            <a:ext cx="12322996" cy="6858001"/>
          </a:xfrm>
          <a:prstGeom prst="rect">
            <a:avLst/>
          </a:prstGeom>
        </p:spPr>
      </p:pic>
      <p:sp>
        <p:nvSpPr>
          <p:cNvPr id="4" name="Oval 9">
            <a:extLst>
              <a:ext uri="{FF2B5EF4-FFF2-40B4-BE49-F238E27FC236}">
                <a16:creationId xmlns:a16="http://schemas.microsoft.com/office/drawing/2014/main" id="{6DE85D96-EE16-4D68-847C-A65AA192C98C}"/>
              </a:ext>
            </a:extLst>
          </p:cNvPr>
          <p:cNvSpPr/>
          <p:nvPr/>
        </p:nvSpPr>
        <p:spPr>
          <a:xfrm>
            <a:off x="5970092" y="1326204"/>
            <a:ext cx="4874735" cy="487473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04EB02-DF8B-4EB5-B675-1393735DB2FF}"/>
              </a:ext>
            </a:extLst>
          </p:cNvPr>
          <p:cNvSpPr txBox="1"/>
          <p:nvPr/>
        </p:nvSpPr>
        <p:spPr>
          <a:xfrm>
            <a:off x="6352817" y="2766375"/>
            <a:ext cx="4286431" cy="199439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rgbClr val="70AD47">
                    <a:lumMod val="50000"/>
                  </a:srgbClr>
                </a:solidFill>
              </a:rPr>
              <a:t>СОЯ</a:t>
            </a:r>
          </a:p>
          <a:p>
            <a:pPr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0" dirty="0">
                <a:solidFill>
                  <a:srgbClr val="70AD47">
                    <a:lumMod val="50000"/>
                  </a:srgbClr>
                </a:solidFill>
              </a:rPr>
              <a:t>- </a:t>
            </a:r>
          </a:p>
          <a:p>
            <a:pPr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0" dirty="0">
                <a:solidFill>
                  <a:srgbClr val="70AD47">
                    <a:lumMod val="50000"/>
                  </a:srgbClr>
                </a:solidFill>
              </a:rPr>
              <a:t>ФЛАГМАН РАЗВИТИЯ</a:t>
            </a:r>
          </a:p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98B48E-D73E-4170-8638-FEDED58BD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94" y="4593935"/>
            <a:ext cx="1279276" cy="137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84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D89E34A-609F-4D32-A708-DBE5480C6B82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СОЯ – МАРЖИНАЛЬНАЯ КУЛЬТУРА С.-Х. ПРОИЗВОДСТВА РОССИИ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7468E6-B529-42D1-ACE0-32648B512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794" y="3429000"/>
            <a:ext cx="5508263" cy="3098397"/>
          </a:xfrm>
          <a:prstGeom prst="rect">
            <a:avLst/>
          </a:prstGeom>
        </p:spPr>
      </p:pic>
      <p:sp>
        <p:nvSpPr>
          <p:cNvPr id="5" name="Ромб 4">
            <a:extLst>
              <a:ext uri="{FF2B5EF4-FFF2-40B4-BE49-F238E27FC236}">
                <a16:creationId xmlns:a16="http://schemas.microsoft.com/office/drawing/2014/main" id="{5C766AC0-C47A-4827-8413-6DB9FFEDA089}"/>
              </a:ext>
            </a:extLst>
          </p:cNvPr>
          <p:cNvSpPr/>
          <p:nvPr/>
        </p:nvSpPr>
        <p:spPr>
          <a:xfrm>
            <a:off x="141826" y="883233"/>
            <a:ext cx="1972527" cy="2022864"/>
          </a:xfrm>
          <a:prstGeom prst="diamond">
            <a:avLst/>
          </a:prstGeom>
          <a:solidFill>
            <a:srgbClr val="BED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468852-A24B-4BA5-A886-E668BF9498EA}"/>
              </a:ext>
            </a:extLst>
          </p:cNvPr>
          <p:cNvSpPr txBox="1"/>
          <p:nvPr/>
        </p:nvSpPr>
        <p:spPr>
          <a:xfrm>
            <a:off x="480824" y="1641026"/>
            <a:ext cx="1989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2018</a:t>
            </a:r>
            <a:r>
              <a:rPr lang="ru-RU" sz="2400" b="1" dirty="0">
                <a:solidFill>
                  <a:schemeClr val="bg1"/>
                </a:solidFill>
              </a:rPr>
              <a:t> год</a:t>
            </a:r>
          </a:p>
        </p:txBody>
      </p:sp>
      <p:sp>
        <p:nvSpPr>
          <p:cNvPr id="7" name="Oval 18">
            <a:extLst>
              <a:ext uri="{FF2B5EF4-FFF2-40B4-BE49-F238E27FC236}">
                <a16:creationId xmlns:a16="http://schemas.microsoft.com/office/drawing/2014/main" id="{6C545F03-510C-466F-9CB6-42070A02B22C}"/>
              </a:ext>
            </a:extLst>
          </p:cNvPr>
          <p:cNvSpPr/>
          <p:nvPr/>
        </p:nvSpPr>
        <p:spPr>
          <a:xfrm>
            <a:off x="10263645" y="1634143"/>
            <a:ext cx="1896102" cy="1819289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8" name="Rectangle 29">
            <a:extLst>
              <a:ext uri="{FF2B5EF4-FFF2-40B4-BE49-F238E27FC236}">
                <a16:creationId xmlns:a16="http://schemas.microsoft.com/office/drawing/2014/main" id="{E6423326-378A-4DA2-ADFF-AC992DAF7182}"/>
              </a:ext>
            </a:extLst>
          </p:cNvPr>
          <p:cNvSpPr/>
          <p:nvPr/>
        </p:nvSpPr>
        <p:spPr>
          <a:xfrm>
            <a:off x="10475461" y="2005805"/>
            <a:ext cx="598641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5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4</a:t>
            </a:r>
            <a:endParaRPr lang="ru-RU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9" name="Oval 18">
            <a:extLst>
              <a:ext uri="{FF2B5EF4-FFF2-40B4-BE49-F238E27FC236}">
                <a16:creationId xmlns:a16="http://schemas.microsoft.com/office/drawing/2014/main" id="{8402EA9D-71B4-40D5-AF50-35B5798DE02C}"/>
              </a:ext>
            </a:extLst>
          </p:cNvPr>
          <p:cNvSpPr/>
          <p:nvPr/>
        </p:nvSpPr>
        <p:spPr>
          <a:xfrm>
            <a:off x="9600100" y="2944202"/>
            <a:ext cx="1516123" cy="1454703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10" name="Rectangle 29">
            <a:extLst>
              <a:ext uri="{FF2B5EF4-FFF2-40B4-BE49-F238E27FC236}">
                <a16:creationId xmlns:a16="http://schemas.microsoft.com/office/drawing/2014/main" id="{27FF7670-ABA4-44AE-B803-19FC3C3D41B8}"/>
              </a:ext>
            </a:extLst>
          </p:cNvPr>
          <p:cNvSpPr/>
          <p:nvPr/>
        </p:nvSpPr>
        <p:spPr>
          <a:xfrm>
            <a:off x="10414098" y="1719387"/>
            <a:ext cx="1595196" cy="4649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20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Рекорд </a:t>
            </a:r>
            <a:endParaRPr lang="ru-RU" sz="20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51F2723A-662D-4AF5-8E57-E471CBB31631}"/>
              </a:ext>
            </a:extLst>
          </p:cNvPr>
          <p:cNvSpPr/>
          <p:nvPr/>
        </p:nvSpPr>
        <p:spPr>
          <a:xfrm>
            <a:off x="10452678" y="2674182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20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по валовому</a:t>
            </a:r>
          </a:p>
          <a:p>
            <a:pPr algn="ctr" defTabSz="457200">
              <a:defRPr/>
            </a:pPr>
            <a:r>
              <a:rPr lang="ru-RU" sz="20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 сбору</a:t>
            </a:r>
            <a:endParaRPr lang="ru-RU" sz="20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502299E3-0CDB-4BB4-A338-383BB11EAF24}"/>
              </a:ext>
            </a:extLst>
          </p:cNvPr>
          <p:cNvSpPr/>
          <p:nvPr/>
        </p:nvSpPr>
        <p:spPr>
          <a:xfrm>
            <a:off x="9544207" y="3695568"/>
            <a:ext cx="1643488" cy="40142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урожайность</a:t>
            </a:r>
          </a:p>
        </p:txBody>
      </p:sp>
      <p:sp>
        <p:nvSpPr>
          <p:cNvPr id="13" name="Rectangle 29">
            <a:extLst>
              <a:ext uri="{FF2B5EF4-FFF2-40B4-BE49-F238E27FC236}">
                <a16:creationId xmlns:a16="http://schemas.microsoft.com/office/drawing/2014/main" id="{7A8701EB-5464-43FC-90EB-8BD529E86172}"/>
              </a:ext>
            </a:extLst>
          </p:cNvPr>
          <p:cNvSpPr/>
          <p:nvPr/>
        </p:nvSpPr>
        <p:spPr>
          <a:xfrm>
            <a:off x="9519984" y="3325277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1,53</a:t>
            </a:r>
            <a:r>
              <a:rPr lang="ru-RU" sz="20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т/га</a:t>
            </a:r>
            <a:endParaRPr lang="ru-RU" sz="20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028F3-6EB5-4026-91C5-CF777D2079B6}"/>
              </a:ext>
            </a:extLst>
          </p:cNvPr>
          <p:cNvSpPr txBox="1"/>
          <p:nvPr/>
        </p:nvSpPr>
        <p:spPr>
          <a:xfrm>
            <a:off x="2572924" y="989006"/>
            <a:ext cx="6345238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Потребности России оцениваются в 12 млн. тонн: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8,3 – на кормовые цели, </a:t>
            </a:r>
            <a:b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</a:b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3,2 – на пищевые, </a:t>
            </a:r>
            <a:b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</a:b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0,5 – на семена. </a:t>
            </a:r>
          </a:p>
        </p:txBody>
      </p:sp>
      <p:pic>
        <p:nvPicPr>
          <p:cNvPr id="1858562" name="Picture 2" descr="ÐÐ°ÑÑÐ¸Ð½ÐºÐ¸ Ð¿Ð¾ Ð·Ð°Ð¿ÑÐ¾ÑÑ Ð¿Ð¾ÑÐµÐ²Ð½Ð°Ñ Ð¿Ð»Ð¾ÑÐ°Ð´Ñ">
            <a:extLst>
              <a:ext uri="{FF2B5EF4-FFF2-40B4-BE49-F238E27FC236}">
                <a16:creationId xmlns:a16="http://schemas.microsoft.com/office/drawing/2014/main" id="{A6602B97-B6D8-4669-9E81-C0712FC27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69" y="3543992"/>
            <a:ext cx="2239934" cy="168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8566" name="Picture 6" descr="https://us.123rf.com/450wm/madllen/madllen1312/madllen131200543/24704050-soybeans-in-open-bags-isolated-on-white-background.jpg?ver=6">
            <a:extLst>
              <a:ext uri="{FF2B5EF4-FFF2-40B4-BE49-F238E27FC236}">
                <a16:creationId xmlns:a16="http://schemas.microsoft.com/office/drawing/2014/main" id="{3B8382B3-4BC9-4288-B96D-358C0F05CC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5" r="4536"/>
          <a:stretch/>
        </p:blipFill>
        <p:spPr bwMode="auto">
          <a:xfrm>
            <a:off x="3497528" y="3347373"/>
            <a:ext cx="2106349" cy="246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DAE060-34B4-4F47-80DD-8934FCDAB7C3}"/>
              </a:ext>
            </a:extLst>
          </p:cNvPr>
          <p:cNvSpPr txBox="1"/>
          <p:nvPr/>
        </p:nvSpPr>
        <p:spPr>
          <a:xfrm>
            <a:off x="1070743" y="3003652"/>
            <a:ext cx="4898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СРЕДНИЙ ЕЖЕГОДНЫЙ ПРИРОСТ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22EA944-AE7E-46F3-9C90-8DD69D0BE1CA}"/>
              </a:ext>
            </a:extLst>
          </p:cNvPr>
          <p:cNvSpPr/>
          <p:nvPr/>
        </p:nvSpPr>
        <p:spPr>
          <a:xfrm>
            <a:off x="885650" y="4805476"/>
            <a:ext cx="1599941" cy="1535125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id="{7E391A19-BCD4-48A8-AF5E-8091D119E3DD}"/>
              </a:ext>
            </a:extLst>
          </p:cNvPr>
          <p:cNvSpPr/>
          <p:nvPr/>
        </p:nvSpPr>
        <p:spPr>
          <a:xfrm>
            <a:off x="864652" y="5573038"/>
            <a:ext cx="1643488" cy="40142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посевных</a:t>
            </a:r>
          </a:p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площадей</a:t>
            </a: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E105D05E-2B08-4739-BD9B-7813A6BE08E0}"/>
              </a:ext>
            </a:extLst>
          </p:cNvPr>
          <p:cNvSpPr/>
          <p:nvPr/>
        </p:nvSpPr>
        <p:spPr>
          <a:xfrm>
            <a:off x="842420" y="5223632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en-US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&gt;200</a:t>
            </a:r>
            <a:r>
              <a:rPr lang="ru-RU" sz="2000" b="1" dirty="0" err="1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тыс.га</a:t>
            </a:r>
            <a:endParaRPr lang="ru-RU" sz="20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2" name="Oval 18">
            <a:extLst>
              <a:ext uri="{FF2B5EF4-FFF2-40B4-BE49-F238E27FC236}">
                <a16:creationId xmlns:a16="http://schemas.microsoft.com/office/drawing/2014/main" id="{2D0B0BBF-1F99-4948-BB1A-FE3B7EBF763B}"/>
              </a:ext>
            </a:extLst>
          </p:cNvPr>
          <p:cNvSpPr/>
          <p:nvPr/>
        </p:nvSpPr>
        <p:spPr>
          <a:xfrm>
            <a:off x="3585057" y="4754059"/>
            <a:ext cx="1671731" cy="1604007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28AD0102-E1CB-4490-ADAF-EF6A6F4DE874}"/>
              </a:ext>
            </a:extLst>
          </p:cNvPr>
          <p:cNvSpPr/>
          <p:nvPr/>
        </p:nvSpPr>
        <p:spPr>
          <a:xfrm>
            <a:off x="3635849" y="5548204"/>
            <a:ext cx="1643488" cy="40142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валовый </a:t>
            </a:r>
          </a:p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сбор</a:t>
            </a:r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C0F953EF-CC0E-4A71-94C6-192A6974C3CD}"/>
              </a:ext>
            </a:extLst>
          </p:cNvPr>
          <p:cNvSpPr/>
          <p:nvPr/>
        </p:nvSpPr>
        <p:spPr>
          <a:xfrm>
            <a:off x="3613300" y="5134768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en-US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&gt;</a:t>
            </a:r>
            <a:r>
              <a:rPr lang="ru-RU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330</a:t>
            </a:r>
            <a:r>
              <a:rPr lang="ru-RU" sz="16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тыс.тонн</a:t>
            </a:r>
            <a:endParaRPr lang="ru-RU" sz="16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B39CF54E-B2CC-44EA-8D21-7AC7D09E0E96}"/>
              </a:ext>
            </a:extLst>
          </p:cNvPr>
          <p:cNvSpPr/>
          <p:nvPr/>
        </p:nvSpPr>
        <p:spPr>
          <a:xfrm>
            <a:off x="10893004" y="2283775"/>
            <a:ext cx="1203162" cy="260689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млн. тонн</a:t>
            </a:r>
            <a:endParaRPr lang="ru-RU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455049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959ED8E-2F5C-434A-A342-88A167C749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326823"/>
              </p:ext>
            </p:extLst>
          </p:nvPr>
        </p:nvGraphicFramePr>
        <p:xfrm>
          <a:off x="375854" y="901379"/>
          <a:ext cx="9524604" cy="522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97939F-FCE6-4CF1-B9EC-55B7774F7B5F}"/>
              </a:ext>
            </a:extLst>
          </p:cNvPr>
          <p:cNvSpPr txBox="1"/>
          <p:nvPr/>
        </p:nvSpPr>
        <p:spPr>
          <a:xfrm>
            <a:off x="9946071" y="901379"/>
            <a:ext cx="1943100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E86930"/>
                </a:solidFill>
              </a:rPr>
              <a:t>Группа Командора</a:t>
            </a:r>
            <a:r>
              <a:rPr lang="ru-RU" sz="1600" b="1" dirty="0">
                <a:solidFill>
                  <a:srgbClr val="EE8F64"/>
                </a:solidFill>
              </a:rPr>
              <a:t>:</a:t>
            </a:r>
          </a:p>
          <a:p>
            <a:pPr>
              <a:defRPr/>
            </a:pPr>
            <a:r>
              <a:rPr lang="ru-RU" sz="1600" dirty="0">
                <a:solidFill>
                  <a:srgbClr val="E86930"/>
                </a:solidFill>
              </a:rPr>
              <a:t>Командор</a:t>
            </a:r>
          </a:p>
          <a:p>
            <a:pPr>
              <a:defRPr/>
            </a:pPr>
            <a:r>
              <a:rPr lang="ru-RU" sz="1600" dirty="0">
                <a:solidFill>
                  <a:srgbClr val="E86930"/>
                </a:solidFill>
              </a:rPr>
              <a:t>Навигатор</a:t>
            </a:r>
          </a:p>
          <a:p>
            <a:pPr>
              <a:defRPr/>
            </a:pPr>
            <a:r>
              <a:rPr lang="ru-RU" sz="1600" dirty="0">
                <a:solidFill>
                  <a:srgbClr val="E86930"/>
                </a:solidFill>
              </a:rPr>
              <a:t>Малага</a:t>
            </a:r>
          </a:p>
          <a:p>
            <a:pPr>
              <a:defRPr/>
            </a:pPr>
            <a:endParaRPr lang="ru-RU" sz="800" dirty="0">
              <a:solidFill>
                <a:srgbClr val="E86930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rgbClr val="7A509A"/>
                </a:solidFill>
              </a:rPr>
              <a:t>Группа Припяти:</a:t>
            </a:r>
          </a:p>
          <a:p>
            <a:pPr>
              <a:defRPr/>
            </a:pPr>
            <a:r>
              <a:rPr lang="ru-RU" sz="1600" dirty="0">
                <a:solidFill>
                  <a:srgbClr val="7A509A"/>
                </a:solidFill>
              </a:rPr>
              <a:t>Припять</a:t>
            </a:r>
          </a:p>
          <a:p>
            <a:pPr>
              <a:defRPr/>
            </a:pPr>
            <a:r>
              <a:rPr lang="ru-RU" sz="1600" dirty="0" err="1">
                <a:solidFill>
                  <a:srgbClr val="7A509A"/>
                </a:solidFill>
              </a:rPr>
              <a:t>Зуша</a:t>
            </a:r>
            <a:endParaRPr lang="ru-RU" sz="1600" dirty="0">
              <a:solidFill>
                <a:srgbClr val="7A509A"/>
              </a:solidFill>
            </a:endParaRPr>
          </a:p>
          <a:p>
            <a:pPr>
              <a:defRPr/>
            </a:pPr>
            <a:r>
              <a:rPr lang="ru-RU" sz="1600" dirty="0" err="1">
                <a:solidFill>
                  <a:srgbClr val="7A509A"/>
                </a:solidFill>
              </a:rPr>
              <a:t>Мезенка</a:t>
            </a:r>
            <a:endParaRPr lang="ru-RU" sz="1600" dirty="0">
              <a:solidFill>
                <a:srgbClr val="7A509A"/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rgbClr val="7A509A"/>
                </a:solidFill>
              </a:rPr>
              <a:t>Виктория</a:t>
            </a:r>
          </a:p>
          <a:p>
            <a:pPr>
              <a:defRPr/>
            </a:pPr>
            <a:endParaRPr lang="ru-RU" sz="800" dirty="0">
              <a:solidFill>
                <a:srgbClr val="7A509A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rgbClr val="4D7620"/>
                </a:solidFill>
              </a:rPr>
              <a:t>Группа Ланцетной:</a:t>
            </a:r>
          </a:p>
          <a:p>
            <a:pPr>
              <a:defRPr/>
            </a:pPr>
            <a:r>
              <a:rPr lang="ru-RU" sz="1600" dirty="0">
                <a:solidFill>
                  <a:srgbClr val="4D7620"/>
                </a:solidFill>
              </a:rPr>
              <a:t>Ланцетная</a:t>
            </a:r>
          </a:p>
          <a:p>
            <a:pPr>
              <a:defRPr/>
            </a:pPr>
            <a:r>
              <a:rPr lang="ru-RU" sz="1600" dirty="0" err="1">
                <a:solidFill>
                  <a:srgbClr val="4D7620"/>
                </a:solidFill>
              </a:rPr>
              <a:t>Свапа</a:t>
            </a:r>
            <a:endParaRPr lang="ru-RU" sz="1600" dirty="0">
              <a:solidFill>
                <a:srgbClr val="4D7620"/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rgbClr val="4D7620"/>
                </a:solidFill>
              </a:rPr>
              <a:t>Волма</a:t>
            </a:r>
          </a:p>
          <a:p>
            <a:pPr>
              <a:defRPr/>
            </a:pPr>
            <a:r>
              <a:rPr lang="ru-RU" sz="1600" dirty="0">
                <a:solidFill>
                  <a:srgbClr val="4D7620"/>
                </a:solidFill>
              </a:rPr>
              <a:t>Белгородская 8</a:t>
            </a:r>
          </a:p>
          <a:p>
            <a:pPr>
              <a:defRPr/>
            </a:pPr>
            <a:r>
              <a:rPr lang="ru-RU" sz="1600" dirty="0">
                <a:solidFill>
                  <a:srgbClr val="4D7620"/>
                </a:solidFill>
              </a:rPr>
              <a:t>Мерлин</a:t>
            </a:r>
          </a:p>
          <a:p>
            <a:pPr>
              <a:defRPr/>
            </a:pPr>
            <a:endParaRPr lang="ru-RU" sz="800" dirty="0">
              <a:solidFill>
                <a:srgbClr val="4D7620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Группа Кордобы:</a:t>
            </a:r>
          </a:p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Кордоба</a:t>
            </a:r>
          </a:p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Белгородская 7</a:t>
            </a:r>
          </a:p>
          <a:p>
            <a:pPr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Белгородская 48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3E02E-71A8-4190-A1ED-37B564B8C791}"/>
              </a:ext>
            </a:extLst>
          </p:cNvPr>
          <p:cNvSpPr txBox="1"/>
          <p:nvPr/>
        </p:nvSpPr>
        <p:spPr>
          <a:xfrm rot="20116833">
            <a:off x="7166852" y="2979755"/>
            <a:ext cx="184943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Белгородская 48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F6E59-7838-4ABE-AC7B-7BA9E0622E79}"/>
              </a:ext>
            </a:extLst>
          </p:cNvPr>
          <p:cNvSpPr txBox="1"/>
          <p:nvPr/>
        </p:nvSpPr>
        <p:spPr>
          <a:xfrm rot="20226934">
            <a:off x="5047832" y="4580844"/>
            <a:ext cx="18510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Белгородская 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07E29B-B956-4992-9B86-1E03B5150A3C}"/>
              </a:ext>
            </a:extLst>
          </p:cNvPr>
          <p:cNvSpPr txBox="1"/>
          <p:nvPr/>
        </p:nvSpPr>
        <p:spPr>
          <a:xfrm rot="19794744">
            <a:off x="3911896" y="2475869"/>
            <a:ext cx="6500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Свапа</a:t>
            </a:r>
          </a:p>
        </p:txBody>
      </p:sp>
      <p:sp>
        <p:nvSpPr>
          <p:cNvPr id="179213" name="TextBox 15">
            <a:extLst>
              <a:ext uri="{FF2B5EF4-FFF2-40B4-BE49-F238E27FC236}">
                <a16:creationId xmlns:a16="http://schemas.microsoft.com/office/drawing/2014/main" id="{E003202E-5BB8-4774-9534-1666F2944E11}"/>
              </a:ext>
            </a:extLst>
          </p:cNvPr>
          <p:cNvSpPr txBox="1">
            <a:spLocks noChangeArrowheads="1"/>
          </p:cNvSpPr>
          <p:nvPr/>
        </p:nvSpPr>
        <p:spPr bwMode="auto">
          <a:xfrm rot="19061491">
            <a:off x="5473484" y="1286810"/>
            <a:ext cx="7404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400" dirty="0" err="1">
                <a:solidFill>
                  <a:srgbClr val="7030A0"/>
                </a:solidFill>
              </a:rPr>
              <a:t>Зуша</a:t>
            </a:r>
            <a:endParaRPr lang="ru-RU" altLang="ru-RU" sz="1400" dirty="0">
              <a:solidFill>
                <a:srgbClr val="7030A0"/>
              </a:solidFill>
            </a:endParaRPr>
          </a:p>
        </p:txBody>
      </p:sp>
      <p:sp>
        <p:nvSpPr>
          <p:cNvPr id="179214" name="TextBox 16">
            <a:extLst>
              <a:ext uri="{FF2B5EF4-FFF2-40B4-BE49-F238E27FC236}">
                <a16:creationId xmlns:a16="http://schemas.microsoft.com/office/drawing/2014/main" id="{79C15726-78B5-48EC-9C52-53F1D1F91EBE}"/>
              </a:ext>
            </a:extLst>
          </p:cNvPr>
          <p:cNvSpPr txBox="1">
            <a:spLocks noChangeArrowheads="1"/>
          </p:cNvSpPr>
          <p:nvPr/>
        </p:nvSpPr>
        <p:spPr bwMode="auto">
          <a:xfrm rot="19069230">
            <a:off x="5944103" y="1232319"/>
            <a:ext cx="10238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400" dirty="0">
                <a:solidFill>
                  <a:srgbClr val="7030A0"/>
                </a:solidFill>
              </a:rPr>
              <a:t>Припять</a:t>
            </a:r>
          </a:p>
        </p:txBody>
      </p:sp>
      <p:sp>
        <p:nvSpPr>
          <p:cNvPr id="179216" name="TextBox 18">
            <a:extLst>
              <a:ext uri="{FF2B5EF4-FFF2-40B4-BE49-F238E27FC236}">
                <a16:creationId xmlns:a16="http://schemas.microsoft.com/office/drawing/2014/main" id="{B9DC5182-13F1-4806-912B-201470F3517A}"/>
              </a:ext>
            </a:extLst>
          </p:cNvPr>
          <p:cNvSpPr txBox="1">
            <a:spLocks noChangeArrowheads="1"/>
          </p:cNvSpPr>
          <p:nvPr/>
        </p:nvSpPr>
        <p:spPr bwMode="auto">
          <a:xfrm rot="18982254">
            <a:off x="6810028" y="1322787"/>
            <a:ext cx="10956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400" dirty="0">
                <a:solidFill>
                  <a:srgbClr val="7030A0"/>
                </a:solidFill>
              </a:rPr>
              <a:t>Виктория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1AA2E9-ED2A-44B5-8E20-6DA578E0E60B}"/>
              </a:ext>
            </a:extLst>
          </p:cNvPr>
          <p:cNvSpPr txBox="1"/>
          <p:nvPr/>
        </p:nvSpPr>
        <p:spPr>
          <a:xfrm rot="20088301">
            <a:off x="8816536" y="1414212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Командор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C325B74-AF26-40F7-9D0A-1646E0F25B8E}"/>
              </a:ext>
            </a:extLst>
          </p:cNvPr>
          <p:cNvSpPr txBox="1">
            <a:spLocks/>
          </p:cNvSpPr>
          <p:nvPr/>
        </p:nvSpPr>
        <p:spPr>
          <a:xfrm>
            <a:off x="772116" y="269238"/>
            <a:ext cx="11542547" cy="8292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  <a:latin typeface="Calibri"/>
                <a:cs typeface="+mj-cs"/>
              </a:rPr>
              <a:t>СООТНОШЕНИЕ</a:t>
            </a:r>
            <a:r>
              <a:rPr lang="ru-RU" sz="3200" b="1" dirty="0">
                <a:solidFill>
                  <a:prstClr val="black"/>
                </a:solidFill>
                <a:latin typeface="Calibri"/>
                <a:cs typeface="+mj-cs"/>
              </a:rPr>
              <a:t> </a:t>
            </a:r>
            <a:r>
              <a:rPr lang="ru-RU" sz="2800" b="1" dirty="0">
                <a:solidFill>
                  <a:prstClr val="black"/>
                </a:solidFill>
                <a:latin typeface="Calibri"/>
                <a:cs typeface="+mj-cs"/>
              </a:rPr>
              <a:t>УРОЖАЯ</a:t>
            </a:r>
            <a:r>
              <a:rPr lang="ru-RU" sz="3200" b="1" dirty="0">
                <a:solidFill>
                  <a:prstClr val="black"/>
                </a:solidFill>
                <a:latin typeface="Calibri"/>
                <a:cs typeface="+mj-cs"/>
              </a:rPr>
              <a:t> </a:t>
            </a:r>
            <a:r>
              <a:rPr lang="ru-RU" sz="2800" b="1" dirty="0">
                <a:solidFill>
                  <a:prstClr val="black"/>
                </a:solidFill>
                <a:latin typeface="Calibri"/>
                <a:cs typeface="+mj-cs"/>
              </a:rPr>
              <a:t>И БЕЛКА У СОРТОВ СОИ </a:t>
            </a:r>
            <a:br>
              <a:rPr lang="ru-RU" sz="3200" b="1" dirty="0">
                <a:solidFill>
                  <a:prstClr val="black"/>
                </a:solidFill>
                <a:latin typeface="Calibri"/>
                <a:cs typeface="+mj-cs"/>
              </a:rPr>
            </a:br>
            <a:r>
              <a:rPr lang="ru-RU" sz="2000" b="1" dirty="0">
                <a:solidFill>
                  <a:prstClr val="black"/>
                </a:solidFill>
                <a:latin typeface="Calibri"/>
                <a:cs typeface="+mj-cs"/>
              </a:rPr>
              <a:t>(производственное испытание в ООО «</a:t>
            </a:r>
            <a:r>
              <a:rPr lang="ru-RU" sz="2000" b="1" dirty="0" err="1">
                <a:solidFill>
                  <a:prstClr val="black"/>
                </a:solidFill>
                <a:latin typeface="Calibri"/>
                <a:cs typeface="+mj-cs"/>
              </a:rPr>
              <a:t>Дубовицкое</a:t>
            </a:r>
            <a:r>
              <a:rPr lang="ru-RU" sz="2000" b="1" dirty="0">
                <a:solidFill>
                  <a:prstClr val="black"/>
                </a:solidFill>
                <a:latin typeface="Calibri"/>
                <a:cs typeface="+mj-cs"/>
              </a:rPr>
              <a:t>» 2018 г.)</a:t>
            </a:r>
            <a:endParaRPr lang="ru-RU" altLang="ru-RU" sz="2800" b="1" dirty="0">
              <a:latin typeface="+mn-lt"/>
              <a:cs typeface="Tahoma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DDF699-C652-423C-A410-91E53B6E4355}"/>
              </a:ext>
            </a:extLst>
          </p:cNvPr>
          <p:cNvSpPr txBox="1"/>
          <p:nvPr/>
        </p:nvSpPr>
        <p:spPr>
          <a:xfrm rot="20088301">
            <a:off x="7716342" y="1656233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Навигатор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41A9AFB5-7811-450D-A265-2207FD837F22}"/>
              </a:ext>
            </a:extLst>
          </p:cNvPr>
          <p:cNvSpPr txBox="1">
            <a:spLocks noChangeArrowheads="1"/>
          </p:cNvSpPr>
          <p:nvPr/>
        </p:nvSpPr>
        <p:spPr bwMode="auto">
          <a:xfrm rot="19069230">
            <a:off x="6334399" y="1250969"/>
            <a:ext cx="10238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400" dirty="0">
                <a:solidFill>
                  <a:srgbClr val="7030A0"/>
                </a:solidFill>
              </a:rPr>
              <a:t>Мезенка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CE93FC-F9CB-4759-9BD1-1E3DF54534F8}"/>
              </a:ext>
            </a:extLst>
          </p:cNvPr>
          <p:cNvSpPr txBox="1"/>
          <p:nvPr/>
        </p:nvSpPr>
        <p:spPr>
          <a:xfrm rot="19794744">
            <a:off x="4248388" y="2132405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Волма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EDAD95-76FE-47EC-9157-659AAB5CF0E4}"/>
              </a:ext>
            </a:extLst>
          </p:cNvPr>
          <p:cNvSpPr txBox="1"/>
          <p:nvPr/>
        </p:nvSpPr>
        <p:spPr>
          <a:xfrm rot="19794744">
            <a:off x="2854203" y="2664150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Мерлин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B443BE-56D3-4982-8873-6531C8263F96}"/>
              </a:ext>
            </a:extLst>
          </p:cNvPr>
          <p:cNvSpPr txBox="1"/>
          <p:nvPr/>
        </p:nvSpPr>
        <p:spPr>
          <a:xfrm rot="19794744">
            <a:off x="3421813" y="3260887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Белгородская 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ED7ED9-C1BE-4B62-BF42-542E133C7F0E}"/>
              </a:ext>
            </a:extLst>
          </p:cNvPr>
          <p:cNvSpPr txBox="1"/>
          <p:nvPr/>
        </p:nvSpPr>
        <p:spPr>
          <a:xfrm rot="19794744">
            <a:off x="1131762" y="2830177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75000"/>
                  </a:schemeClr>
                </a:solidFill>
              </a:rPr>
              <a:t>Ланцетная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9E078E-5E7F-45D8-BF43-90F524090A35}"/>
              </a:ext>
            </a:extLst>
          </p:cNvPr>
          <p:cNvSpPr txBox="1"/>
          <p:nvPr/>
        </p:nvSpPr>
        <p:spPr>
          <a:xfrm rot="20116833">
            <a:off x="6686217" y="2948665"/>
            <a:ext cx="184943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Кордоба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DABBC3EA-6E0C-4896-AC54-0380BAE4A252}"/>
              </a:ext>
            </a:extLst>
          </p:cNvPr>
          <p:cNvSpPr/>
          <p:nvPr/>
        </p:nvSpPr>
        <p:spPr>
          <a:xfrm>
            <a:off x="9772087" y="996482"/>
            <a:ext cx="175508" cy="169169"/>
          </a:xfrm>
          <a:prstGeom prst="flowChartConnector">
            <a:avLst/>
          </a:prstGeom>
          <a:solidFill>
            <a:srgbClr val="EE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id="{34A64B0F-1522-4EE0-983D-3CF839C97800}"/>
              </a:ext>
            </a:extLst>
          </p:cNvPr>
          <p:cNvSpPr/>
          <p:nvPr/>
        </p:nvSpPr>
        <p:spPr>
          <a:xfrm>
            <a:off x="9761743" y="2112697"/>
            <a:ext cx="175508" cy="169169"/>
          </a:xfrm>
          <a:prstGeom prst="flowChartConnector">
            <a:avLst/>
          </a:prstGeom>
          <a:solidFill>
            <a:srgbClr val="BBA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id="{32C1A918-7214-4642-8A28-6402FD41B78C}"/>
              </a:ext>
            </a:extLst>
          </p:cNvPr>
          <p:cNvSpPr/>
          <p:nvPr/>
        </p:nvSpPr>
        <p:spPr>
          <a:xfrm>
            <a:off x="9760707" y="3447247"/>
            <a:ext cx="175508" cy="169169"/>
          </a:xfrm>
          <a:prstGeom prst="flowChartConnec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узел 34">
            <a:extLst>
              <a:ext uri="{FF2B5EF4-FFF2-40B4-BE49-F238E27FC236}">
                <a16:creationId xmlns:a16="http://schemas.microsoft.com/office/drawing/2014/main" id="{E37E787A-EEA2-4142-A1A4-3C7DB416FD05}"/>
              </a:ext>
            </a:extLst>
          </p:cNvPr>
          <p:cNvSpPr/>
          <p:nvPr/>
        </p:nvSpPr>
        <p:spPr>
          <a:xfrm>
            <a:off x="9775907" y="4995478"/>
            <a:ext cx="175508" cy="169169"/>
          </a:xfrm>
          <a:prstGeom prst="flowChartConnector">
            <a:avLst/>
          </a:prstGeom>
          <a:solidFill>
            <a:srgbClr val="70B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E5F7F3-2464-49E0-8144-B8BFBEDB9073}"/>
              </a:ext>
            </a:extLst>
          </p:cNvPr>
          <p:cNvSpPr txBox="1"/>
          <p:nvPr/>
        </p:nvSpPr>
        <p:spPr>
          <a:xfrm rot="20088301">
            <a:off x="8618598" y="2152534"/>
            <a:ext cx="1849438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</a:rPr>
              <a:t>Малага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2B9B3-4B64-4987-BA1F-6974C785F2F2}"/>
              </a:ext>
            </a:extLst>
          </p:cNvPr>
          <p:cNvSpPr txBox="1"/>
          <p:nvPr/>
        </p:nvSpPr>
        <p:spPr>
          <a:xfrm>
            <a:off x="4805281" y="6017590"/>
            <a:ext cx="1722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2">
                    <a:lumMod val="25000"/>
                  </a:schemeClr>
                </a:solidFill>
              </a:rPr>
              <a:t>Урожайность, ц/га</a:t>
            </a:r>
          </a:p>
        </p:txBody>
      </p:sp>
    </p:spTree>
    <p:extLst>
      <p:ext uri="{BB962C8B-B14F-4D97-AF65-F5344CB8AC3E}">
        <p14:creationId xmlns:p14="http://schemas.microsoft.com/office/powerpoint/2010/main" val="306847021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D361C18-6A89-4CB6-AC65-497314811FFB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АО «ЩЕЛКОВО АГРОХИМ» – эксклюзивный дистрибьютор сортов сои </a:t>
            </a:r>
            <a:r>
              <a:rPr lang="ru-RU" altLang="ru-RU" sz="2800" b="1" dirty="0" err="1">
                <a:latin typeface="+mn-lt"/>
                <a:cs typeface="Tahoma" pitchFamily="34" charset="0"/>
              </a:rPr>
              <a:t>евралис</a:t>
            </a:r>
            <a:r>
              <a:rPr lang="ru-RU" altLang="ru-RU" sz="2800" b="1" dirty="0">
                <a:latin typeface="+mn-lt"/>
                <a:cs typeface="Tahoma" pitchFamily="34" charset="0"/>
              </a:rPr>
              <a:t> </a:t>
            </a:r>
            <a:r>
              <a:rPr lang="ru-RU" altLang="ru-RU" sz="2800" b="1" dirty="0" err="1">
                <a:latin typeface="+mn-lt"/>
                <a:cs typeface="Tahoma" pitchFamily="34" charset="0"/>
              </a:rPr>
              <a:t>семанс</a:t>
            </a:r>
            <a:endParaRPr lang="ru-RU" altLang="ru-RU" sz="2800" b="1" dirty="0">
              <a:latin typeface="+mn-lt"/>
              <a:cs typeface="Tahoma" pitchFamily="34" charset="0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12D5EE9-9AF2-4710-ABC0-87F8F1033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1"/>
          <a:stretch>
            <a:fillRect/>
          </a:stretch>
        </p:blipFill>
        <p:spPr bwMode="auto">
          <a:xfrm>
            <a:off x="223891" y="1541546"/>
            <a:ext cx="2937480" cy="419323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75D8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6557E4-5E5B-4FF9-AA08-387198EFBD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48000" pressure="0"/>
                    </a14:imgEffect>
                  </a14:imgLayer>
                </a14:imgProps>
              </a:ext>
            </a:extLst>
          </a:blip>
          <a:srcRect b="19703"/>
          <a:stretch/>
        </p:blipFill>
        <p:spPr>
          <a:xfrm>
            <a:off x="5973707" y="2399176"/>
            <a:ext cx="5994401" cy="3335600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9B26A4A-06F3-44CF-8C68-F8ADCD5EE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354609"/>
              </p:ext>
            </p:extLst>
          </p:nvPr>
        </p:nvGraphicFramePr>
        <p:xfrm>
          <a:off x="5973708" y="2399176"/>
          <a:ext cx="5994401" cy="3335600"/>
        </p:xfrm>
        <a:graphic>
          <a:graphicData uri="http://schemas.openxmlformats.org/drawingml/2006/table">
            <a:tbl>
              <a:tblPr firstRow="1" bandRow="1"/>
              <a:tblGrid>
                <a:gridCol w="14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8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Площадь семеноводства, га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Объем семян, т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Площадь обсеменения, га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2019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2416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4000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32000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3400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6800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54000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4400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8800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</a:rPr>
                        <a:t>70000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2022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5000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10000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</a:rPr>
                        <a:t>80000</a:t>
                      </a:r>
                    </a:p>
                  </a:txBody>
                  <a:tcPr marL="91445" marR="91445" marT="45638" marB="4563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2">
            <a:extLst>
              <a:ext uri="{FF2B5EF4-FFF2-40B4-BE49-F238E27FC236}">
                <a16:creationId xmlns:a16="http://schemas.microsoft.com/office/drawing/2014/main" id="{5A91794D-2227-406F-9D7A-24864BAD8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707" y="1564303"/>
            <a:ext cx="599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Программа семеноводства сортов </a:t>
            </a:r>
            <a:b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ru-RU" altLang="ru-RU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Евралис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ru-RU" altLang="ru-RU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Семанс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98162-1ADD-48A1-B5C1-1493CDD1FC49}"/>
              </a:ext>
            </a:extLst>
          </p:cNvPr>
          <p:cNvSpPr txBox="1"/>
          <p:nvPr/>
        </p:nvSpPr>
        <p:spPr>
          <a:xfrm>
            <a:off x="3754487" y="2033104"/>
            <a:ext cx="22192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/>
              <a:t>СОРТА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49E340-D40E-4350-8FDE-563507C68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650" y="2583841"/>
            <a:ext cx="2515777" cy="2308324"/>
          </a:xfrm>
          <a:prstGeom prst="rect">
            <a:avLst/>
          </a:prstGeom>
          <a:solidFill>
            <a:sysClr val="window" lastClr="FFFFFF">
              <a:alpha val="74901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Командор (000)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Навигатор (000)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Сенатор (000)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Амфор (00)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Ментор (000)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Изидор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effectLst/>
                <a:uLnTx/>
                <a:uFillTx/>
                <a:latin typeface="Calibri" panose="020F0502020204030204" pitchFamily="34" charset="0"/>
              </a:rPr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4093842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DD3A155-0A7A-4549-9E88-E53858567DDF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Семеноводство отечественных сортов сои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9CE05C-7BEB-4188-82CB-E2A4ADB1E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707" y="3150995"/>
            <a:ext cx="4687178" cy="31247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4FB38E-F9CE-4E91-9052-249E62E0C4B0}"/>
              </a:ext>
            </a:extLst>
          </p:cNvPr>
          <p:cNvSpPr txBox="1"/>
          <p:nvPr/>
        </p:nvSpPr>
        <p:spPr>
          <a:xfrm>
            <a:off x="3255108" y="1327905"/>
            <a:ext cx="7183437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Осмонь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, </a:t>
            </a:r>
            <a:r>
              <a:rPr kumimoji="0" lang="ru-RU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Зуша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, </a:t>
            </a:r>
            <a:r>
              <a:rPr kumimoji="0" lang="ru-RU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Свапа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, </a:t>
            </a:r>
            <a:r>
              <a:rPr kumimoji="0" lang="ru-RU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Мезенка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(ФНЦ ЗБК)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Припять, Волма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(НПО «Соя Центр»)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27E61C-D890-4672-A2B0-4AE35E1FCB4E}"/>
              </a:ext>
            </a:extLst>
          </p:cNvPr>
          <p:cNvSpPr txBox="1"/>
          <p:nvPr/>
        </p:nvSpPr>
        <p:spPr>
          <a:xfrm>
            <a:off x="3402301" y="846431"/>
            <a:ext cx="703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36127"/>
                </a:solidFill>
              </a:rPr>
              <a:t>СОРТА ОТЕЧЕСТВЕННОЙ СЕЛЕКЦИИ</a:t>
            </a:r>
          </a:p>
        </p:txBody>
      </p:sp>
      <p:pic>
        <p:nvPicPr>
          <p:cNvPr id="8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638DE581-F9E4-4345-8022-C884C427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2822411" y="1461398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st3.depositphotos.com/16941632/19447/i/1600/depositphotos_194477798-stock-photo-soybeans-isolated-on-the-white.jpg">
            <a:extLst>
              <a:ext uri="{FF2B5EF4-FFF2-40B4-BE49-F238E27FC236}">
                <a16:creationId xmlns:a16="http://schemas.microsoft.com/office/drawing/2014/main" id="{036EE3F4-8A42-4B90-9C52-037C608C4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0" t="47971" r="23886" b="26813"/>
          <a:stretch>
            <a:fillRect/>
          </a:stretch>
        </p:blipFill>
        <p:spPr bwMode="auto">
          <a:xfrm rot="18656943">
            <a:off x="2821509" y="1889757"/>
            <a:ext cx="374216" cy="32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58914EC-BD1E-411F-99C3-2A3619E9C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334574"/>
              </p:ext>
            </p:extLst>
          </p:nvPr>
        </p:nvGraphicFramePr>
        <p:xfrm>
          <a:off x="226032" y="3171552"/>
          <a:ext cx="7178675" cy="313213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794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3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4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/>
                        <a:t>Год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/>
                        <a:t>Площадь посева, га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/>
                        <a:t>Объем семян, т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/>
                        <a:t>Площадь обсеменения, га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680" marB="456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2019</a:t>
                      </a: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3612</a:t>
                      </a: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5800</a:t>
                      </a: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45500</a:t>
                      </a: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2020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4300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8600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68500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2021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3300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7200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effectLst/>
                        </a:rPr>
                        <a:t>57500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49" marR="91449" marT="45680" marB="4568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2022</a:t>
                      </a: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3000</a:t>
                      </a: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7200</a:t>
                      </a:r>
                    </a:p>
                  </a:txBody>
                  <a:tcPr marL="91449" marR="91449" marT="45680" marB="4568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effectLst/>
                        </a:rPr>
                        <a:t>57500</a:t>
                      </a:r>
                    </a:p>
                  </a:txBody>
                  <a:tcPr marL="91449" marR="91449" marT="45680" marB="456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2">
            <a:extLst>
              <a:ext uri="{FF2B5EF4-FFF2-40B4-BE49-F238E27FC236}">
                <a16:creationId xmlns:a16="http://schemas.microsoft.com/office/drawing/2014/main" id="{B0D611AA-9025-449B-BEF2-25F5DBE63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32" y="2376895"/>
            <a:ext cx="71977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36127"/>
                </a:solidFill>
                <a:uLnTx/>
                <a:uFillTx/>
              </a:rPr>
              <a:t>Индикаторы программы по семеноводству отечественных сортов</a:t>
            </a:r>
          </a:p>
        </p:txBody>
      </p:sp>
    </p:spTree>
    <p:extLst>
      <p:ext uri="{BB962C8B-B14F-4D97-AF65-F5344CB8AC3E}">
        <p14:creationId xmlns:p14="http://schemas.microsoft.com/office/powerpoint/2010/main" val="20890357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C4080D-0DD9-4A17-A2A7-7CE4307AD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656" y="861662"/>
            <a:ext cx="3746500" cy="2422432"/>
          </a:xfrm>
          <a:prstGeom prst="rect">
            <a:avLst/>
          </a:prstGeom>
        </p:spPr>
      </p:pic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B2EA8A4-01D0-4D7A-8531-501A45545DE5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ОСМОНЬ – НОВЫЙ СОРТ СОИ</a:t>
            </a:r>
          </a:p>
        </p:txBody>
      </p:sp>
      <p:sp>
        <p:nvSpPr>
          <p:cNvPr id="4" name="Прямоугольник 2">
            <a:extLst>
              <a:ext uri="{FF2B5EF4-FFF2-40B4-BE49-F238E27FC236}">
                <a16:creationId xmlns:a16="http://schemas.microsoft.com/office/drawing/2014/main" id="{AD4A0ABD-2F00-4D2C-8A15-B77A86814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04" y="861662"/>
            <a:ext cx="8947237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srgbClr val="385723"/>
                </a:solidFill>
                <a:latin typeface="+mn-lt"/>
                <a:cs typeface="Tahoma" panose="020B0604030504040204" pitchFamily="34" charset="0"/>
              </a:rPr>
              <a:t>Код сорта 8457839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srgbClr val="C00000"/>
                </a:solidFill>
                <a:latin typeface="+mn-lt"/>
                <a:cs typeface="Tahoma" panose="020B0604030504040204" pitchFamily="34" charset="0"/>
              </a:rPr>
              <a:t>Патентообладатель: ФГБНУ «ФНЦ ЗБК» (г. Орел),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srgbClr val="C00000"/>
                </a:solidFill>
                <a:latin typeface="+mn-lt"/>
                <a:cs typeface="Tahoma" panose="020B0604030504040204" pitchFamily="34" charset="0"/>
              </a:rPr>
              <a:t> 		           патент № 9586</a:t>
            </a:r>
          </a:p>
          <a:p>
            <a:pPr>
              <a:spcAft>
                <a:spcPts val="600"/>
              </a:spcAft>
            </a:pPr>
            <a:endParaRPr lang="ru-RU" altLang="ru-RU" sz="2000" b="1" dirty="0">
              <a:solidFill>
                <a:srgbClr val="036127"/>
              </a:solidFill>
              <a:latin typeface="+mn-lt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srgbClr val="036127"/>
                </a:solidFill>
                <a:latin typeface="+mn-lt"/>
                <a:cs typeface="Tahoma" panose="020B0604030504040204" pitchFamily="34" charset="0"/>
              </a:rPr>
              <a:t>В Госреестре РФ с 2018 г. по Центрально - Черноземному (5) региону.</a:t>
            </a:r>
          </a:p>
          <a:p>
            <a:endParaRPr lang="ru-RU" altLang="ru-RU" sz="2000" b="1" dirty="0">
              <a:solidFill>
                <a:prstClr val="black"/>
              </a:solidFill>
              <a:latin typeface="+mn-lt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Вегетационный период – до 110 дней.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Растение </a:t>
            </a:r>
            <a:r>
              <a:rPr lang="ru-RU" altLang="ru-RU" sz="2000" b="1" dirty="0" err="1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индетерминантного</a:t>
            </a: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 типа развития, </a:t>
            </a:r>
            <a:b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</a:b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средней высоты (70-90 см).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Высота прикрепления нижнего боба – 12 см.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Форма листа ланцетовидная. Цветок белый. </a:t>
            </a:r>
            <a:b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</a:b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Масса 1000 семян - 128 г.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Средняя урожайность семян в ГСУ - 20 ц/га.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Максимальная урожайность семян- 35,5 ц/га, </a:t>
            </a:r>
          </a:p>
          <a:p>
            <a:pPr>
              <a:spcAft>
                <a:spcPts val="60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+mn-lt"/>
                <a:cs typeface="Tahoma" panose="020B0604030504040204" pitchFamily="34" charset="0"/>
              </a:rPr>
              <a:t>получена на Октябрьском ГСУ Белгородской области в 2016 году. </a:t>
            </a:r>
          </a:p>
        </p:txBody>
      </p:sp>
      <p:pic>
        <p:nvPicPr>
          <p:cNvPr id="5" name="Picture 8" descr="http://www.betaren.ru/photoz/News/IMG_4818.JPG">
            <a:extLst>
              <a:ext uri="{FF2B5EF4-FFF2-40B4-BE49-F238E27FC236}">
                <a16:creationId xmlns:a16="http://schemas.microsoft.com/office/drawing/2014/main" id="{B00AA73C-D815-4B81-9E36-7D76859C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656" y="3429000"/>
            <a:ext cx="37465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888652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B1F0D2-225D-4DC9-AF64-DF9FAC5A3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61" b="15024"/>
          <a:stretch/>
        </p:blipFill>
        <p:spPr>
          <a:xfrm flipH="1">
            <a:off x="-8330" y="-170769"/>
            <a:ext cx="12200330" cy="7028769"/>
          </a:xfrm>
          <a:prstGeom prst="rect">
            <a:avLst/>
          </a:prstGeom>
        </p:spPr>
      </p:pic>
      <p:sp>
        <p:nvSpPr>
          <p:cNvPr id="15" name="Oval 9">
            <a:extLst>
              <a:ext uri="{FF2B5EF4-FFF2-40B4-BE49-F238E27FC236}">
                <a16:creationId xmlns:a16="http://schemas.microsoft.com/office/drawing/2014/main" id="{4E3BB911-4A24-4C49-8989-D81ED17A28E4}"/>
              </a:ext>
            </a:extLst>
          </p:cNvPr>
          <p:cNvSpPr/>
          <p:nvPr/>
        </p:nvSpPr>
        <p:spPr>
          <a:xfrm>
            <a:off x="6096000" y="1079002"/>
            <a:ext cx="4874735" cy="487473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5FECB3-084E-4561-9A52-80DC0554BE11}"/>
              </a:ext>
            </a:extLst>
          </p:cNvPr>
          <p:cNvSpPr txBox="1"/>
          <p:nvPr/>
        </p:nvSpPr>
        <p:spPr>
          <a:xfrm>
            <a:off x="5820647" y="2771203"/>
            <a:ext cx="542544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ПОДСОЛНЕЧНИК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697736-B5D7-442D-832B-60A7AEFCC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94" y="4404355"/>
            <a:ext cx="1279276" cy="137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48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0994" name="Picture 2" descr="http://slonecznik-impex.pl/wp-content/uploads/2018/06/AdobeStock_171016700-1.jpeg">
            <a:extLst>
              <a:ext uri="{FF2B5EF4-FFF2-40B4-BE49-F238E27FC236}">
                <a16:creationId xmlns:a16="http://schemas.microsoft.com/office/drawing/2014/main" id="{8A7D50EE-EB27-439E-842F-A66DF7B0B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61" y="1191345"/>
            <a:ext cx="3914144" cy="269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9ABE856-86DA-4703-99FA-1461F9628033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884652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Подсолнечник – «черное золото» с.-х. производства степной и лесостепной зоны России</a:t>
            </a:r>
          </a:p>
        </p:txBody>
      </p:sp>
      <p:pic>
        <p:nvPicPr>
          <p:cNvPr id="14" name="Picture 2" descr="ÐÐ°ÑÑÐ¸Ð½ÐºÐ¸ Ð¿Ð¾ Ð·Ð°Ð¿ÑÐ¾ÑÑ Ð¿Ð¾ÑÐµÐ²Ð½Ð°Ñ Ð¿Ð»Ð¾ÑÐ°Ð´Ñ">
            <a:extLst>
              <a:ext uri="{FF2B5EF4-FFF2-40B4-BE49-F238E27FC236}">
                <a16:creationId xmlns:a16="http://schemas.microsoft.com/office/drawing/2014/main" id="{C35A52C4-5E7E-46F8-B120-45CD78C3F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41" y="1652560"/>
            <a:ext cx="2239934" cy="168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CE032EE-FC4C-4935-946A-BB57F99DE342}"/>
              </a:ext>
            </a:extLst>
          </p:cNvPr>
          <p:cNvSpPr txBox="1"/>
          <p:nvPr/>
        </p:nvSpPr>
        <p:spPr>
          <a:xfrm>
            <a:off x="2450613" y="1247885"/>
            <a:ext cx="239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48936"/>
                </a:solidFill>
              </a:rPr>
              <a:t>ПРОИЗВОДСТВО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E9F1D9EB-E7D8-4436-9972-4C43D8C475AD}"/>
              </a:ext>
            </a:extLst>
          </p:cNvPr>
          <p:cNvSpPr/>
          <p:nvPr/>
        </p:nvSpPr>
        <p:spPr>
          <a:xfrm>
            <a:off x="1663113" y="2739551"/>
            <a:ext cx="1599941" cy="1535125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17" name="Rectangle 29">
            <a:extLst>
              <a:ext uri="{FF2B5EF4-FFF2-40B4-BE49-F238E27FC236}">
                <a16:creationId xmlns:a16="http://schemas.microsoft.com/office/drawing/2014/main" id="{5FD170C3-2398-432B-907A-DE9FDE093D84}"/>
              </a:ext>
            </a:extLst>
          </p:cNvPr>
          <p:cNvSpPr/>
          <p:nvPr/>
        </p:nvSpPr>
        <p:spPr>
          <a:xfrm>
            <a:off x="1642115" y="3507113"/>
            <a:ext cx="1643488" cy="40142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посевных</a:t>
            </a:r>
          </a:p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площадей</a:t>
            </a:r>
          </a:p>
        </p:txBody>
      </p:sp>
      <p:sp>
        <p:nvSpPr>
          <p:cNvPr id="18" name="Rectangle 29">
            <a:extLst>
              <a:ext uri="{FF2B5EF4-FFF2-40B4-BE49-F238E27FC236}">
                <a16:creationId xmlns:a16="http://schemas.microsoft.com/office/drawing/2014/main" id="{C0E50140-9C0E-44D3-8BCB-87E30801CF73}"/>
              </a:ext>
            </a:extLst>
          </p:cNvPr>
          <p:cNvSpPr/>
          <p:nvPr/>
        </p:nvSpPr>
        <p:spPr>
          <a:xfrm>
            <a:off x="1630460" y="3045249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8</a:t>
            </a:r>
            <a:r>
              <a:rPr lang="ru-RU" sz="20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млн.га</a:t>
            </a:r>
            <a:endParaRPr lang="ru-RU" sz="20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16A25F8-549C-4470-9403-EEC022DBE459}"/>
              </a:ext>
            </a:extLst>
          </p:cNvPr>
          <p:cNvSpPr/>
          <p:nvPr/>
        </p:nvSpPr>
        <p:spPr>
          <a:xfrm>
            <a:off x="3553919" y="2682987"/>
            <a:ext cx="1671731" cy="1604007"/>
          </a:xfrm>
          <a:prstGeom prst="ellipse">
            <a:avLst/>
          </a:prstGeom>
          <a:solidFill>
            <a:srgbClr val="BED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 defTabSz="457200">
              <a:defRPr/>
            </a:pPr>
            <a:r>
              <a:rPr lang="ru-RU" sz="1200" kern="0" dirty="0">
                <a:solidFill>
                  <a:srgbClr val="0B633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id="{A75AC0C6-661E-4733-AFCA-E6B8E58C4880}"/>
              </a:ext>
            </a:extLst>
          </p:cNvPr>
          <p:cNvSpPr/>
          <p:nvPr/>
        </p:nvSpPr>
        <p:spPr>
          <a:xfrm>
            <a:off x="3616366" y="3453157"/>
            <a:ext cx="1643488" cy="40142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валовый </a:t>
            </a:r>
          </a:p>
          <a:p>
            <a:pPr algn="ctr" defTabSz="457200">
              <a:defRPr/>
            </a:pPr>
            <a:r>
              <a:rPr lang="ru-RU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сбор</a:t>
            </a: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3E8616B4-5C45-4D73-809E-F6020A364F55}"/>
              </a:ext>
            </a:extLst>
          </p:cNvPr>
          <p:cNvSpPr/>
          <p:nvPr/>
        </p:nvSpPr>
        <p:spPr>
          <a:xfrm>
            <a:off x="3593817" y="3039721"/>
            <a:ext cx="1643488" cy="55594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 defTabSz="457200">
              <a:defRPr/>
            </a:pPr>
            <a:r>
              <a:rPr lang="ru-RU" sz="3000" b="1" dirty="0">
                <a:solidFill>
                  <a:srgbClr val="048936"/>
                </a:solidFill>
                <a:latin typeface="Comfortaa" panose="00000500000000000000" pitchFamily="2" charset="0"/>
                <a:cs typeface="Segoe UI Light" panose="020B0502040204020203" pitchFamily="34" charset="0"/>
              </a:rPr>
              <a:t>12,6</a:t>
            </a:r>
            <a:r>
              <a:rPr lang="ru-RU" sz="1600" b="1" dirty="0">
                <a:solidFill>
                  <a:srgbClr val="048936"/>
                </a:solidFill>
                <a:latin typeface="+mn-lt"/>
                <a:cs typeface="Segoe UI Light" panose="020B0502040204020203" pitchFamily="34" charset="0"/>
              </a:rPr>
              <a:t>млн.тонн</a:t>
            </a:r>
            <a:endParaRPr lang="ru-RU" sz="1600" b="1" dirty="0">
              <a:solidFill>
                <a:srgbClr val="048936"/>
              </a:solidFill>
              <a:latin typeface="+mn-lt"/>
              <a:cs typeface="Segoe UI" panose="020B0502040204020203" pitchFamily="34" charset="0"/>
            </a:endParaRPr>
          </a:p>
        </p:txBody>
      </p:sp>
      <p:pic>
        <p:nvPicPr>
          <p:cNvPr id="4" name="Picture 2" descr="https://www.agroxxi.ru/images/struktura-ploschadei-pod-podsolnechnikom.jpg">
            <a:extLst>
              <a:ext uri="{FF2B5EF4-FFF2-40B4-BE49-F238E27FC236}">
                <a16:creationId xmlns:a16="http://schemas.microsoft.com/office/drawing/2014/main" id="{0082C3BC-D9C9-4995-B12B-E0764AC71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03" y="3219742"/>
            <a:ext cx="5791200" cy="315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40996" name="Picture 4" descr="http://ml4all.su/images/home.png">
            <a:extLst>
              <a:ext uri="{FF2B5EF4-FFF2-40B4-BE49-F238E27FC236}">
                <a16:creationId xmlns:a16="http://schemas.microsoft.com/office/drawing/2014/main" id="{3771F9D2-D2EF-41AE-AA0E-721A12E9E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384" y="776026"/>
            <a:ext cx="2391648" cy="2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9C2F79-B0C9-4532-82F2-00351D060220}"/>
              </a:ext>
            </a:extLst>
          </p:cNvPr>
          <p:cNvSpPr txBox="1"/>
          <p:nvPr/>
        </p:nvSpPr>
        <p:spPr>
          <a:xfrm>
            <a:off x="7167937" y="1754666"/>
            <a:ext cx="36473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36127"/>
                </a:solidFill>
              </a:rPr>
              <a:t>С 2001 г. </a:t>
            </a:r>
            <a:r>
              <a:rPr lang="ru-RU" b="1" dirty="0">
                <a:solidFill>
                  <a:srgbClr val="036127"/>
                </a:solidFill>
              </a:rPr>
              <a:t>посевные площади культуры увеличились в 2,13 раза или же на 4,331 млн. га.</a:t>
            </a:r>
          </a:p>
        </p:txBody>
      </p:sp>
      <p:sp>
        <p:nvSpPr>
          <p:cNvPr id="5" name="Ромб 4">
            <a:extLst>
              <a:ext uri="{FF2B5EF4-FFF2-40B4-BE49-F238E27FC236}">
                <a16:creationId xmlns:a16="http://schemas.microsoft.com/office/drawing/2014/main" id="{8CA06471-EFCD-448A-9FE3-27B9473F188D}"/>
              </a:ext>
            </a:extLst>
          </p:cNvPr>
          <p:cNvSpPr/>
          <p:nvPr/>
        </p:nvSpPr>
        <p:spPr>
          <a:xfrm>
            <a:off x="173750" y="1286424"/>
            <a:ext cx="1641539" cy="1683430"/>
          </a:xfrm>
          <a:prstGeom prst="diamond">
            <a:avLst/>
          </a:prstGeom>
          <a:solidFill>
            <a:srgbClr val="BED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C0F384-4D1E-47DB-9D7F-864833ADF785}"/>
              </a:ext>
            </a:extLst>
          </p:cNvPr>
          <p:cNvSpPr txBox="1"/>
          <p:nvPr/>
        </p:nvSpPr>
        <p:spPr>
          <a:xfrm>
            <a:off x="292687" y="1881594"/>
            <a:ext cx="1989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2018</a:t>
            </a:r>
            <a:r>
              <a:rPr lang="ru-RU" sz="2400" b="1" dirty="0">
                <a:solidFill>
                  <a:schemeClr val="bg1"/>
                </a:solidFill>
              </a:rPr>
              <a:t> год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F28577-47B7-4BA2-B981-BAFEC83C2830}"/>
              </a:ext>
            </a:extLst>
          </p:cNvPr>
          <p:cNvSpPr txBox="1"/>
          <p:nvPr/>
        </p:nvSpPr>
        <p:spPr>
          <a:xfrm>
            <a:off x="254723" y="4285396"/>
            <a:ext cx="6363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ru-RU" b="1" dirty="0">
                <a:solidFill>
                  <a:srgbClr val="036127"/>
                </a:solidFill>
              </a:rPr>
              <a:t>Ведущие регионы России по производству подсолнечника: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8E480D-354B-439C-B475-1D77987545E1}"/>
              </a:ext>
            </a:extLst>
          </p:cNvPr>
          <p:cNvSpPr txBox="1"/>
          <p:nvPr/>
        </p:nvSpPr>
        <p:spPr>
          <a:xfrm>
            <a:off x="983496" y="4592692"/>
            <a:ext cx="42421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Саратовская область		1,10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Оренбургская область	0,85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Ростовская область		0,75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Самарская область		0,61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Волгоградская область	0,60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Алтайский край		0,60 млн. га</a:t>
            </a:r>
          </a:p>
          <a:p>
            <a:pPr lvl="0">
              <a:defRPr/>
            </a:pPr>
            <a:r>
              <a:rPr lang="ru-RU" sz="1600" b="1" dirty="0">
                <a:solidFill>
                  <a:prstClr val="black"/>
                </a:solidFill>
              </a:rPr>
              <a:t>Остальные		3,5 млн. га</a:t>
            </a:r>
          </a:p>
        </p:txBody>
      </p:sp>
    </p:spTree>
    <p:extLst>
      <p:ext uri="{BB962C8B-B14F-4D97-AF65-F5344CB8AC3E}">
        <p14:creationId xmlns:p14="http://schemas.microsoft.com/office/powerpoint/2010/main" val="2111102590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28C3C8B-A830-499B-B994-F6966096AFD9}"/>
              </a:ext>
            </a:extLst>
          </p:cNvPr>
          <p:cNvSpPr txBox="1">
            <a:spLocks/>
          </p:cNvSpPr>
          <p:nvPr/>
        </p:nvSpPr>
        <p:spPr>
          <a:xfrm>
            <a:off x="772116" y="349578"/>
            <a:ext cx="11542547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wrap="square" lIns="360000" tIns="72000" rIns="180000" bIns="36000">
            <a:spAutoFit/>
          </a:bodyPr>
          <a:lstStyle>
            <a:lvl1pPr algn="l" defTabSz="9143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657" b="0" i="0" kern="1200" dirty="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r>
              <a:rPr lang="ru-RU" altLang="ru-RU" sz="2800" b="1" dirty="0">
                <a:latin typeface="+mn-lt"/>
                <a:cs typeface="Tahoma" pitchFamily="34" charset="0"/>
              </a:rPr>
              <a:t>Семеноводство гибридов подсолнечника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F7DDBA-D7A3-4B36-A814-050426CD285A}"/>
              </a:ext>
            </a:extLst>
          </p:cNvPr>
          <p:cNvSpPr txBox="1"/>
          <p:nvPr/>
        </p:nvSpPr>
        <p:spPr>
          <a:xfrm>
            <a:off x="6216758" y="892597"/>
            <a:ext cx="45030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Классические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 - </a:t>
            </a: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Арэф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, Фрея, Командор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Заразихоустойчивые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 - </a:t>
            </a: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Даха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, </a:t>
            </a: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Базик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</a:rPr>
              <a:t>, Флор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err="1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Евролайтинг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uLnTx/>
                <a:uFillTx/>
              </a:rPr>
              <a:t> – Кречет,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uLnTx/>
                <a:uFillTx/>
              </a:rPr>
              <a:t>Бомбардир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48936"/>
                </a:solidFill>
                <a:uLnTx/>
                <a:uFillTx/>
              </a:rPr>
              <a:t>Экспресс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uLnTx/>
                <a:uFillTx/>
              </a:rPr>
              <a:t> - Карина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rgbClr val="070244"/>
              </a:solidFill>
              <a:uLnTx/>
              <a:uFillTx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0C0C359-8F79-4838-83AF-055669E4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445" y="2109603"/>
            <a:ext cx="73390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Сравнение гибридов ООО «Актив Агро» в </a:t>
            </a:r>
            <a:r>
              <a:rPr kumimoji="0" lang="ru-RU" altLang="ru-RU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демоопытах</a:t>
            </a: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  </a:t>
            </a:r>
            <a:b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</a:b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(ООО АФ «</a:t>
            </a:r>
            <a:r>
              <a:rPr lang="ru-RU" altLang="ru-RU" sz="1600" b="1" kern="0" dirty="0">
                <a:solidFill>
                  <a:schemeClr val="bg2">
                    <a:lumMod val="10000"/>
                  </a:schemeClr>
                </a:solidFill>
              </a:rPr>
              <a:t>А</a:t>
            </a:r>
            <a:r>
              <a:rPr kumimoji="0" lang="ru-RU" altLang="ru-RU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знакай</a:t>
            </a: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</a:rPr>
              <a:t>», 2018 г., средняя урожайность по гибридам)</a:t>
            </a:r>
          </a:p>
        </p:txBody>
      </p:sp>
      <p:pic>
        <p:nvPicPr>
          <p:cNvPr id="14" name="Рисунок 3">
            <a:extLst>
              <a:ext uri="{FF2B5EF4-FFF2-40B4-BE49-F238E27FC236}">
                <a16:creationId xmlns:a16="http://schemas.microsoft.com/office/drawing/2014/main" id="{6DBE8E36-2232-472B-844F-498E18C33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20" y="1012272"/>
            <a:ext cx="4219491" cy="515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>
            <a:extLst>
              <a:ext uri="{FF2B5EF4-FFF2-40B4-BE49-F238E27FC236}">
                <a16:creationId xmlns:a16="http://schemas.microsoft.com/office/drawing/2014/main" id="{87605F77-4666-4932-A3F9-CC058C899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1" y="756272"/>
            <a:ext cx="1336654" cy="13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7A6EF3D-BF75-4A61-9117-401F11BFB7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861920"/>
              </p:ext>
            </p:extLst>
          </p:nvPr>
        </p:nvGraphicFramePr>
        <p:xfrm>
          <a:off x="4997826" y="2704305"/>
          <a:ext cx="6722254" cy="311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E86BDAF-8DB7-4A21-889F-84381476B819}"/>
              </a:ext>
            </a:extLst>
          </p:cNvPr>
          <p:cNvSpPr txBox="1"/>
          <p:nvPr/>
        </p:nvSpPr>
        <p:spPr>
          <a:xfrm>
            <a:off x="7705618" y="5997101"/>
            <a:ext cx="1743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2">
                    <a:lumMod val="25000"/>
                  </a:schemeClr>
                </a:solidFill>
              </a:rPr>
              <a:t>Урожайность, ц/га</a:t>
            </a:r>
          </a:p>
        </p:txBody>
      </p:sp>
    </p:spTree>
    <p:extLst>
      <p:ext uri="{BB962C8B-B14F-4D97-AF65-F5344CB8AC3E}">
        <p14:creationId xmlns:p14="http://schemas.microsoft.com/office/powerpoint/2010/main" val="37103035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Номер слайда 5">
            <a:extLst>
              <a:ext uri="{FF2B5EF4-FFF2-40B4-BE49-F238E27FC236}">
                <a16:creationId xmlns:a16="http://schemas.microsoft.com/office/drawing/2014/main" id="{7EA5F853-DEF7-4AA0-B302-4A9926E2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9448800" y="650284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E36FFE-D869-47AE-8CC6-88E18DDEC8F1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altLang="ru-RU" sz="11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6819F8A-BB91-4E94-8CE5-BEF8BB4565AA}"/>
              </a:ext>
            </a:extLst>
          </p:cNvPr>
          <p:cNvSpPr txBox="1">
            <a:spLocks/>
          </p:cNvSpPr>
          <p:nvPr/>
        </p:nvSpPr>
        <p:spPr>
          <a:xfrm>
            <a:off x="761056" y="226249"/>
            <a:ext cx="10735725" cy="496853"/>
          </a:xfrm>
          <a:prstGeom prst="bracketPair">
            <a:avLst>
              <a:gd name="adj" fmla="val 0"/>
            </a:avLst>
          </a:prstGeom>
          <a:ln w="50800" cap="sq">
            <a:gradFill flip="none" rotWithShape="1">
              <a:gsLst>
                <a:gs pos="1000">
                  <a:srgbClr val="BEDA23"/>
                </a:gs>
                <a:gs pos="100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miter lim="800000"/>
          </a:ln>
        </p:spPr>
        <p:txBody>
          <a:bodyPr vert="horz" wrap="square" lIns="360000" tIns="72000" rIns="180000" bIns="3600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657" b="0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Segoe UI" panose="020B0502040204020203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+mn-lt"/>
                <a:ea typeface="+mj-ea"/>
                <a:cs typeface="Tahoma" panose="020B0604030504040204" pitchFamily="34" charset="0"/>
              </a:rPr>
              <a:t>Предложение производству семян на 2020 г.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282C80AE-D0D7-461E-9D24-DBDFF8F1E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53032"/>
              </p:ext>
            </p:extLst>
          </p:nvPr>
        </p:nvGraphicFramePr>
        <p:xfrm>
          <a:off x="1682983" y="1374008"/>
          <a:ext cx="8359775" cy="407143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957626">
                  <a:extLst>
                    <a:ext uri="{9D8B030D-6E8A-4147-A177-3AD203B41FA5}">
                      <a16:colId xmlns:a16="http://schemas.microsoft.com/office/drawing/2014/main" val="1189160624"/>
                    </a:ext>
                  </a:extLst>
                </a:gridCol>
                <a:gridCol w="1483611">
                  <a:extLst>
                    <a:ext uri="{9D8B030D-6E8A-4147-A177-3AD203B41FA5}">
                      <a16:colId xmlns:a16="http://schemas.microsoft.com/office/drawing/2014/main" val="768793475"/>
                    </a:ext>
                  </a:extLst>
                </a:gridCol>
                <a:gridCol w="2083602">
                  <a:extLst>
                    <a:ext uri="{9D8B030D-6E8A-4147-A177-3AD203B41FA5}">
                      <a16:colId xmlns:a16="http://schemas.microsoft.com/office/drawing/2014/main" val="4127111396"/>
                    </a:ext>
                  </a:extLst>
                </a:gridCol>
                <a:gridCol w="1834936">
                  <a:extLst>
                    <a:ext uri="{9D8B030D-6E8A-4147-A177-3AD203B41FA5}">
                      <a16:colId xmlns:a16="http://schemas.microsoft.com/office/drawing/2014/main" val="4013509634"/>
                    </a:ext>
                  </a:extLst>
                </a:gridCol>
              </a:tblGrid>
              <a:tr h="823019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Культура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Число сортов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Категория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Объем, т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562287"/>
                  </a:ext>
                </a:extLst>
              </a:tr>
              <a:tr h="505076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Соя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Элитные, РС1 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10000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036175"/>
                  </a:ext>
                </a:extLst>
              </a:tr>
              <a:tr h="431515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Горох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С-элита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666766"/>
                  </a:ext>
                </a:extLst>
              </a:tr>
              <a:tr h="457233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Гречиха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С-элита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998368"/>
                  </a:ext>
                </a:extLst>
              </a:tr>
              <a:tr h="457233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Яровая пшеница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Элитные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5000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838747"/>
                  </a:ext>
                </a:extLst>
              </a:tr>
              <a:tr h="457233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Озимая пшеница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Элитные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7500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434914"/>
                  </a:ext>
                </a:extLst>
              </a:tr>
              <a:tr h="421136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Ячмень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РС1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250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385177"/>
                  </a:ext>
                </a:extLst>
              </a:tr>
              <a:tr h="457233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Подсолнечник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Гибриды </a:t>
                      </a:r>
                      <a:r>
                        <a:rPr kumimoji="0" lang="en-US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F1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Wingdings 2" panose="05020102010507070707" pitchFamily="18" charset="2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Wingdings 2" panose="05020102010507070707" pitchFamily="18" charset="2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30000 </a:t>
                      </a:r>
                      <a:r>
                        <a:rPr kumimoji="0" lang="ru-RU" altLang="ru-RU" sz="24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п.е</a:t>
                      </a:r>
                      <a:r>
                        <a:rPr kumimoji="0" lang="en-US" altLang="ru-RU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anose="020B0604030504040204" pitchFamily="34" charset="0"/>
                      </a:endParaRPr>
                    </a:p>
                  </a:txBody>
                  <a:tcPr marL="91438" marR="91438" marT="45723" marB="4572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64623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4E13D3A-EDF7-4207-A745-C48C96C756E0}"/>
              </a:ext>
            </a:extLst>
          </p:cNvPr>
          <p:cNvSpPr txBox="1"/>
          <p:nvPr/>
        </p:nvSpPr>
        <p:spPr>
          <a:xfrm>
            <a:off x="513708" y="5650980"/>
            <a:ext cx="10983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48936"/>
                </a:solidFill>
              </a:rPr>
              <a:t>Реализация программы семеноводства АО «Щелково Агрохим» позволит обеспечить в 2020 г. качественными семенами площадь посева более чем на 200 тыс. га</a:t>
            </a:r>
          </a:p>
        </p:txBody>
      </p:sp>
    </p:spTree>
    <p:extLst>
      <p:ext uri="{BB962C8B-B14F-4D97-AF65-F5344CB8AC3E}">
        <p14:creationId xmlns:p14="http://schemas.microsoft.com/office/powerpoint/2010/main" val="642174468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DB5A69-6DF2-47A9-A7B1-2498C407BB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5" b="6113"/>
          <a:stretch/>
        </p:blipFill>
        <p:spPr>
          <a:xfrm>
            <a:off x="-1" y="-1"/>
            <a:ext cx="12192000" cy="64945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C74E8F-8AED-485F-8603-F686BBDB98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47A9C5B8-0258-40A6-9FD0-62AFA04B5E23}"/>
              </a:ext>
            </a:extLst>
          </p:cNvPr>
          <p:cNvSpPr/>
          <p:nvPr/>
        </p:nvSpPr>
        <p:spPr>
          <a:xfrm>
            <a:off x="7705072" y="1397573"/>
            <a:ext cx="4291729" cy="429172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2019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3C1F326-EAF8-4758-AAF8-82127B8EAE34}"/>
              </a:ext>
            </a:extLst>
          </p:cNvPr>
          <p:cNvSpPr txBox="1">
            <a:spLocks/>
          </p:cNvSpPr>
          <p:nvPr/>
        </p:nvSpPr>
        <p:spPr>
          <a:xfrm>
            <a:off x="8260657" y="3012232"/>
            <a:ext cx="3180558" cy="15261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6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6401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Московская обл.,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г. Щелково, ул. Заводская, д.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</a:t>
            </a:r>
          </a:p>
          <a:p>
            <a:pPr marL="0" marR="0" lvl="0" indent="0" algn="ctr" defTabSz="86401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+7 (495) 745-01-98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0" marR="0" lvl="0" indent="0" algn="ctr" defTabSz="86401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info@betaren.ru</a:t>
            </a:r>
          </a:p>
          <a:p>
            <a:pPr marL="0" marR="0" lvl="0" indent="0" algn="ctr" defTabSz="86401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0" marR="0" lvl="0" indent="0" algn="ctr" defTabSz="86401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www.betaren.ru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9" name="Graphic 22">
            <a:extLst>
              <a:ext uri="{FF2B5EF4-FFF2-40B4-BE49-F238E27FC236}">
                <a16:creationId xmlns:a16="http://schemas.microsoft.com/office/drawing/2014/main" id="{8EC0AF8D-FF2C-4040-8F71-5DE9564EF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6234" y="2068472"/>
            <a:ext cx="1449404" cy="6039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2AB05E-A85A-4DBC-8768-406756EFF490}"/>
              </a:ext>
            </a:extLst>
          </p:cNvPr>
          <p:cNvSpPr txBox="1"/>
          <p:nvPr/>
        </p:nvSpPr>
        <p:spPr>
          <a:xfrm>
            <a:off x="981074" y="485231"/>
            <a:ext cx="10229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3C63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Благодарим за внимание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3C63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78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theme/theme1.xml><?xml version="1.0" encoding="utf-8"?>
<a:theme xmlns:a="http://schemas.openxmlformats.org/drawingml/2006/main" name="1_Новый стиль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Новый стиль" id="{4590A2E4-3F26-4A6A-95E3-334D014EDAF1}" vid="{81B7E974-8DB0-4B47-BFE1-6BFF314CA4A9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Новый стиль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Новый стиль" id="{4590A2E4-3F26-4A6A-95E3-334D014EDAF1}" vid="{81B7E974-8DB0-4B47-BFE1-6BFF314CA4A9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17894</TotalTime>
  <Words>1371</Words>
  <Application>Microsoft Office PowerPoint</Application>
  <PresentationFormat>Широкоэкранный</PresentationFormat>
  <Paragraphs>486</Paragraphs>
  <Slides>26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26</vt:i4>
      </vt:variant>
    </vt:vector>
  </HeadingPairs>
  <TitlesOfParts>
    <vt:vector size="43" baseType="lpstr">
      <vt:lpstr>Arial</vt:lpstr>
      <vt:lpstr>Calibri</vt:lpstr>
      <vt:lpstr>Calibri Light</vt:lpstr>
      <vt:lpstr>Comfortaa</vt:lpstr>
      <vt:lpstr>Segoe UI</vt:lpstr>
      <vt:lpstr>Segoe UI Light</vt:lpstr>
      <vt:lpstr>Segoe UI Semilight</vt:lpstr>
      <vt:lpstr>SuisseCond</vt:lpstr>
      <vt:lpstr>Tahoma</vt:lpstr>
      <vt:lpstr>Verdana</vt:lpstr>
      <vt:lpstr>Wingdings</vt:lpstr>
      <vt:lpstr>Wingdings 2</vt:lpstr>
      <vt:lpstr>1_Новый стиль</vt:lpstr>
      <vt:lpstr>1_Тема Office</vt:lpstr>
      <vt:lpstr>2_Тема Office</vt:lpstr>
      <vt:lpstr>3_Тема Office</vt:lpstr>
      <vt:lpstr>6_Новый стиль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«Как моделировать затраты на выращивание агрокультур для получения предсказуемых финансовых результатов?»</dc:title>
  <dc:creator>Попова Ксения Владимировна</dc:creator>
  <cp:lastModifiedBy>Гумарова Алина Вячеславовна</cp:lastModifiedBy>
  <cp:revision>761</cp:revision>
  <cp:lastPrinted>2019-06-19T04:43:43Z</cp:lastPrinted>
  <dcterms:created xsi:type="dcterms:W3CDTF">2018-02-07T11:58:11Z</dcterms:created>
  <dcterms:modified xsi:type="dcterms:W3CDTF">2019-07-05T07:24:21Z</dcterms:modified>
</cp:coreProperties>
</file>