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3"/>
  </p:notesMasterIdLst>
  <p:handoutMasterIdLst>
    <p:handoutMasterId r:id="rId34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83" r:id="rId20"/>
    <p:sldId id="284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5" r:id="rId30"/>
    <p:sldId id="281" r:id="rId31"/>
    <p:sldId id="282" r:id="rId32"/>
  </p:sldIdLst>
  <p:sldSz cx="9144000" cy="6858000" type="screen4x3"/>
  <p:notesSz cx="6858000" cy="9296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64515"/>
          </a:xfrm>
          <a:prstGeom prst="rect">
            <a:avLst/>
          </a:prstGeom>
          <a:noFill/>
          <a:ln>
            <a:noFill/>
          </a:ln>
        </p:spPr>
        <p:txBody>
          <a:bodyPr vert="horz" wrap="none" lIns="79659" tIns="39830" rIns="79659" bIns="39830" anchorCtr="0" compatLnSpc="0"/>
          <a:lstStyle/>
          <a:p>
            <a:pPr hangingPunct="0">
              <a:defRPr sz="1400"/>
            </a:pPr>
            <a:endParaRPr lang="ru-RU" sz="1200"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64515"/>
          </a:xfrm>
          <a:prstGeom prst="rect">
            <a:avLst/>
          </a:prstGeom>
          <a:noFill/>
          <a:ln>
            <a:noFill/>
          </a:ln>
        </p:spPr>
        <p:txBody>
          <a:bodyPr vert="horz" wrap="none" lIns="79659" tIns="39830" rIns="79659" bIns="39830" anchorCtr="0" compatLnSpc="0"/>
          <a:lstStyle/>
          <a:p>
            <a:pPr algn="r" hangingPunct="0">
              <a:defRPr sz="1400"/>
            </a:pPr>
            <a:fld id="{355BFAFF-04C4-4F40-9A31-362C34690956}" type="datetimeFigureOut">
              <a:t>16.04.2019</a:t>
            </a:fld>
            <a:endParaRPr lang="ru-RU" sz="1200"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8831735"/>
            <a:ext cx="2976173" cy="464515"/>
          </a:xfrm>
          <a:prstGeom prst="rect">
            <a:avLst/>
          </a:prstGeom>
          <a:noFill/>
          <a:ln>
            <a:noFill/>
          </a:ln>
        </p:spPr>
        <p:txBody>
          <a:bodyPr vert="horz" wrap="none" lIns="79659" tIns="39830" rIns="79659" bIns="39830" anchor="b" anchorCtr="0" compatLnSpc="0"/>
          <a:lstStyle/>
          <a:p>
            <a:pPr hangingPunct="0">
              <a:defRPr sz="1400"/>
            </a:pPr>
            <a:endParaRPr lang="ru-RU" sz="1200"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8831735"/>
            <a:ext cx="2976173" cy="464515"/>
          </a:xfrm>
          <a:prstGeom prst="rect">
            <a:avLst/>
          </a:prstGeom>
          <a:noFill/>
          <a:ln>
            <a:noFill/>
          </a:ln>
        </p:spPr>
        <p:txBody>
          <a:bodyPr vert="horz" wrap="none" lIns="79659" tIns="39830" rIns="79659" bIns="39830" anchor="b" anchorCtr="0" compatLnSpc="0"/>
          <a:lstStyle/>
          <a:p>
            <a:pPr algn="r" hangingPunct="0">
              <a:defRPr sz="1400"/>
            </a:pPr>
            <a:fld id="{919B6801-88C1-4CC1-A0FB-E9037C4CE55E}" type="slidenum">
              <a:t>‹#›</a:t>
            </a:fld>
            <a:endParaRPr lang="ru-RU" sz="1200">
              <a:latin typeface="Arial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64682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0CD7A61E-8DC7-4C6F-B7C4-ACB8609DF9A5}" type="datetimeFigureOut">
              <a:t>16.04.2019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04B21C29-B51F-4B83-9983-6B1F295653D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45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Grp="1"/>
          </p:cNvSpPr>
          <p:nvPr>
            <p:ph type="sldNum" sz="quarter" idx="8"/>
          </p:nvPr>
        </p:nvSpPr>
        <p:spPr>
          <a:xfrm>
            <a:off x="3884759" y="8830080"/>
            <a:ext cx="2971440" cy="46440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BF8F19D7-46D6-4BFA-B1B6-5B5D210EB5DD}" type="slidenum">
              <a:t>2</a:t>
            </a:fld>
            <a:endParaRPr lang="ru-RU" sz="1200">
              <a:solidFill>
                <a:srgbClr val="000000"/>
              </a:solidFill>
              <a:latin typeface="Arial" pitchFamily="18"/>
              <a:ea typeface="+mn-ea" pitchFamily="2"/>
              <a:cs typeface="+mn-cs" pitchFamily="2"/>
            </a:endParaRPr>
          </a:p>
        </p:txBody>
      </p:sp>
      <p:sp>
        <p:nvSpPr>
          <p:cNvPr id="3" name="Rectangle 3"/>
          <p:cNvSpPr txBox="1">
            <a:spLocks noGrp="1"/>
          </p:cNvSpPr>
          <p:nvPr>
            <p:ph type="body" sz="quarter" idx="1"/>
          </p:nvPr>
        </p:nvSpPr>
        <p:spPr>
          <a:xfrm>
            <a:off x="685799" y="4415400"/>
            <a:ext cx="5486040" cy="4182840"/>
          </a:xfrm>
        </p:spPr>
        <p:txBody>
          <a:bodyPr wrap="square" lIns="90000" tIns="45000" rIns="90000" bIns="45000" anchor="t"/>
          <a:lstStyle/>
          <a:p>
            <a:pPr lvl="0"/>
            <a:endParaRPr lang="ru-RU" sz="2440"/>
          </a:p>
        </p:txBody>
      </p:sp>
      <p:sp>
        <p:nvSpPr>
          <p:cNvPr id="4" name="Образ слайда 3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4900" y="706438"/>
            <a:ext cx="4648200" cy="34861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4900" y="706438"/>
            <a:ext cx="4648200" cy="34861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415400"/>
            <a:ext cx="5486040" cy="418284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5200" y="706320"/>
            <a:ext cx="4647240" cy="34855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415400"/>
            <a:ext cx="5486040" cy="418284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4900" y="706438"/>
            <a:ext cx="4648200" cy="34861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415400"/>
            <a:ext cx="5486040" cy="418284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5200" y="706320"/>
            <a:ext cx="4647240" cy="34855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415400"/>
            <a:ext cx="5486040" cy="418284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5975" indent="-283067" defTabSz="923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2270" indent="-226454" defTabSz="923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5177" indent="-226454" defTabSz="923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8084" indent="-226454" defTabSz="923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0992" indent="-226454" defTabSz="923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43899" indent="-226454" defTabSz="923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6808" indent="-226454" defTabSz="923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9715" indent="-226454" defTabSz="923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5CF6662-38CC-43D2-9B9C-7E617842B9A5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5200" y="706320"/>
            <a:ext cx="4647240" cy="34855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415400"/>
            <a:ext cx="5486040" cy="418284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5200" y="706320"/>
            <a:ext cx="4647240" cy="34855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415400"/>
            <a:ext cx="5486040" cy="418284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5200" y="706320"/>
            <a:ext cx="4647240" cy="34855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415400"/>
            <a:ext cx="5486040" cy="418284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5200" y="706320"/>
            <a:ext cx="4647240" cy="34855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415400"/>
            <a:ext cx="5486040" cy="418284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5200" y="706320"/>
            <a:ext cx="4647240" cy="34855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415400"/>
            <a:ext cx="5486040" cy="418284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5200" y="706320"/>
            <a:ext cx="4647240" cy="34855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85799" y="4415400"/>
            <a:ext cx="5486040" cy="418284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Grp="1"/>
          </p:cNvSpPr>
          <p:nvPr>
            <p:ph type="sldNum" sz="quarter" idx="8"/>
          </p:nvPr>
        </p:nvSpPr>
        <p:spPr>
          <a:xfrm>
            <a:off x="3884759" y="8830080"/>
            <a:ext cx="2971440" cy="46440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E2B9F48F-EB6C-4403-9BE3-9CFFE547204F}" type="slidenum">
              <a:t>25</a:t>
            </a:fld>
            <a:endParaRPr lang="ru-RU" sz="1200">
              <a:solidFill>
                <a:srgbClr val="000000"/>
              </a:solidFill>
              <a:latin typeface="Arial" pitchFamily="18"/>
              <a:ea typeface="+mn-ea" pitchFamily="2"/>
              <a:cs typeface="+mn-cs" pitchFamily="2"/>
            </a:endParaRPr>
          </a:p>
        </p:txBody>
      </p:sp>
      <p:sp>
        <p:nvSpPr>
          <p:cNvPr id="3" name="Rectangle 3"/>
          <p:cNvSpPr txBox="1">
            <a:spLocks noGrp="1"/>
          </p:cNvSpPr>
          <p:nvPr>
            <p:ph type="body" sz="quarter" idx="1"/>
          </p:nvPr>
        </p:nvSpPr>
        <p:spPr>
          <a:xfrm>
            <a:off x="685799" y="4415400"/>
            <a:ext cx="5486040" cy="4182840"/>
          </a:xfrm>
        </p:spPr>
        <p:txBody>
          <a:bodyPr wrap="square" lIns="90000" tIns="45000" rIns="90000" bIns="45000" anchor="t"/>
          <a:lstStyle/>
          <a:p>
            <a:pPr lvl="0"/>
            <a:endParaRPr lang="ru-RU"/>
          </a:p>
        </p:txBody>
      </p:sp>
      <p:sp>
        <p:nvSpPr>
          <p:cNvPr id="4" name="Образ слайда 3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5200" y="706320"/>
            <a:ext cx="4647240" cy="348552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Grp="1"/>
          </p:cNvSpPr>
          <p:nvPr>
            <p:ph type="sldNum" sz="quarter" idx="8"/>
          </p:nvPr>
        </p:nvSpPr>
        <p:spPr>
          <a:xfrm>
            <a:off x="3884759" y="8830080"/>
            <a:ext cx="2971440" cy="46440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C9B6828A-E191-4D9C-B951-BB567E2A4797}" type="slidenum">
              <a:t>26</a:t>
            </a:fld>
            <a:endParaRPr lang="ru-RU" sz="1200">
              <a:solidFill>
                <a:srgbClr val="000000"/>
              </a:solidFill>
              <a:latin typeface="Arial" pitchFamily="18"/>
              <a:ea typeface="+mn-ea" pitchFamily="2"/>
              <a:cs typeface="+mn-cs" pitchFamily="2"/>
            </a:endParaRPr>
          </a:p>
        </p:txBody>
      </p:sp>
      <p:sp>
        <p:nvSpPr>
          <p:cNvPr id="3" name="Rectangle 2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4900" y="696913"/>
            <a:ext cx="4648200" cy="34861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>
          <a:xfrm>
            <a:off x="685799" y="4415760"/>
            <a:ext cx="5486040" cy="4183199"/>
          </a:xfrm>
        </p:spPr>
        <p:txBody>
          <a:bodyPr wrap="square" lIns="90000" tIns="45000" rIns="90000" bIns="45000" anchor="t"/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 noGrp="1"/>
          </p:cNvSpPr>
          <p:nvPr>
            <p:ph type="sldNum" sz="quarter" idx="8"/>
          </p:nvPr>
        </p:nvSpPr>
        <p:spPr>
          <a:xfrm>
            <a:off x="3884759" y="8830080"/>
            <a:ext cx="2971440" cy="464400"/>
          </a:xfrm>
        </p:spPr>
        <p:txBody>
          <a:bodyPr wrap="square" lIns="90000" tIns="45000" rIns="90000" bIns="45000" anchor="t"/>
          <a:lstStyle/>
          <a:p>
            <a:pPr lvl="0" algn="l" hangingPunct="1"/>
            <a:fld id="{7E56E3E4-8A1A-421D-AE17-100384DB6B17}" type="slidenum">
              <a:t>29</a:t>
            </a:fld>
            <a:endParaRPr lang="ru-RU" sz="1200">
              <a:solidFill>
                <a:srgbClr val="000000"/>
              </a:solidFill>
              <a:latin typeface="Arial" pitchFamily="18"/>
              <a:ea typeface="+mn-ea" pitchFamily="2"/>
              <a:cs typeface="+mn-cs" pitchFamily="2"/>
            </a:endParaRPr>
          </a:p>
        </p:txBody>
      </p:sp>
      <p:sp>
        <p:nvSpPr>
          <p:cNvPr id="3" name="Rectangle 2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4900" y="696913"/>
            <a:ext cx="4648200" cy="3486150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4" name="Rectangle 3"/>
          <p:cNvSpPr txBox="1">
            <a:spLocks noGrp="1"/>
          </p:cNvSpPr>
          <p:nvPr>
            <p:ph type="body" sz="quarter" idx="1"/>
          </p:nvPr>
        </p:nvSpPr>
        <p:spPr>
          <a:xfrm>
            <a:off x="685799" y="4415760"/>
            <a:ext cx="5486040" cy="4183199"/>
          </a:xfrm>
        </p:spPr>
        <p:txBody>
          <a:bodyPr wrap="square" lIns="90000" tIns="45000" rIns="90000" bIns="45000" anchor="t"/>
          <a:lstStyle/>
          <a:p>
            <a:pPr lvl="0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CFB4061-1C0F-4C1C-BB9D-CC95ABE990DB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AF1D0E6-A299-408F-B451-DBF00E3E4E9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02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CFB4061-1C0F-4C1C-BB9D-CC95ABE990DB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8B192C1-F7D1-43CB-A0DF-70A6BF0263B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64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CFB4061-1C0F-4C1C-BB9D-CC95ABE990DB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A303D-71F1-47C8-8945-566DAF6C743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65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CFB4061-1C0F-4C1C-BB9D-CC95ABE990DB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07E313D-18D1-4704-AB42-DE2BE874318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69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CFB4061-1C0F-4C1C-BB9D-CC95ABE990DB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C93C107-9CA6-4443-8085-A2BD911FFCF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34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CFB4061-1C0F-4C1C-BB9D-CC95ABE990DB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06051CA-7F1E-4EF9-B79E-9BCE6B81C7A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78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CFB4061-1C0F-4C1C-BB9D-CC95ABE990DB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7B17EE-8897-4AEB-9806-706BBF57C78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49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CFB4061-1C0F-4C1C-BB9D-CC95ABE990DB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A3E9518-A8D0-4022-9E17-3CDB0C63A5D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0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CFB4061-1C0F-4C1C-BB9D-CC95ABE990DB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BF3B26-F62D-41BC-8783-3C917FCC7F0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55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CFB4061-1C0F-4C1C-BB9D-CC95ABE990DB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4ADFAD7-29AD-456D-AB38-E97390626AE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73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7400" cy="45259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59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CFB4061-1C0F-4C1C-BB9D-CC95ABE990DB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7DB418-A914-43FD-AC10-BF614D469E8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92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0BC515B-FB3B-4392-A67E-ED9F779DD80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1F55E1A-2394-483E-BEE5-FAB4264E302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57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0BC515B-FB3B-4392-A67E-ED9F779DD80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BB53829-61F0-420E-A817-4B0919E3FF1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25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0BC515B-FB3B-4392-A67E-ED9F779DD80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C46C55E-B128-4100-B129-80A50AD7A30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44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0BC515B-FB3B-4392-A67E-ED9F779DD80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80959C4-7FDD-4E15-B377-3F631F9DBA5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45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0BC515B-FB3B-4392-A67E-ED9F779DD80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35FE27A-6403-4158-81FE-02C88FF05A7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91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0BC515B-FB3B-4392-A67E-ED9F779DD80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3A37418-163F-4222-AE6D-A7BB6202F2B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82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0BC515B-FB3B-4392-A67E-ED9F779DD80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B00F3A8-23AF-47C1-A49D-CFDFEA5F4A5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20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0BC515B-FB3B-4392-A67E-ED9F779DD80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42256D2-3F80-4A6C-B0D1-6B03BA71CB5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33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0BC515B-FB3B-4392-A67E-ED9F779DD80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D7AB3A-3A10-42B3-B66E-DB372372A9A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77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0BC515B-FB3B-4392-A67E-ED9F779DD80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0CF76FB-F9EC-4E24-9A39-10E83791F08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90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0BC515B-FB3B-4392-A67E-ED9F779DD80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846B2B5-1F75-4428-B461-56DE5B174E5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96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36B92F8-E17B-4C48-9755-49B9590F8D4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950DF60-2337-4A7E-B1FC-54451CE1AE6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99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36B92F8-E17B-4C48-9755-49B9590F8D4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7072343-4736-4A96-98A4-52B68A2182E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99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36B92F8-E17B-4C48-9755-49B9590F8D4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EFDCD92-BA76-4638-8679-45AB96BDF1D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27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36B92F8-E17B-4C48-9755-49B9590F8D4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5206349-60FB-4B54-8B73-8CC2C64787C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48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36B92F8-E17B-4C48-9755-49B9590F8D4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63C4C3-5F59-48B5-AABE-C23C32B689D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37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36B92F8-E17B-4C48-9755-49B9590F8D4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7415547-CE06-422E-A787-933FEE0FF36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35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36B92F8-E17B-4C48-9755-49B9590F8D4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7AAEA5F-59BC-4728-BAC7-3BEED41FB28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45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36B92F8-E17B-4C48-9755-49B9590F8D4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9F991E0-18C8-47AF-94EB-FB13EF8DA6D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2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36B92F8-E17B-4C48-9755-49B9590F8D4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52D4681-5471-49BB-A0DF-8A8FE44FCF0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34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36B92F8-E17B-4C48-9755-49B9590F8D4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5B0DFD8-C63C-4EA4-A129-A1E3A5EA092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35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7400" cy="45259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59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36B92F8-E17B-4C48-9755-49B9590F8D44}" type="datetime1">
              <a:rPr lang="ru-RU" smtClean="0"/>
              <a:pPr lvl="0"/>
              <a:t>16.04.2019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3E9488-E523-4BC2-B84B-1764811804B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5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799" y="2130480"/>
            <a:ext cx="7772039" cy="14695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Для правки текста заголовка щелкните мышьюClick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9CFB4061-1C0F-4C1C-BB9D-CC95ABE990DB}" type="datetime1">
              <a:rPr lang="ru-RU"/>
              <a:pPr lvl="0"/>
              <a:t>16.04.2019</a:t>
            </a:fld>
            <a:endParaRPr lang="ru-RU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71A81947-1865-4E7B-A477-D39DB68AAE6B}" type="slidenum">
              <a:t>‹#›</a:t>
            </a:fld>
            <a:endParaRPr lang="ru-RU"/>
          </a:p>
        </p:txBody>
      </p:sp>
      <p:sp>
        <p:nvSpPr>
          <p:cNvPr id="6" name="Текст 5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Arial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Arial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Для правки текста заголовка щелкните мышьюClick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00BC515B-FB3B-4392-A67E-ED9F779DD804}" type="datetime1">
              <a:rPr lang="ru-RU"/>
              <a:pPr lvl="0"/>
              <a:t>16.04.2019</a:t>
            </a:fld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D9FCC4D2-0E08-4706-8147-4F06637E4AC9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Arial" pitchFamily="2"/>
        </a:defRPr>
      </a:lvl1pPr>
    </p:titleStyle>
    <p:bodyStyle>
      <a:lvl1pPr lvl="0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1pPr>
      <a:lvl2pPr lvl="1">
        <a:buSzPct val="75000"/>
        <a:buFont typeface="StarSymbol"/>
        <a:buChar char="–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2pPr>
      <a:lvl3pPr lvl="2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3pPr>
      <a:lvl4pPr lvl="3">
        <a:buSzPct val="75000"/>
        <a:buFont typeface="StarSymbol"/>
        <a:buChar char="–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4pPr>
      <a:lvl5pPr lvl="4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5pPr>
      <a:lvl6pPr lvl="5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6pPr>
      <a:lvl7pPr lvl="6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7pPr>
      <a:lvl8pPr lvl="7">
        <a:buSzPct val="45000"/>
        <a:buFont typeface="StarSymbol"/>
        <a:buChar char="●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8pPr>
      <a:lvl9pPr marL="0" marR="0" lvl="0" indent="0" algn="l" rtl="0" hangingPunct="1">
        <a:spcBef>
          <a:spcPts val="638"/>
        </a:spcBef>
        <a:spcAft>
          <a:spcPts val="1417"/>
        </a:spcAft>
        <a:buSzPct val="45000"/>
        <a:buFont typeface="Arial" pitchFamily="32"/>
        <a:buChar char="•"/>
        <a:tabLst/>
        <a:defRPr lang="ru-RU" sz="3200" b="0" i="0" u="none" strike="noStrike" spc="0">
          <a:solidFill>
            <a:srgbClr val="000000"/>
          </a:solidFill>
          <a:latin typeface="Calibri" pitchFamily="18"/>
        </a:defRPr>
      </a:lvl9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85799" y="2130480"/>
            <a:ext cx="7772039" cy="14695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en-US"/>
              <a:t>Для правки текста заголовка щелкните мышьюClick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036B92F8-E17B-4C48-9755-49B9590F8D44}" type="datetime1">
              <a:rPr lang="ru-RU"/>
              <a:pPr lvl="0"/>
              <a:t>16.04.2019</a:t>
            </a:fld>
            <a:endParaRPr lang="ru-RU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9512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080" y="6356520"/>
            <a:ext cx="2133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2346E284-7D08-40A8-A473-BAE7357CFA1E}" type="slidenum">
              <a:t>‹#›</a:t>
            </a:fld>
            <a:endParaRPr lang="ru-RU"/>
          </a:p>
        </p:txBody>
      </p:sp>
      <p:sp>
        <p:nvSpPr>
          <p:cNvPr id="6" name="Текст 5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marR="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marR="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marR="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marR="0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marR="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marR="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marR="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marR="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marR="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marR="0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en-US" sz="44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Arial" pitchFamily="2"/>
        </a:defRPr>
      </a:lvl1pPr>
    </p:titleStyle>
    <p:bodyStyle>
      <a:lvl1pPr marL="0" marR="0" indent="0" algn="l" rtl="0" hangingPunct="1">
        <a:spcBef>
          <a:spcPts val="0"/>
        </a:spcBef>
        <a:spcAft>
          <a:spcPts val="1417"/>
        </a:spcAft>
        <a:tabLst/>
        <a:defRPr lang="en-US" sz="3200" b="0" i="0" u="none" strike="noStrike" kern="1200" spc="0">
          <a:ln>
            <a:noFill/>
          </a:ln>
          <a:solidFill>
            <a:srgbClr val="000000"/>
          </a:solidFill>
          <a:latin typeface="Calibri" pitchFamily="18"/>
          <a:ea typeface="Microsoft YaHei" pitchFamily="2"/>
          <a:cs typeface="Arial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png"/><Relationship Id="rId7" Type="http://schemas.openxmlformats.org/officeDocument/2006/relationships/image" Target="../media/image3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png"/><Relationship Id="rId7" Type="http://schemas.openxmlformats.org/officeDocument/2006/relationships/image" Target="../media/image41.jp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jpg"/><Relationship Id="rId11" Type="http://schemas.openxmlformats.org/officeDocument/2006/relationships/image" Target="../media/image45.png"/><Relationship Id="rId5" Type="http://schemas.openxmlformats.org/officeDocument/2006/relationships/image" Target="../media/image39.jpg"/><Relationship Id="rId10" Type="http://schemas.openxmlformats.org/officeDocument/2006/relationships/image" Target="../media/image44.png"/><Relationship Id="rId4" Type="http://schemas.openxmlformats.org/officeDocument/2006/relationships/image" Target="../media/image38.jpg"/><Relationship Id="rId9" Type="http://schemas.openxmlformats.org/officeDocument/2006/relationships/image" Target="../media/image4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jpeg"/><Relationship Id="rId18" Type="http://schemas.openxmlformats.org/officeDocument/2006/relationships/hyperlink" Target="https://www.google.ru/url?sa=i&amp;rct=j&amp;q=&amp;esrc=s&amp;source=images&amp;cd=&amp;cad=rja&amp;uact=8&amp;ved=0ahUKEwi1_6iqsavVAhUkEpoKHQ6RDu8QjRwIBw&amp;url=http://www.missiyamira.ru/dol.html&amp;psig=AFQjCNGBWrKr8yL_EAjVOuDanKKMLbA7_g&amp;ust=1501310962744116" TargetMode="External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11" Type="http://schemas.openxmlformats.org/officeDocument/2006/relationships/image" Target="../media/image60.gif"/><Relationship Id="rId5" Type="http://schemas.openxmlformats.org/officeDocument/2006/relationships/image" Target="../media/image54.png"/><Relationship Id="rId15" Type="http://schemas.openxmlformats.org/officeDocument/2006/relationships/image" Target="../media/image64.jpeg"/><Relationship Id="rId10" Type="http://schemas.openxmlformats.org/officeDocument/2006/relationships/image" Target="../media/image59.jpeg"/><Relationship Id="rId19" Type="http://schemas.openxmlformats.org/officeDocument/2006/relationships/image" Target="../media/image67.jpeg"/><Relationship Id="rId4" Type="http://schemas.openxmlformats.org/officeDocument/2006/relationships/image" Target="../media/image53.png"/><Relationship Id="rId9" Type="http://schemas.openxmlformats.org/officeDocument/2006/relationships/image" Target="../media/image58.jpeg"/><Relationship Id="rId1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hyperlink" Target="https://www.google.ru/url?sa=i&amp;rct=j&amp;q=&amp;esrc=s&amp;source=images&amp;cd=&amp;cad=rja&amp;uact=8&amp;ved=0ahUKEwi1_6iqsavVAhUkEpoKHQ6RDu8QjRwIBw&amp;url=http://www.missiyamira.ru/dol.html&amp;psig=AFQjCNGBWrKr8yL_EAjVOuDanKKMLbA7_g&amp;ust=150131096274411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8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28000" y="251640"/>
            <a:ext cx="2160000" cy="18363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Box 3"/>
          <p:cNvSpPr/>
          <p:nvPr/>
        </p:nvSpPr>
        <p:spPr>
          <a:xfrm>
            <a:off x="380880" y="1548000"/>
            <a:ext cx="8534160" cy="3228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600" b="1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200" b="1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Парламентские слушания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200" b="1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400" b="1" i="0" u="none" strike="noStrike" kern="1200" spc="0">
                <a:ln>
                  <a:noFill/>
                </a:ln>
                <a:solidFill>
                  <a:srgbClr val="006600"/>
                </a:solidFill>
                <a:latin typeface="Calibri" pitchFamily="18"/>
                <a:ea typeface="Microsoft YaHei" pitchFamily="2"/>
                <a:cs typeface="Arial" pitchFamily="2"/>
              </a:rPr>
              <a:t>«Продовольственная безопасность Российской Федерации и наращивание экспорта сельскохозяйственной продукции»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200" b="1" i="0" u="none" strike="noStrike" kern="1200" spc="0">
              <a:ln>
                <a:noFill/>
              </a:ln>
              <a:solidFill>
                <a:srgbClr val="0066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4400" b="1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Прямоугольник 6"/>
          <p:cNvSpPr/>
          <p:nvPr/>
        </p:nvSpPr>
        <p:spPr>
          <a:xfrm>
            <a:off x="5283720" y="5144759"/>
            <a:ext cx="3221279" cy="8513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6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Futura Md BT" pitchFamily="34"/>
                <a:ea typeface="Microsoft YaHei" pitchFamily="2"/>
                <a:cs typeface="Arial" pitchFamily="2"/>
              </a:rPr>
              <a:t> Директор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6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Futura Md BT" pitchFamily="34"/>
                <a:ea typeface="Microsoft YaHei" pitchFamily="2"/>
                <a:cs typeface="Arial" pitchFamily="2"/>
              </a:rPr>
              <a:t>СК РССК «РБНА-Агроревсоюз»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Futura Md BT" pitchFamily="34"/>
                <a:ea typeface="Microsoft YaHei" pitchFamily="2"/>
                <a:cs typeface="Arial" pitchFamily="2"/>
              </a:rPr>
              <a:t>Сергей Иванович Грошев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555440" y="5165640"/>
            <a:ext cx="675360" cy="90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152280" y="2743199"/>
            <a:ext cx="8762760" cy="1676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100"/>
              <a:t/>
            </a:r>
            <a:br>
              <a:rPr lang="en-US" sz="3100"/>
            </a:br>
            <a:r>
              <a:rPr lang="en-US" sz="3200" b="1"/>
              <a:t> </a:t>
            </a:r>
            <a:r>
              <a:rPr lang="en-US" sz="3200"/>
              <a:t/>
            </a:r>
            <a:br>
              <a:rPr lang="en-US" sz="3200"/>
            </a:br>
            <a:r>
              <a:rPr lang="en-US" sz="3200" b="1"/>
              <a:t> </a:t>
            </a:r>
            <a:br>
              <a:rPr lang="en-US" sz="3200" b="1"/>
            </a:br>
            <a:r>
              <a:rPr lang="en-US" sz="2800" b="1"/>
              <a:t/>
            </a:r>
            <a:br>
              <a:rPr lang="en-US" sz="2800" b="1"/>
            </a:br>
            <a:r>
              <a:rPr lang="en-US" sz="2800" b="1"/>
              <a:t/>
            </a:r>
            <a:br>
              <a:rPr lang="en-US" sz="2800" b="1"/>
            </a:br>
            <a:r>
              <a:rPr lang="en-US" sz="3100"/>
              <a:t/>
            </a:r>
            <a:br>
              <a:rPr lang="en-US" sz="3100"/>
            </a:br>
            <a:r>
              <a:rPr lang="en-US" sz="2500"/>
              <a:t/>
            </a:r>
            <a:br>
              <a:rPr lang="en-US" sz="2500"/>
            </a:br>
            <a:endParaRPr lang="en-US" sz="2500"/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23760"/>
            <a:ext cx="1798560" cy="19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3"/>
          <p:cNvSpPr/>
          <p:nvPr/>
        </p:nvSpPr>
        <p:spPr>
          <a:xfrm>
            <a:off x="2160000" y="432000"/>
            <a:ext cx="6755040" cy="2619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«Одержать сто побед в ста битвах — это не вершина воинского искусства. </a:t>
            </a:r>
            <a:r>
              <a:rPr lang="ru-RU" sz="3500" b="1" i="0" u="none" strike="noStrike" kern="1200" spc="0">
                <a:ln>
                  <a:noFill/>
                </a:ln>
                <a:solidFill>
                  <a:srgbClr val="3333FF"/>
                </a:solidFill>
                <a:latin typeface="Calibri" pitchFamily="18"/>
                <a:ea typeface="Microsoft YaHei" pitchFamily="2"/>
                <a:cs typeface="Arial" pitchFamily="2"/>
              </a:rPr>
              <a:t>Повергнуть врага без сражения — вот вершина</a:t>
            </a:r>
            <a:r>
              <a:rPr lang="ru-RU" sz="3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»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100" b="0" i="1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500" b="1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"Искусство войны" Сунь Цзы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0" y="2951999"/>
            <a:ext cx="3384000" cy="390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419872" y="3452400"/>
            <a:ext cx="5040560" cy="3195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500" b="1" i="1" u="none" strike="noStrike" kern="1200" spc="0" dirty="0">
                <a:ln>
                  <a:noFill/>
                </a:ln>
                <a:solidFill>
                  <a:srgbClr val="801900"/>
                </a:solidFill>
                <a:latin typeface="Calibri" pitchFamily="18"/>
                <a:ea typeface="Microsoft YaHei" pitchFamily="2"/>
                <a:cs typeface="Arial" pitchFamily="2"/>
              </a:rPr>
              <a:t>Цели войны: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3500" b="1" i="1" u="none" strike="noStrike" kern="1200" spc="0" dirty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457200" marR="0" lvl="0" indent="-45720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</a:pPr>
            <a:r>
              <a:rPr lang="ru-RU" sz="2600" b="1" i="1" u="none" strike="noStrike" kern="1200" spc="0" dirty="0" smtClean="0">
                <a:ln>
                  <a:noFill/>
                </a:ln>
                <a:solidFill>
                  <a:srgbClr val="CC0000"/>
                </a:solidFill>
                <a:latin typeface="Calibri" pitchFamily="18"/>
                <a:ea typeface="Microsoft YaHei" pitchFamily="2"/>
                <a:cs typeface="Arial" pitchFamily="2"/>
              </a:rPr>
              <a:t>уничтожить </a:t>
            </a:r>
            <a:r>
              <a:rPr lang="ru-RU" sz="2600" b="1" i="1" u="none" strike="noStrike" kern="1200" spc="0" dirty="0">
                <a:ln>
                  <a:noFill/>
                </a:ln>
                <a:solidFill>
                  <a:srgbClr val="CC0000"/>
                </a:solidFill>
                <a:latin typeface="Calibri" pitchFamily="18"/>
                <a:ea typeface="Microsoft YaHei" pitchFamily="2"/>
                <a:cs typeface="Arial" pitchFamily="2"/>
              </a:rPr>
              <a:t>население </a:t>
            </a:r>
            <a:endParaRPr lang="ru-RU" sz="2600" b="1" i="1" u="none" strike="noStrike" kern="1200" spc="0" dirty="0" smtClean="0">
              <a:ln>
                <a:noFill/>
              </a:ln>
              <a:solidFill>
                <a:srgbClr val="CC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R="0" lvl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r>
              <a:rPr lang="ru-RU" sz="2600" b="1" i="1" u="none" strike="noStrike" kern="1200" spc="0" dirty="0" smtClean="0">
                <a:ln>
                  <a:noFill/>
                </a:ln>
                <a:solidFill>
                  <a:srgbClr val="CC0000"/>
                </a:solidFill>
                <a:latin typeface="Calibri" pitchFamily="18"/>
                <a:ea typeface="Microsoft YaHei" pitchFamily="2"/>
                <a:cs typeface="Arial" pitchFamily="2"/>
              </a:rPr>
              <a:t>противника</a:t>
            </a:r>
            <a:endParaRPr lang="ru-RU" sz="2600" b="1" i="1" u="none" strike="noStrike" kern="1200" spc="0" dirty="0">
              <a:ln>
                <a:noFill/>
              </a:ln>
              <a:solidFill>
                <a:srgbClr val="CC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600" b="1" i="1" u="none" strike="noStrike" kern="1200" spc="0" dirty="0">
              <a:ln>
                <a:noFill/>
              </a:ln>
              <a:solidFill>
                <a:srgbClr val="CC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457200" marR="0" lvl="0" indent="-45720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</a:pPr>
            <a:r>
              <a:rPr lang="ru-RU" sz="2600" b="1" i="1" u="none" strike="noStrike" kern="1200" spc="0" dirty="0" smtClean="0">
                <a:ln>
                  <a:noFill/>
                </a:ln>
                <a:solidFill>
                  <a:srgbClr val="CC0000"/>
                </a:solidFill>
                <a:latin typeface="Calibri" pitchFamily="18"/>
                <a:ea typeface="Microsoft YaHei" pitchFamily="2"/>
                <a:cs typeface="Arial" pitchFamily="2"/>
              </a:rPr>
              <a:t>захватить </a:t>
            </a:r>
            <a:r>
              <a:rPr lang="ru-RU" sz="2600" b="1" i="1" u="none" strike="noStrike" kern="1200" spc="0" dirty="0">
                <a:ln>
                  <a:noFill/>
                </a:ln>
                <a:solidFill>
                  <a:srgbClr val="CC0000"/>
                </a:solidFill>
                <a:latin typeface="Calibri" pitchFamily="18"/>
                <a:ea typeface="Microsoft YaHei" pitchFamily="2"/>
                <a:cs typeface="Arial" pitchFamily="2"/>
              </a:rPr>
              <a:t>территорию </a:t>
            </a:r>
            <a:endParaRPr lang="ru-RU" sz="2600" b="1" i="1" u="none" strike="noStrike" kern="1200" spc="0" dirty="0" smtClean="0">
              <a:ln>
                <a:noFill/>
              </a:ln>
              <a:solidFill>
                <a:srgbClr val="CC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R="0" lvl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</a:pPr>
            <a:r>
              <a:rPr lang="ru-RU" sz="2600" b="1" i="1" u="none" strike="noStrike" kern="1200" spc="0" dirty="0" smtClean="0">
                <a:ln>
                  <a:noFill/>
                </a:ln>
                <a:solidFill>
                  <a:srgbClr val="CC0000"/>
                </a:solidFill>
                <a:latin typeface="Calibri" pitchFamily="18"/>
                <a:ea typeface="Microsoft YaHei" pitchFamily="2"/>
                <a:cs typeface="Arial" pitchFamily="2"/>
              </a:rPr>
              <a:t>и </a:t>
            </a:r>
            <a:r>
              <a:rPr lang="ru-RU" sz="2600" b="1" i="1" u="none" strike="noStrike" kern="1200" spc="0" dirty="0">
                <a:ln>
                  <a:noFill/>
                </a:ln>
                <a:solidFill>
                  <a:srgbClr val="CC0000"/>
                </a:solidFill>
                <a:latin typeface="Calibri" pitchFamily="18"/>
                <a:ea typeface="Microsoft YaHei" pitchFamily="2"/>
                <a:cs typeface="Arial" pitchFamily="2"/>
              </a:rPr>
              <a:t>ресурсы </a:t>
            </a:r>
            <a:r>
              <a:rPr lang="ru-RU" sz="2600" b="1" i="1" u="none" strike="noStrike" kern="1200" spc="0" dirty="0" smtClean="0">
                <a:ln>
                  <a:noFill/>
                </a:ln>
                <a:solidFill>
                  <a:srgbClr val="CC0000"/>
                </a:solidFill>
                <a:latin typeface="Calibri" pitchFamily="18"/>
                <a:ea typeface="Microsoft YaHei" pitchFamily="2"/>
                <a:cs typeface="Arial" pitchFamily="2"/>
              </a:rPr>
              <a:t>противника</a:t>
            </a:r>
            <a:endParaRPr lang="ru-RU" sz="2600" b="1" i="1" u="none" strike="noStrike" kern="1200" spc="0" dirty="0">
              <a:ln>
                <a:noFill/>
              </a:ln>
              <a:solidFill>
                <a:srgbClr val="CC0000"/>
              </a:solidFill>
              <a:latin typeface="Calibri" pitchFamily="18"/>
              <a:ea typeface="Microsoft YaHei" pitchFamily="2"/>
              <a:cs typeface="Ari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360" y="-144360"/>
            <a:ext cx="304560" cy="304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AutoShape 4"/>
          <p:cNvSpPr/>
          <p:nvPr/>
        </p:nvSpPr>
        <p:spPr>
          <a:xfrm>
            <a:off x="216000" y="7920"/>
            <a:ext cx="304560" cy="304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15840" y="7920"/>
            <a:ext cx="9133200" cy="6849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823399" y="2537640"/>
            <a:ext cx="1416599" cy="990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8680" y="64800"/>
            <a:ext cx="1807199" cy="1696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0" y="3330000"/>
            <a:ext cx="9016920" cy="352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6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937880" y="192600"/>
            <a:ext cx="6946199" cy="313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0680" y="78840"/>
            <a:ext cx="6015960" cy="1263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3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Трансжиры</a:t>
            </a: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 - трансизомеры жирных кислот, получаемые путем нагрева и гидрогенизации дешевых растительных масел</a:t>
            </a:r>
          </a:p>
        </p:txBody>
      </p:sp>
      <p:pic>
        <p:nvPicPr>
          <p:cNvPr id="3" name="Picture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473519" y="1405800"/>
            <a:ext cx="2670120" cy="2505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6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00160" y="1965240"/>
            <a:ext cx="4917600" cy="23691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2"/>
          <p:cNvSpPr/>
          <p:nvPr/>
        </p:nvSpPr>
        <p:spPr>
          <a:xfrm>
            <a:off x="3684959" y="1702080"/>
            <a:ext cx="3452400" cy="63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плохо усваиваемые человеком молекулы – «уроды»</a:t>
            </a:r>
          </a:p>
        </p:txBody>
      </p:sp>
      <p:sp>
        <p:nvSpPr>
          <p:cNvPr id="6" name="Прямоугольник 3"/>
          <p:cNvSpPr/>
          <p:nvPr/>
        </p:nvSpPr>
        <p:spPr>
          <a:xfrm>
            <a:off x="1473839" y="4382640"/>
            <a:ext cx="7517160" cy="1310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Всемирная организация здравоохранения считает, что из-за трансжиров ежегодно </a:t>
            </a: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умирает</a:t>
            </a: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 </a:t>
            </a: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500 000 человек</a:t>
            </a: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, трансжиры повышают риск сердечно-сосудистых заболеваний на </a:t>
            </a: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21% </a:t>
            </a: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и смертность на</a:t>
            </a: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 28%</a:t>
            </a: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.</a:t>
            </a:r>
          </a:p>
        </p:txBody>
      </p:sp>
      <p:sp>
        <p:nvSpPr>
          <p:cNvPr id="7" name="Прямоугольник 11"/>
          <p:cNvSpPr/>
          <p:nvPr/>
        </p:nvSpPr>
        <p:spPr>
          <a:xfrm>
            <a:off x="304920" y="5730480"/>
            <a:ext cx="8686440" cy="1035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Трансжиры запрещены: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в Аргентине, Австрии, Венгрии, Дании, Исландии, Норвегии,  Швейцарии,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США (</a:t>
            </a: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в Нью-Йорке и Калифорнии</a:t>
            </a: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)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00160" y="4407839"/>
            <a:ext cx="1246320" cy="1246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2818440" cy="1776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/>
          <p:nvPr/>
        </p:nvSpPr>
        <p:spPr>
          <a:xfrm>
            <a:off x="304920" y="76320"/>
            <a:ext cx="8686440" cy="380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0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/>
            </a:r>
            <a:b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Геноцид населения </a:t>
            </a:r>
            <a: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через отравление продуктами питания </a:t>
            </a:r>
            <a:b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endParaRPr lang="ru-RU" sz="2200" b="0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7360" y="756360"/>
            <a:ext cx="9039960" cy="415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52280" y="4907520"/>
            <a:ext cx="3504959" cy="1713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4191120" y="4837680"/>
            <a:ext cx="4876560" cy="2019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9143640" cy="68414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AutoShape 4"/>
          <p:cNvSpPr/>
          <p:nvPr/>
        </p:nvSpPr>
        <p:spPr>
          <a:xfrm>
            <a:off x="63360" y="-136440"/>
            <a:ext cx="304560" cy="304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AutoShape 6"/>
          <p:cNvSpPr/>
          <p:nvPr/>
        </p:nvSpPr>
        <p:spPr>
          <a:xfrm>
            <a:off x="216000" y="15840"/>
            <a:ext cx="304560" cy="304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pic>
        <p:nvPicPr>
          <p:cNvPr id="5" name="Pictur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rot="56400">
            <a:off x="3612728" y="3886679"/>
            <a:ext cx="1778760" cy="1067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/>
          <p:nvPr/>
        </p:nvSpPr>
        <p:spPr>
          <a:xfrm>
            <a:off x="63360" y="-136440"/>
            <a:ext cx="304560" cy="304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AutoShape 6"/>
          <p:cNvSpPr/>
          <p:nvPr/>
        </p:nvSpPr>
        <p:spPr>
          <a:xfrm>
            <a:off x="216000" y="15840"/>
            <a:ext cx="304560" cy="304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Прямоугольник 1"/>
          <p:cNvSpPr/>
          <p:nvPr/>
        </p:nvSpPr>
        <p:spPr>
          <a:xfrm>
            <a:off x="368279" y="168120"/>
            <a:ext cx="8529840" cy="3716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3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Гексан</a:t>
            </a:r>
            <a:r>
              <a:rPr lang="ru-RU" sz="27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 </a:t>
            </a:r>
            <a:r>
              <a:rPr lang="ru-RU" sz="3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(</a:t>
            </a:r>
            <a:r>
              <a:rPr lang="ru-RU" sz="4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С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6</a:t>
            </a:r>
            <a:r>
              <a:rPr lang="ru-RU" sz="4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Н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14</a:t>
            </a:r>
            <a:r>
              <a:rPr lang="ru-RU" sz="3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)</a:t>
            </a:r>
            <a:r>
              <a:rPr lang="ru-RU" sz="27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 </a:t>
            </a:r>
            <a: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— предельный неразветвленный углеводород </a:t>
            </a:r>
            <a:b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endParaRPr lang="ru-RU" sz="2200" b="0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Получение</a:t>
            </a:r>
            <a: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/>
            </a:r>
            <a:b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н-Гексан содержится в бензине прямой перегонки.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Применение</a:t>
            </a:r>
            <a: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/>
            </a:r>
            <a:b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• как растворитель и разбавитель для красок, лаков;</a:t>
            </a:r>
            <a:b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• при экстрагировании растительных масел</a:t>
            </a:r>
            <a:b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• как неполярный растворитель для проведения химических реакций;</a:t>
            </a:r>
            <a:b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• как экстрагент растительных масел из природного сырья;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094280" y="3828239"/>
            <a:ext cx="5049360" cy="302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60" y="3996000"/>
            <a:ext cx="3599640" cy="2832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04920" y="723240"/>
            <a:ext cx="6600600" cy="61297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1"/>
          <p:cNvSpPr/>
          <p:nvPr/>
        </p:nvSpPr>
        <p:spPr>
          <a:xfrm>
            <a:off x="122760" y="76320"/>
            <a:ext cx="5158440" cy="837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0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/>
            </a:r>
            <a:br>
              <a:rPr lang="ru-RU" sz="22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r>
              <a:rPr lang="ru-RU" sz="20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Геноцид населения: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пищевые </a:t>
            </a:r>
            <a:r>
              <a:rPr lang="ru-RU" sz="2000" b="0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«полимеры» </a:t>
            </a:r>
            <a:r>
              <a:rPr lang="ru-RU" sz="20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– сухая клейковина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/>
            </a:r>
            <a:br>
              <a:rPr lang="ru-RU" sz="22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endParaRPr lang="ru-RU" sz="2200" b="0" i="0" u="none" strike="noStrike" kern="1200" spc="0" dirty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</p:txBody>
      </p:sp>
      <p:pic>
        <p:nvPicPr>
          <p:cNvPr id="4" name="Picture 10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0" y="4207680"/>
            <a:ext cx="5895360" cy="2649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8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0" y="2459520"/>
            <a:ext cx="2229480" cy="2961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6905519" y="0"/>
            <a:ext cx="2238120" cy="2984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6100559" y="2353680"/>
            <a:ext cx="3043080" cy="4503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9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5486399" y="1212120"/>
            <a:ext cx="1541880" cy="1545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760" y="6052320"/>
            <a:ext cx="9020880" cy="4553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[1] Агзамова Л.И., Решетник О.А. Перспектива применения глютена при производстве хлеба // Вестник Казанского технологического университета.-Т. 17.- №21, 2014.-С. 236-237. https://cyberleninka.ru/article/v/perspektiva-primeneniya-glyutena-pri-proizvodstve-hleba</a:t>
            </a:r>
          </a:p>
        </p:txBody>
      </p:sp>
      <p:sp>
        <p:nvSpPr>
          <p:cNvPr id="3" name="Прямоугольник 4"/>
          <p:cNvSpPr/>
          <p:nvPr/>
        </p:nvSpPr>
        <p:spPr>
          <a:xfrm>
            <a:off x="122760" y="1000080"/>
            <a:ext cx="5690880" cy="2482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5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Сухая клейковина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45000"/>
              <a:buFont typeface="StarSymbol"/>
              <a:buChar char="●"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Цена за 1 кг: 120-150 руб./кг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45000"/>
              <a:buFont typeface="StarSymbol"/>
              <a:buChar char="●"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Добавление 2% сухой клейковины в муку повышает количество клейковины в тесте до 14%</a:t>
            </a: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 </a:t>
            </a:r>
            <a:r>
              <a:rPr lang="ru-RU" sz="1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[1]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ct val="45000"/>
              <a:buFont typeface="StarSymbol"/>
              <a:buChar char="●"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Производится на заводах – производителях синтетического каучука</a:t>
            </a:r>
          </a:p>
        </p:txBody>
      </p:sp>
      <p:sp>
        <p:nvSpPr>
          <p:cNvPr id="4" name="Заголовок 1"/>
          <p:cNvSpPr/>
          <p:nvPr/>
        </p:nvSpPr>
        <p:spPr>
          <a:xfrm>
            <a:off x="122760" y="226440"/>
            <a:ext cx="5158440" cy="701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0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/>
            </a:r>
            <a:b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Геноцид населения: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пищевые полимеры – сухая клейковина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/>
            </a:r>
            <a:b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endParaRPr lang="ru-RU" sz="2200" b="0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Прямоугольник 2"/>
          <p:cNvSpPr/>
          <p:nvPr/>
        </p:nvSpPr>
        <p:spPr>
          <a:xfrm>
            <a:off x="6605640" y="20160"/>
            <a:ext cx="2524320" cy="2223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5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Каучук синтетический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бутадиен-метилстирольный СКМС-30АРКМ-15/SBR-1705HI-AR – цена 130 руб./кг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27600" y="3518280"/>
            <a:ext cx="5281200" cy="2465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208640" y="3643920"/>
            <a:ext cx="1921320" cy="24080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6"/>
          <p:cNvSpPr/>
          <p:nvPr/>
        </p:nvSpPr>
        <p:spPr>
          <a:xfrm>
            <a:off x="5910120" y="3148919"/>
            <a:ext cx="3206160" cy="364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Полимеризация белка крови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512400" y="4301640"/>
            <a:ext cx="1392480" cy="14500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Прямая со стрелкой 8"/>
          <p:cNvCxnSpPr/>
          <p:nvPr/>
        </p:nvCxnSpPr>
        <p:spPr>
          <a:xfrm flipH="1">
            <a:off x="3398040" y="1143360"/>
            <a:ext cx="1235160" cy="139320"/>
          </a:xfrm>
          <a:prstGeom prst="bentConnector3">
            <a:avLst/>
          </a:prstGeom>
          <a:noFill/>
          <a:ln w="9360">
            <a:solidFill>
              <a:srgbClr val="4A7EBB"/>
            </a:solidFill>
            <a:prstDash val="solid"/>
            <a:tailEnd type="arrow"/>
          </a:ln>
        </p:spPr>
      </p:cxnSp>
      <p:cxnSp>
        <p:nvCxnSpPr>
          <p:cNvPr id="11" name="Прямая со стрелкой 10"/>
          <p:cNvCxnSpPr/>
          <p:nvPr/>
        </p:nvCxnSpPr>
        <p:spPr>
          <a:xfrm flipV="1">
            <a:off x="5923799" y="927720"/>
            <a:ext cx="681481" cy="72360"/>
          </a:xfrm>
          <a:prstGeom prst="bentConnector3">
            <a:avLst/>
          </a:prstGeom>
          <a:noFill/>
          <a:ln w="9360">
            <a:solidFill>
              <a:srgbClr val="4A7EBB"/>
            </a:solidFill>
            <a:prstDash val="solid"/>
            <a:tailEnd type="arrow"/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/>
          <p:nvPr/>
        </p:nvSpPr>
        <p:spPr>
          <a:xfrm>
            <a:off x="228600" y="76320"/>
            <a:ext cx="2971440" cy="1294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0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/>
            </a:r>
            <a:b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Геноцид населения </a:t>
            </a:r>
            <a: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через отравление продуктами питания </a:t>
            </a:r>
            <a:b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endParaRPr lang="ru-RU" sz="2200" b="0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971800" y="76320"/>
            <a:ext cx="6114599" cy="6781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15920" y="4495680"/>
            <a:ext cx="2873520" cy="19807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1"/>
          <p:cNvSpPr/>
          <p:nvPr/>
        </p:nvSpPr>
        <p:spPr>
          <a:xfrm>
            <a:off x="228600" y="2971800"/>
            <a:ext cx="2449080" cy="1294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0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/>
            </a:r>
            <a:b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до 80 обработок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Срок хранения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до 3 лет</a:t>
            </a:r>
            <a: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/>
            </a:r>
            <a:br>
              <a:rPr lang="ru-RU" sz="2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endParaRPr lang="ru-RU" sz="2200" b="0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4680720" y="2763000"/>
            <a:ext cx="2562840" cy="2723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28600" y="1352160"/>
            <a:ext cx="2449080" cy="1714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196560" y="2359440"/>
            <a:ext cx="718200" cy="704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2057400" y="2380680"/>
            <a:ext cx="606240" cy="667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/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5123520" y="5486399"/>
            <a:ext cx="1828440" cy="1371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/>
          <p:nvPr/>
        </p:nvSpPr>
        <p:spPr>
          <a:xfrm>
            <a:off x="304920" y="76320"/>
            <a:ext cx="4247280" cy="904408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0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/>
            </a:r>
            <a:br>
              <a:rPr lang="ru-RU" sz="22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r>
              <a:rPr lang="ru-RU" sz="22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Геноцид населения: </a:t>
            </a:r>
            <a:r>
              <a:rPr lang="ru-RU" sz="2200" b="0" i="0" u="none" strike="noStrike" kern="1200" spc="0" dirty="0" smtClean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канцерогены / бесплодие </a:t>
            </a:r>
            <a:r>
              <a:rPr lang="ru-RU" sz="22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/>
            </a:r>
            <a:br>
              <a:rPr lang="ru-RU" sz="22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</a:br>
            <a:endParaRPr lang="ru-RU" sz="2200" b="0" i="0" u="none" strike="noStrike" kern="1200" spc="0" dirty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AutoShape 16"/>
          <p:cNvSpPr/>
          <p:nvPr/>
        </p:nvSpPr>
        <p:spPr>
          <a:xfrm>
            <a:off x="63360" y="-144360"/>
            <a:ext cx="304560" cy="304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pic>
        <p:nvPicPr>
          <p:cNvPr id="4" name="Picture 1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03000" y="919300"/>
            <a:ext cx="3195000" cy="2612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9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03000" y="3560040"/>
            <a:ext cx="2323800" cy="1528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4552200" y="32400"/>
            <a:ext cx="4590360" cy="261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0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407400" y="5396400"/>
            <a:ext cx="1607760" cy="129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3072960" y="3531960"/>
            <a:ext cx="1893600" cy="126252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1"/>
          <p:cNvSpPr/>
          <p:nvPr/>
        </p:nvSpPr>
        <p:spPr>
          <a:xfrm>
            <a:off x="3328919" y="4794840"/>
            <a:ext cx="1752119" cy="324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0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Жиль-Эрик Сералини</a:t>
            </a:r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13680" y="4995000"/>
            <a:ext cx="3311640" cy="1862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/>
          <a:stretch>
            <a:fillRect/>
          </a:stretch>
        </p:blipFill>
        <p:spPr>
          <a:xfrm>
            <a:off x="4966560" y="4512240"/>
            <a:ext cx="4176000" cy="234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6"/>
          <p:cNvPicPr>
            <a:picLocks noChangeAspect="1"/>
          </p:cNvPicPr>
          <p:nvPr/>
        </p:nvPicPr>
        <p:blipFill>
          <a:blip r:embed="rId10">
            <a:lum/>
            <a:alphaModFix/>
          </a:blip>
          <a:srcRect/>
          <a:stretch>
            <a:fillRect/>
          </a:stretch>
        </p:blipFill>
        <p:spPr>
          <a:xfrm>
            <a:off x="5090759" y="2259000"/>
            <a:ext cx="1221840" cy="2264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7"/>
          <p:cNvPicPr>
            <a:picLocks noChangeAspect="1"/>
          </p:cNvPicPr>
          <p:nvPr/>
        </p:nvPicPr>
        <p:blipFill>
          <a:blip r:embed="rId11">
            <a:lum/>
            <a:alphaModFix/>
          </a:blip>
          <a:srcRect/>
          <a:stretch>
            <a:fillRect/>
          </a:stretch>
        </p:blipFill>
        <p:spPr>
          <a:xfrm>
            <a:off x="6327720" y="2299680"/>
            <a:ext cx="1453320" cy="211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8"/>
          <p:cNvPicPr>
            <a:picLocks noChangeAspect="1"/>
          </p:cNvPicPr>
          <p:nvPr/>
        </p:nvPicPr>
        <p:blipFill>
          <a:blip r:embed="rId12">
            <a:lum/>
            <a:alphaModFix/>
          </a:blip>
          <a:srcRect/>
          <a:stretch>
            <a:fillRect/>
          </a:stretch>
        </p:blipFill>
        <p:spPr>
          <a:xfrm>
            <a:off x="7836120" y="2106000"/>
            <a:ext cx="1235519" cy="238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9144000" cy="655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9143640" cy="4764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572000" y="4560120"/>
            <a:ext cx="4571640" cy="2367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360" y="-136440"/>
            <a:ext cx="304560" cy="304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Arial" pitchFamily="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15840"/>
            <a:ext cx="9141480" cy="684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447240" y="4149000"/>
            <a:ext cx="2694240" cy="27086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743200"/>
            <a:ext cx="8077200" cy="16764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200" b="1" dirty="0" smtClean="0"/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 </a:t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500" dirty="0" smtClean="0"/>
              <a:t/>
            </a:r>
            <a:br>
              <a:rPr lang="ru-RU" sz="2500" dirty="0" smtClean="0"/>
            </a:br>
            <a:endParaRPr lang="en-US" altLang="en-US" sz="3000" b="1" dirty="0" smtClean="0">
              <a:latin typeface="Futura Md BT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439038"/>
              </p:ext>
            </p:extLst>
          </p:nvPr>
        </p:nvGraphicFramePr>
        <p:xfrm>
          <a:off x="76199" y="762000"/>
          <a:ext cx="8991601" cy="6055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3729"/>
                <a:gridCol w="543607"/>
                <a:gridCol w="481693"/>
                <a:gridCol w="561975"/>
                <a:gridCol w="481693"/>
                <a:gridCol w="481693"/>
                <a:gridCol w="561975"/>
                <a:gridCol w="481693"/>
                <a:gridCol w="561975"/>
                <a:gridCol w="481693"/>
                <a:gridCol w="481693"/>
                <a:gridCol w="642257"/>
                <a:gridCol w="561975"/>
                <a:gridCol w="642257"/>
                <a:gridCol w="481693"/>
              </a:tblGrid>
              <a:tr h="15821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Институциональный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инвестор</a:t>
                      </a:r>
                      <a:r>
                        <a:rPr lang="en-US" sz="1800" dirty="0" smtClean="0">
                          <a:effectLst/>
                        </a:rPr>
                        <a:t> – </a:t>
                      </a:r>
                      <a:r>
                        <a:rPr lang="ru-RU" sz="1800" dirty="0" smtClean="0">
                          <a:effectLst/>
                        </a:rPr>
                        <a:t>собственник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Walt </a:t>
                      </a:r>
                      <a:r>
                        <a:rPr lang="ru-RU" sz="1100" dirty="0" err="1">
                          <a:effectLst/>
                        </a:rPr>
                        <a:t>Disney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CNN, Warner Bros. (Time Warner)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Bank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of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New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York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Citigroup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JPMorgan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Chase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Visa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Mastercard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Microsoft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Apple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GOOGLE (</a:t>
                      </a:r>
                      <a:r>
                        <a:rPr lang="ru-RU" sz="1100" dirty="0" err="1">
                          <a:effectLst/>
                        </a:rPr>
                        <a:t>Alphabet</a:t>
                      </a:r>
                      <a:r>
                        <a:rPr lang="ru-RU" sz="1100" dirty="0">
                          <a:effectLst/>
                        </a:rPr>
                        <a:t>)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Monsanto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err="1">
                          <a:effectLst/>
                        </a:rPr>
                        <a:t>Company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McDonald's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Coca-Cola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Pepsico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</a:tr>
              <a:tr h="246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Vanguard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Group</a:t>
                      </a:r>
                      <a:r>
                        <a:rPr lang="ru-RU" sz="1000" dirty="0">
                          <a:effectLst/>
                        </a:rPr>
                        <a:t>, </a:t>
                      </a:r>
                      <a:r>
                        <a:rPr lang="ru-RU" sz="1000" dirty="0" err="1">
                          <a:effectLst/>
                        </a:rPr>
                        <a:t>Inc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</a:tr>
              <a:tr h="339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State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Street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Corporation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</a:tr>
              <a:tr h="339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</a:rPr>
                        <a:t>BlackRock</a:t>
                      </a:r>
                      <a:r>
                        <a:rPr lang="en-US" sz="1000" dirty="0">
                          <a:effectLst/>
                        </a:rPr>
                        <a:t> Institutional Trust Company, N.A.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</a:tr>
              <a:tr h="339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BlackRock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Fund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Advisors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</a:tr>
              <a:tr h="246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FMR, LLC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</a:tr>
              <a:tr h="339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Price (</a:t>
                      </a:r>
                      <a:r>
                        <a:rPr lang="en-US" sz="1000" dirty="0" err="1">
                          <a:effectLst/>
                        </a:rPr>
                        <a:t>T.Rowe</a:t>
                      </a:r>
                      <a:r>
                        <a:rPr lang="en-US" sz="1000" dirty="0">
                          <a:effectLst/>
                        </a:rPr>
                        <a:t>) Associates </a:t>
                      </a:r>
                      <a:r>
                        <a:rPr lang="en-US" sz="1000" dirty="0" err="1">
                          <a:effectLst/>
                        </a:rPr>
                        <a:t>Inc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</a:tr>
              <a:tr h="339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</a:rPr>
                        <a:t>Massachusetts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Financial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Services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Co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</a:tr>
              <a:tr h="339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</a:rPr>
                        <a:t>Berkshire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Hathaway</a:t>
                      </a:r>
                      <a:r>
                        <a:rPr lang="ru-RU" sz="900" dirty="0">
                          <a:effectLst/>
                        </a:rPr>
                        <a:t>, </a:t>
                      </a:r>
                      <a:r>
                        <a:rPr lang="ru-RU" sz="900" dirty="0" err="1">
                          <a:effectLst/>
                        </a:rPr>
                        <a:t>Inc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</a:tr>
              <a:tr h="339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Bank of New York Mellon Corporation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</a:tr>
              <a:tr h="339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</a:rPr>
                        <a:t>Bank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of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America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Corporation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</a:tr>
              <a:tr h="339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JP Morgan Chase &amp; Company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</a:tr>
              <a:tr h="246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>
                          <a:effectLst/>
                        </a:rPr>
                        <a:t>Capital</a:t>
                      </a:r>
                      <a:r>
                        <a:rPr lang="ru-RU" sz="700" dirty="0">
                          <a:effectLst/>
                        </a:rPr>
                        <a:t> </a:t>
                      </a:r>
                      <a:r>
                        <a:rPr lang="ru-RU" sz="700" dirty="0" err="1">
                          <a:effectLst/>
                        </a:rPr>
                        <a:t>World</a:t>
                      </a:r>
                      <a:r>
                        <a:rPr lang="ru-RU" sz="700" dirty="0">
                          <a:effectLst/>
                        </a:rPr>
                        <a:t> </a:t>
                      </a:r>
                      <a:r>
                        <a:rPr lang="ru-RU" sz="700" dirty="0" err="1">
                          <a:effectLst/>
                        </a:rPr>
                        <a:t>Investors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</a:tr>
              <a:tr h="339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Capital Research Global Investors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</a:tr>
              <a:tr h="2256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Итого: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20,5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23,7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24,5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22,5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24,8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28,7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21,1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26,9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21,1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25,0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26,4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25,3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31,4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21,8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30" marR="56930" marT="0" marB="0" anchor="b"/>
                </a:tc>
              </a:tr>
            </a:tbl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2400" y="55602"/>
            <a:ext cx="88392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/>
              <a:t>Структура собственников крупнейших транснациональных корпораций, голосующие акции, %  (2016)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85116"/>
            <a:ext cx="1295400" cy="358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://portal.nov.ru/portal/images/McDonalds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952" y="381000"/>
            <a:ext cx="453848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81000"/>
            <a:ext cx="5715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https://img.day.az/logo/04/e/pepsik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381000"/>
            <a:ext cx="508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kxro.files.wordpress.com/2013/09/monsant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963" y="457200"/>
            <a:ext cx="610437" cy="21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mybioplanet.ru/uploads/posts/2016-05/1464678910214565869743451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668" y="381000"/>
            <a:ext cx="600296" cy="33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cliparts.co/cliparts/kT8/kLA/kT8kLAnac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04800"/>
            <a:ext cx="457200" cy="42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nettop.ru/userfiles/images/microsoft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1000"/>
            <a:ext cx="47625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tehnot.com/wp-content/uploads/2015/12/mc-logo-1024x614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7200"/>
            <a:ext cx="399864" cy="23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s://iknowfirst.com/wp-content/uploads/2016/09/visa-logo-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57200"/>
            <a:ext cx="479882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://dabittar.com/wp-content/uploads/2015/01/JP-Morgan-5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0" y="381000"/>
            <a:ext cx="508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96" name="Picture 24" descr="http://www.ipukr.com/wp-content/uploads/2014/07/%D0%A1%D0%B8%D1%82%D0%B8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677" y="457200"/>
            <a:ext cx="468923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http://www.insidermonkey.com/blog/wp-content/uploads/2013/08/BNY-Mellon-Logo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57200"/>
            <a:ext cx="481410" cy="26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http://www.2ndvote.com/wp-content/uploads/2016/03/Time-Warner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33400"/>
            <a:ext cx="3492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http://www.vectortrust.com/images/waltdisney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564" y="381000"/>
            <a:ext cx="458036" cy="33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Картинки по запросу око доллар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79" y="334974"/>
            <a:ext cx="790799" cy="81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640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Картинки по запросу око доллар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241" y="54590"/>
            <a:ext cx="504099" cy="52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8" y="628288"/>
            <a:ext cx="9116704" cy="624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00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41400"/>
            <a:ext cx="9143640" cy="6788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927720" cy="927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24120"/>
            <a:ext cx="1623600" cy="1596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1"/>
          <p:cNvSpPr/>
          <p:nvPr/>
        </p:nvSpPr>
        <p:spPr>
          <a:xfrm>
            <a:off x="423000" y="1857959"/>
            <a:ext cx="8515800" cy="46641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"Экономике США потребуется большой и растущий объём сырья из-за границы, особенно из наименее развитых стран. Этот факт даёт США повышенный интерес на политической, экономической и социальной стабильности поставляющих стран. Если уменьшение перенаселения через уменьшение числа рождений может увеличить перспективы для такой стабильности, </a:t>
            </a:r>
            <a:r>
              <a:rPr lang="ru-RU" sz="2000" b="1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контроль за рождаемостью </a:t>
            </a:r>
            <a:r>
              <a:rPr lang="ru-RU" sz="20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оказывается связанным с поставками ресурсов и с экономическими интересами США".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"Поскольку, </a:t>
            </a:r>
            <a:r>
              <a:rPr lang="ru-RU" sz="2000" b="1" i="1" u="none" strike="noStrike" kern="1200" spc="0">
                <a:ln>
                  <a:noFill/>
                </a:ln>
                <a:solidFill>
                  <a:srgbClr val="FF420E"/>
                </a:solidFill>
                <a:latin typeface="Calibri" pitchFamily="18"/>
                <a:ea typeface="Microsoft YaHei" pitchFamily="2"/>
                <a:cs typeface="Arial" pitchFamily="2"/>
              </a:rPr>
              <a:t>снижая рождаемость, мы можем улучшить перспективы такой стабильности</a:t>
            </a:r>
            <a:r>
              <a:rPr lang="ru-RU" sz="20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, политика в области народонаселения становится весьма важной для соблюдения экономических интересов США".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"</a:t>
            </a:r>
            <a:r>
              <a:rPr lang="ru-RU" sz="2000" b="1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Быстрый рост населения в развивающихся странах</a:t>
            </a:r>
            <a:r>
              <a:rPr lang="ru-RU" sz="20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... </a:t>
            </a:r>
            <a:r>
              <a:rPr lang="ru-RU" sz="2000" b="1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наносит ущерб их внутренней стабильности</a:t>
            </a:r>
            <a:r>
              <a:rPr lang="ru-RU" sz="2000" b="0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 и отношениям с теми странами, в развитии которых США заинтересованы, создавая, таким образом, политические проблемы или даже угрозу национальной безопасности США".</a:t>
            </a:r>
          </a:p>
        </p:txBody>
      </p:sp>
      <p:sp>
        <p:nvSpPr>
          <p:cNvPr id="4" name="Прямоугольник 2"/>
          <p:cNvSpPr/>
          <p:nvPr/>
        </p:nvSpPr>
        <p:spPr>
          <a:xfrm>
            <a:off x="2101680" y="204480"/>
            <a:ext cx="6837119" cy="1263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"Меморандум-200" </a:t>
            </a: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(</a:t>
            </a:r>
            <a:r>
              <a:rPr lang="ru-RU" sz="1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National Security Study Memorandum 200</a:t>
            </a:r>
            <a:r>
              <a:rPr lang="ru-RU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) </a:t>
            </a:r>
            <a:r>
              <a:rPr lang="ru-RU" sz="19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разработан Генри Киссинджером и подписан в 1975 году президентом США - документ, определяющий национальную политику США в отношении "развивающихся стран"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4960" y="1177920"/>
            <a:ext cx="8515800" cy="56797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3"/>
          <p:cNvSpPr/>
          <p:nvPr/>
        </p:nvSpPr>
        <p:spPr>
          <a:xfrm>
            <a:off x="327600" y="218520"/>
            <a:ext cx="8570520" cy="836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Памятник «Скрижали «Джорджии» США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500" b="1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«Пусть земное население никогда не превышает </a:t>
            </a:r>
            <a:r>
              <a:rPr lang="ru-RU" sz="2200" b="1" i="1" u="none" strike="noStrike" kern="1200" spc="0">
                <a:ln>
                  <a:noFill/>
                </a:ln>
                <a:solidFill>
                  <a:srgbClr val="CC3300"/>
                </a:solidFill>
                <a:latin typeface="Calibri" pitchFamily="18"/>
                <a:ea typeface="Microsoft YaHei" pitchFamily="2"/>
                <a:cs typeface="Arial" pitchFamily="2"/>
              </a:rPr>
              <a:t>500.000.000</a:t>
            </a:r>
            <a:r>
              <a:rPr lang="ru-RU" sz="2200" b="1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1242000"/>
            <a:ext cx="9143640" cy="358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9162720" cy="4499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066680" y="4648320"/>
            <a:ext cx="7695720" cy="197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"Можно ли достойно развиваться на зыбкой почве слабого государства и управляемой извне безвольной власти, потерявшей доверие своих граждан?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Ответ очевиден: конечно, нет".</a:t>
            </a:r>
          </a:p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600" b="1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Послание Президента РФ Федеральному собранию 01.12.2016 г.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000" b="0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942919" cy="14569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0" y="1467000"/>
            <a:ext cx="2742840" cy="51408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>
              <a:buNone/>
            </a:pPr>
            <a:r>
              <a:rPr lang="en-US" sz="2200" b="1" i="1"/>
              <a:t>Магомед Чартаев</a:t>
            </a:r>
          </a:p>
        </p:txBody>
      </p:sp>
      <p:sp>
        <p:nvSpPr>
          <p:cNvPr id="4" name="Rectangle 2"/>
          <p:cNvSpPr/>
          <p:nvPr/>
        </p:nvSpPr>
        <p:spPr>
          <a:xfrm>
            <a:off x="0" y="4915080"/>
            <a:ext cx="3885839" cy="1828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0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0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Союз собственников-совладельцев села Шукты Республика Дагестан 1985 - 1996</a:t>
            </a:r>
          </a:p>
        </p:txBody>
      </p:sp>
      <p:pic>
        <p:nvPicPr>
          <p:cNvPr id="5" name="Picture 6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572160" y="5013720"/>
            <a:ext cx="2571480" cy="186551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3"/>
          <p:cNvSpPr/>
          <p:nvPr/>
        </p:nvSpPr>
        <p:spPr>
          <a:xfrm>
            <a:off x="275400" y="1928879"/>
            <a:ext cx="8724600" cy="29548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-  каждый  гражданин  является  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CC33"/>
                </a:solidFill>
                <a:latin typeface="Calibri" pitchFamily="18"/>
                <a:ea typeface="Microsoft YaHei" pitchFamily="2"/>
                <a:cs typeface="Arial" pitchFamily="2"/>
              </a:rPr>
              <a:t>собственником  результата  своего  труда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;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-  все  граждане  являются  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CC33"/>
                </a:solidFill>
                <a:latin typeface="Calibri" pitchFamily="18"/>
                <a:ea typeface="Microsoft YaHei" pitchFamily="2"/>
                <a:cs typeface="Arial" pitchFamily="2"/>
              </a:rPr>
              <a:t>совладельцами  природных  ресурсов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  по  праву  рождения;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-  каждый гражданин является  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9933"/>
                </a:solidFill>
                <a:latin typeface="Calibri" pitchFamily="18"/>
                <a:ea typeface="Microsoft YaHei" pitchFamily="2"/>
                <a:cs typeface="Arial" pitchFamily="2"/>
              </a:rPr>
              <a:t>собственником  своей  доли </a:t>
            </a:r>
            <a:r>
              <a:rPr lang="ru-RU" sz="2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 в  общественном  капитале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000" b="1" i="0" u="none" strike="noStrike" kern="1200" spc="0">
              <a:ln>
                <a:noFill/>
              </a:ln>
              <a:solidFill>
                <a:srgbClr val="000000"/>
              </a:solidFill>
              <a:latin typeface="Arial" pitchFamily="34"/>
              <a:ea typeface="Microsoft YaHei" pitchFamily="2"/>
              <a:cs typeface="Arial" pitchFamily="34"/>
            </a:endParaRPr>
          </a:p>
        </p:txBody>
      </p:sp>
      <p:sp>
        <p:nvSpPr>
          <p:cNvPr id="7" name="Прямоугольник 14"/>
          <p:cNvSpPr/>
          <p:nvPr/>
        </p:nvSpPr>
        <p:spPr>
          <a:xfrm>
            <a:off x="2228760" y="64440"/>
            <a:ext cx="6686280" cy="1476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3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Союз собственников - совладельцев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5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(</a:t>
            </a:r>
            <a:r>
              <a:rPr lang="ru-RU" sz="2500" b="1" i="1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законы Бога, воплощенные в законах людей</a:t>
            </a:r>
            <a:r>
              <a:rPr lang="ru-RU" sz="25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12880" y="0"/>
            <a:ext cx="8330760" cy="685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828440" cy="13712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с двумя скругленными противолежащими углами 1"/>
          <p:cNvSpPr/>
          <p:nvPr/>
        </p:nvSpPr>
        <p:spPr>
          <a:xfrm>
            <a:off x="6400799" y="2076480"/>
            <a:ext cx="2476080" cy="93311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DEADA"/>
          </a:solidFill>
          <a:ln w="9360">
            <a:solidFill>
              <a:srgbClr val="4A7EBB"/>
            </a:solidFill>
            <a:prstDash val="solid"/>
          </a:ln>
        </p:spPr>
        <p:txBody>
          <a:bodyPr vert="horz" wrap="square" lIns="91440" tIns="45720" rIns="91440" bIns="45720" anchor="ctr" anchorCtr="0" compatLnSpc="0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66FF"/>
                </a:solidFill>
                <a:latin typeface="Calibri" pitchFamily="18"/>
                <a:ea typeface="Microsoft YaHei" pitchFamily="2"/>
                <a:cs typeface="Arial" pitchFamily="2"/>
              </a:rPr>
              <a:t>«Капитализм»</a:t>
            </a: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105000" y="2610000"/>
            <a:ext cx="2476080" cy="93311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DEADA"/>
          </a:solidFill>
          <a:ln w="9360">
            <a:solidFill>
              <a:srgbClr val="4A7EBB"/>
            </a:solidFill>
            <a:prstDash val="solid"/>
          </a:ln>
        </p:spPr>
        <p:txBody>
          <a:bodyPr vert="horz" wrap="square" lIns="91440" tIns="45720" rIns="91440" bIns="45720" anchor="ctr" anchorCtr="0" compatLnSpc="0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FF0000"/>
                </a:solidFill>
                <a:latin typeface="Calibri" pitchFamily="18"/>
                <a:ea typeface="Microsoft YaHei" pitchFamily="2"/>
                <a:cs typeface="Arial" pitchFamily="2"/>
              </a:rPr>
              <a:t>«Коммунизм»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8000" y="5040000"/>
            <a:ext cx="3456000" cy="2068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1" i="0" u="none" strike="noStrike" kern="1200" spc="0" dirty="0">
                <a:ln>
                  <a:noFill/>
                </a:ln>
                <a:solidFill>
                  <a:srgbClr val="00CC33"/>
                </a:solidFill>
                <a:latin typeface="Calibri" pitchFamily="18"/>
                <a:ea typeface="Microsoft YaHei" pitchFamily="2"/>
                <a:cs typeface="Arial" pitchFamily="2"/>
              </a:rPr>
              <a:t>«Третий путь </a:t>
            </a:r>
            <a:endParaRPr lang="ru-RU" sz="2800" b="1" i="0" u="none" strike="noStrike" kern="1200" spc="0" dirty="0" smtClean="0">
              <a:ln>
                <a:noFill/>
              </a:ln>
              <a:solidFill>
                <a:srgbClr val="00CC33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800" b="1" i="0" u="none" strike="noStrike" kern="1200" spc="0" dirty="0" smtClean="0">
                <a:ln>
                  <a:noFill/>
                </a:ln>
                <a:solidFill>
                  <a:srgbClr val="00CC33"/>
                </a:solidFill>
                <a:latin typeface="Calibri" pitchFamily="18"/>
                <a:ea typeface="Microsoft YaHei" pitchFamily="2"/>
                <a:cs typeface="Arial" pitchFamily="2"/>
              </a:rPr>
              <a:t>- </a:t>
            </a:r>
            <a:r>
              <a:rPr lang="ru-RU" sz="2800" b="1" i="0" u="none" strike="noStrike" kern="1200" spc="0" dirty="0" err="1">
                <a:ln>
                  <a:noFill/>
                </a:ln>
                <a:solidFill>
                  <a:srgbClr val="00CC33"/>
                </a:solidFill>
                <a:latin typeface="Calibri" pitchFamily="18"/>
                <a:ea typeface="Microsoft YaHei" pitchFamily="2"/>
                <a:cs typeface="Arial" pitchFamily="2"/>
              </a:rPr>
              <a:t>социо</a:t>
            </a:r>
            <a:r>
              <a:rPr lang="ru-RU" sz="2800" b="1" i="0" u="none" strike="noStrike" kern="1200" spc="0" dirty="0">
                <a:ln>
                  <a:noFill/>
                </a:ln>
                <a:solidFill>
                  <a:srgbClr val="00CC33"/>
                </a:solidFill>
                <a:latin typeface="Calibri" pitchFamily="18"/>
                <a:ea typeface="Microsoft YaHei" pitchFamily="2"/>
                <a:cs typeface="Arial" pitchFamily="2"/>
              </a:rPr>
              <a:t>-капитализм»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700808"/>
            <a:ext cx="813690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Когда земля общая </a:t>
            </a:r>
            <a:r>
              <a:rPr lang="ru-RU" sz="4400" b="1" dirty="0" smtClean="0"/>
              <a:t>– </a:t>
            </a:r>
          </a:p>
          <a:p>
            <a:pPr algn="ctr"/>
            <a:r>
              <a:rPr lang="ru-RU" sz="4400" b="1" dirty="0" smtClean="0"/>
              <a:t>народ </a:t>
            </a:r>
            <a:r>
              <a:rPr lang="ru-RU" sz="4400" b="1" dirty="0"/>
              <a:t>живет на </a:t>
            </a:r>
            <a:r>
              <a:rPr lang="ru-RU" sz="4400" b="1" dirty="0">
                <a:solidFill>
                  <a:srgbClr val="00B050"/>
                </a:solidFill>
              </a:rPr>
              <a:t>СВОЕЙ</a:t>
            </a:r>
            <a:r>
              <a:rPr lang="ru-RU" sz="4400" b="1" dirty="0"/>
              <a:t> земле. </a:t>
            </a:r>
            <a:endParaRPr lang="ru-RU" sz="4400" b="1" dirty="0" smtClean="0"/>
          </a:p>
          <a:p>
            <a:endParaRPr lang="ru-RU" sz="4400" b="1" dirty="0" smtClean="0"/>
          </a:p>
          <a:p>
            <a:pPr algn="ctr"/>
            <a:r>
              <a:rPr lang="ru-RU" sz="4400" b="1" dirty="0" smtClean="0"/>
              <a:t>Когда </a:t>
            </a:r>
            <a:r>
              <a:rPr lang="ru-RU" sz="4400" b="1" dirty="0"/>
              <a:t>частная - на </a:t>
            </a:r>
            <a:r>
              <a:rPr lang="ru-RU" sz="4400" b="1" dirty="0">
                <a:solidFill>
                  <a:srgbClr val="FF0000"/>
                </a:solidFill>
              </a:rPr>
              <a:t>ЧУЖОЙ</a:t>
            </a:r>
            <a:r>
              <a:rPr lang="ru-RU" sz="44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4565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79960" y="15184"/>
            <a:ext cx="7772039" cy="749520"/>
          </a:xfrm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500" b="1" dirty="0" err="1"/>
              <a:t>Предложения</a:t>
            </a:r>
            <a:r>
              <a:rPr lang="en-US" sz="2500" b="1" dirty="0"/>
              <a:t> </a:t>
            </a:r>
            <a:r>
              <a:rPr lang="en-US" sz="2500" b="1" dirty="0" err="1"/>
              <a:t>по</a:t>
            </a:r>
            <a:r>
              <a:rPr lang="en-US" sz="2500" b="1" dirty="0"/>
              <a:t> </a:t>
            </a:r>
            <a:r>
              <a:rPr lang="en-US" sz="2500" b="1" dirty="0" err="1"/>
              <a:t>изменению</a:t>
            </a:r>
            <a:r>
              <a:rPr lang="en-US" sz="2500" b="1" dirty="0"/>
              <a:t> </a:t>
            </a:r>
            <a:r>
              <a:rPr lang="en-US" sz="2500" b="1" dirty="0" err="1"/>
              <a:t>законодательства</a:t>
            </a:r>
            <a:r>
              <a:rPr lang="en-US" sz="2500" b="1" dirty="0"/>
              <a:t>: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07504" y="692696"/>
            <a:ext cx="8856984" cy="6048672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Arial" pitchFamily="2"/>
              </a:defRPr>
            </a:lvl9pPr>
          </a:lstStyle>
          <a:p>
            <a:pPr lvl="0" algn="just"/>
            <a:r>
              <a:rPr lang="ru-RU" sz="1800" dirty="0">
                <a:latin typeface="" pitchFamily="18"/>
              </a:rPr>
              <a:t>50 % земель сельскохозяйственного назначения должны быть в </a:t>
            </a:r>
            <a:r>
              <a:rPr lang="ru-RU" sz="1800" b="1" dirty="0">
                <a:solidFill>
                  <a:srgbClr val="009933"/>
                </a:solidFill>
                <a:latin typeface="" pitchFamily="18"/>
              </a:rPr>
              <a:t>муниципальной </a:t>
            </a:r>
            <a:r>
              <a:rPr lang="ru-RU" sz="1800" b="1" dirty="0" smtClean="0">
                <a:solidFill>
                  <a:srgbClr val="009933"/>
                </a:solidFill>
                <a:latin typeface="" pitchFamily="18"/>
              </a:rPr>
              <a:t>собственности</a:t>
            </a:r>
            <a:r>
              <a:rPr lang="ru-RU" sz="1800" dirty="0" smtClean="0">
                <a:latin typeface="" pitchFamily="18"/>
              </a:rPr>
              <a:t>. Реализуется через введение преимущественного права </a:t>
            </a:r>
            <a:r>
              <a:rPr lang="ru-RU" sz="1800" dirty="0">
                <a:latin typeface="" pitchFamily="18"/>
              </a:rPr>
              <a:t>муниципалитета на приобретение земельных долей и запрет </a:t>
            </a:r>
            <a:r>
              <a:rPr lang="ru-RU" sz="1800" dirty="0" smtClean="0">
                <a:latin typeface="" pitchFamily="18"/>
              </a:rPr>
              <a:t>на их обязательное отчуждение. Источник средств – займ у потенциального арендатора муниципальной земли с погашением в счет последующей арендной платы.</a:t>
            </a:r>
            <a:endParaRPr lang="ru-RU" sz="1800" dirty="0">
              <a:latin typeface="" pitchFamily="18"/>
            </a:endParaRPr>
          </a:p>
          <a:p>
            <a:pPr lvl="0" algn="just"/>
            <a:r>
              <a:rPr lang="ru-RU" sz="1800" dirty="0">
                <a:latin typeface="" pitchFamily="18"/>
              </a:rPr>
              <a:t>Ввести </a:t>
            </a:r>
            <a:r>
              <a:rPr lang="ru-RU" sz="1800" b="1" dirty="0">
                <a:solidFill>
                  <a:srgbClr val="009933"/>
                </a:solidFill>
                <a:latin typeface="" pitchFamily="18"/>
              </a:rPr>
              <a:t>льготное налогообложение производственных кооперативов</a:t>
            </a:r>
            <a:r>
              <a:rPr lang="ru-RU" sz="1800" dirty="0">
                <a:solidFill>
                  <a:srgbClr val="009900"/>
                </a:solidFill>
                <a:latin typeface="" pitchFamily="18"/>
              </a:rPr>
              <a:t> </a:t>
            </a:r>
            <a:r>
              <a:rPr lang="ru-RU" sz="1800" dirty="0">
                <a:latin typeface="" pitchFamily="18"/>
              </a:rPr>
              <a:t>с числом членов более 50 – фиксированный взнос в фонды обязательного страхования (как у ИП</a:t>
            </a:r>
            <a:r>
              <a:rPr lang="ru-RU" sz="1800" dirty="0" smtClean="0">
                <a:latin typeface="" pitchFamily="18"/>
              </a:rPr>
              <a:t>). ЕСХН или налог на прибыль от сельскохозяйственной деятельности – 0%.</a:t>
            </a:r>
            <a:endParaRPr lang="ru-RU" sz="1800" dirty="0">
              <a:latin typeface="" pitchFamily="18"/>
            </a:endParaRPr>
          </a:p>
          <a:p>
            <a:pPr lvl="0" algn="just"/>
            <a:r>
              <a:rPr lang="ru-RU" sz="1800" dirty="0">
                <a:latin typeface="" pitchFamily="18"/>
              </a:rPr>
              <a:t>Разработать программу </a:t>
            </a:r>
            <a:r>
              <a:rPr lang="ru-RU" sz="1800" b="1" dirty="0">
                <a:solidFill>
                  <a:srgbClr val="009933"/>
                </a:solidFill>
                <a:latin typeface="" pitchFamily="18"/>
              </a:rPr>
              <a:t>государственной поддержки</a:t>
            </a:r>
            <a:r>
              <a:rPr lang="ru-RU" sz="1800" dirty="0">
                <a:latin typeface="" pitchFamily="18"/>
              </a:rPr>
              <a:t> осуществляющих розничную торговлю </a:t>
            </a:r>
            <a:r>
              <a:rPr lang="ru-RU" sz="1800" dirty="0" smtClean="0">
                <a:latin typeface="" pitchFamily="18"/>
              </a:rPr>
              <a:t>отечественными продуктами </a:t>
            </a:r>
            <a:r>
              <a:rPr lang="ru-RU" sz="1800" dirty="0">
                <a:latin typeface="" pitchFamily="18"/>
              </a:rPr>
              <a:t>питания  </a:t>
            </a:r>
            <a:r>
              <a:rPr lang="ru-RU" sz="1800" b="1" dirty="0">
                <a:solidFill>
                  <a:srgbClr val="009933"/>
                </a:solidFill>
                <a:latin typeface="" pitchFamily="18"/>
              </a:rPr>
              <a:t>потребительских кооперативов</a:t>
            </a:r>
            <a:r>
              <a:rPr lang="ru-RU" sz="1800" dirty="0">
                <a:latin typeface="" pitchFamily="18"/>
              </a:rPr>
              <a:t>, </a:t>
            </a:r>
            <a:r>
              <a:rPr lang="ru-RU" sz="1800" dirty="0" smtClean="0">
                <a:latin typeface="" pitchFamily="18"/>
              </a:rPr>
              <a:t>с </a:t>
            </a:r>
            <a:r>
              <a:rPr lang="ru-RU" sz="1800" dirty="0">
                <a:latin typeface="" pitchFamily="18"/>
              </a:rPr>
              <a:t>числом членов более 50 человек </a:t>
            </a:r>
            <a:r>
              <a:rPr lang="ru-RU" sz="1800" dirty="0" smtClean="0">
                <a:latin typeface="" pitchFamily="18"/>
              </a:rPr>
              <a:t>- до </a:t>
            </a:r>
            <a:r>
              <a:rPr lang="ru-RU" sz="1800" dirty="0">
                <a:latin typeface="" pitchFamily="18"/>
              </a:rPr>
              <a:t>300000 руб. на кооператив. Общий размер господдержки – 3-12 млрд. в </a:t>
            </a:r>
            <a:r>
              <a:rPr lang="ru-RU" sz="1800" dirty="0" smtClean="0">
                <a:latin typeface="" pitchFamily="18"/>
              </a:rPr>
              <a:t>год. – для формирования отечественной сети «магазинов, принадлежащих покупателям», которые сами выбирают местных добросовестных поставщиков</a:t>
            </a:r>
            <a:endParaRPr lang="ru-RU" sz="1800" dirty="0">
              <a:latin typeface="" pitchFamily="18"/>
            </a:endParaRPr>
          </a:p>
          <a:p>
            <a:pPr lvl="0" algn="just"/>
            <a:r>
              <a:rPr lang="ru-RU" sz="1800" dirty="0">
                <a:latin typeface="" pitchFamily="18"/>
              </a:rPr>
              <a:t>Реализовать </a:t>
            </a:r>
            <a:r>
              <a:rPr lang="ru-RU" sz="1800" b="1" dirty="0">
                <a:solidFill>
                  <a:srgbClr val="009933"/>
                </a:solidFill>
                <a:latin typeface="" pitchFamily="18"/>
              </a:rPr>
              <a:t>пилотный проект</a:t>
            </a:r>
            <a:r>
              <a:rPr lang="ru-RU" sz="1800" dirty="0">
                <a:latin typeface="" pitchFamily="18"/>
              </a:rPr>
              <a:t> по указанным предложениям в 2020-2022 на территории Ставропольского края и оценить рост производства и сбыта местных продуктов </a:t>
            </a:r>
            <a:r>
              <a:rPr lang="ru-RU" sz="1800" dirty="0" smtClean="0">
                <a:latin typeface="" pitchFamily="18"/>
              </a:rPr>
              <a:t>питания, в т.ч. натуральных    </a:t>
            </a:r>
            <a:endParaRPr lang="ru-RU" sz="1800" dirty="0">
              <a:latin typeface="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609480" y="2743199"/>
            <a:ext cx="8076960" cy="16761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100"/>
              <a:t/>
            </a:r>
            <a:br>
              <a:rPr lang="en-US" sz="3100"/>
            </a:br>
            <a:r>
              <a:rPr lang="en-US" sz="3200" b="1"/>
              <a:t> </a:t>
            </a:r>
            <a:r>
              <a:rPr lang="en-US" sz="3200"/>
              <a:t/>
            </a:r>
            <a:br>
              <a:rPr lang="en-US" sz="3200"/>
            </a:br>
            <a:r>
              <a:rPr lang="en-US" sz="3200" b="1"/>
              <a:t> </a:t>
            </a:r>
            <a:br>
              <a:rPr lang="en-US" sz="3200" b="1"/>
            </a:br>
            <a:r>
              <a:rPr lang="en-US" sz="3200" b="1"/>
              <a:t/>
            </a:r>
            <a:br>
              <a:rPr lang="en-US" sz="3200" b="1"/>
            </a:br>
            <a:r>
              <a:rPr lang="en-US" sz="3200" b="1"/>
              <a:t/>
            </a:r>
            <a:br>
              <a:rPr lang="en-US" sz="3200" b="1"/>
            </a:br>
            <a:r>
              <a:rPr lang="en-US" sz="3200" b="1"/>
              <a:t/>
            </a:r>
            <a:br>
              <a:rPr lang="en-US" sz="3200" b="1"/>
            </a:br>
            <a:r>
              <a:rPr lang="en-US" sz="2800" b="1"/>
              <a:t/>
            </a:r>
            <a:br>
              <a:rPr lang="en-US" sz="2800" b="1"/>
            </a:br>
            <a:r>
              <a:rPr lang="en-US" sz="2800" b="1"/>
              <a:t/>
            </a:r>
            <a:br>
              <a:rPr lang="en-US" sz="2800" b="1"/>
            </a:br>
            <a:r>
              <a:rPr lang="en-US" sz="3100"/>
              <a:t/>
            </a:r>
            <a:br>
              <a:rPr lang="en-US" sz="3100"/>
            </a:br>
            <a:r>
              <a:rPr lang="en-US" sz="2500"/>
              <a:t/>
            </a:r>
            <a:br>
              <a:rPr lang="en-US" sz="2500"/>
            </a:br>
            <a:endParaRPr lang="en-US" sz="2500"/>
          </a:p>
        </p:txBody>
      </p:sp>
      <p:sp>
        <p:nvSpPr>
          <p:cNvPr id="3" name="Text Box 3"/>
          <p:cNvSpPr/>
          <p:nvPr/>
        </p:nvSpPr>
        <p:spPr>
          <a:xfrm>
            <a:off x="152280" y="457200"/>
            <a:ext cx="3047760" cy="1491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600" b="1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             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200" b="1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200" b="0" i="1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Прямоугольник 4"/>
          <p:cNvSpPr/>
          <p:nvPr/>
        </p:nvSpPr>
        <p:spPr>
          <a:xfrm>
            <a:off x="1981080" y="457200"/>
            <a:ext cx="6629040" cy="15083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endParaRPr lang="ru-RU" sz="1800" b="1" i="0" u="none" strike="noStrike" kern="1200" spc="0">
              <a:ln>
                <a:noFill/>
              </a:ln>
              <a:solidFill>
                <a:srgbClr val="000000"/>
              </a:solidFill>
              <a:latin typeface="Tahoma" pitchFamily="34"/>
              <a:ea typeface="Tahoma" pitchFamily="1"/>
              <a:cs typeface="Tahoma" pitchFamily="34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endParaRPr lang="ru-RU" sz="2000" b="1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Tahoma" pitchFamily="1"/>
              <a:cs typeface="Tahoma" pitchFamily="34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endParaRPr lang="ru-RU" sz="2000" b="1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Tahoma" pitchFamily="1"/>
              <a:cs typeface="Tahoma" pitchFamily="34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601"/>
              </a:spcAft>
              <a:buNone/>
              <a:tabLst/>
            </a:pPr>
            <a:endParaRPr lang="ru-RU" sz="2000" b="1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Tahoma" pitchFamily="1"/>
              <a:cs typeface="Tahoma" pitchFamily="34"/>
            </a:endParaRPr>
          </a:p>
        </p:txBody>
      </p:sp>
      <p:sp>
        <p:nvSpPr>
          <p:cNvPr id="5" name="Text Box 3"/>
          <p:cNvSpPr/>
          <p:nvPr/>
        </p:nvSpPr>
        <p:spPr>
          <a:xfrm rot="10800000" flipV="1">
            <a:off x="6627600" y="4409280"/>
            <a:ext cx="1847160" cy="1095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200" b="1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200" b="1" i="0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200" b="0" i="1" u="none" strike="noStrike" kern="1200" spc="0">
              <a:ln>
                <a:noFill/>
              </a:ln>
              <a:solidFill>
                <a:srgbClr val="000000"/>
              </a:solidFill>
              <a:latin typeface="Calibri" pitchFamily="18"/>
              <a:ea typeface="Microsoft YaHei" pitchFamily="2"/>
              <a:cs typeface="Arial" pitchFamily="2"/>
            </a:endParaRP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43600" y="4648320"/>
            <a:ext cx="3200040" cy="22093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9"/>
          <p:cNvSpPr/>
          <p:nvPr/>
        </p:nvSpPr>
        <p:spPr>
          <a:xfrm>
            <a:off x="457200" y="4952880"/>
            <a:ext cx="4723920" cy="639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1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rPr>
              <a:t>Выступление В.В. Путина на встрече с журналистами Russia Today 11.06.2013</a:t>
            </a:r>
          </a:p>
        </p:txBody>
      </p:sp>
      <p:pic>
        <p:nvPicPr>
          <p:cNvPr id="8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11"/>
          <p:cNvSpPr/>
          <p:nvPr/>
        </p:nvSpPr>
        <p:spPr>
          <a:xfrm>
            <a:off x="270000" y="762120"/>
            <a:ext cx="8604000" cy="4827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1" i="1" u="none" strike="noStrike" kern="1200" spc="0" dirty="0">
              <a:ln>
                <a:noFill/>
              </a:ln>
              <a:solidFill>
                <a:srgbClr val="000000"/>
              </a:solidFill>
              <a:latin typeface="Futura Md BT" pitchFamily="34"/>
              <a:ea typeface="Microsoft YaHei" pitchFamily="2"/>
              <a:cs typeface="Arial" pitchFamily="2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1" i="1" u="none" strike="noStrike" kern="1200" spc="0" dirty="0">
                <a:ln>
                  <a:noFill/>
                </a:ln>
                <a:solidFill>
                  <a:srgbClr val="000000"/>
                </a:solidFill>
                <a:latin typeface="Futura Md BT" pitchFamily="34"/>
                <a:ea typeface="Microsoft YaHei" pitchFamily="2"/>
                <a:cs typeface="Arial" pitchFamily="2"/>
              </a:rPr>
              <a:t>Контакты: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4400" b="1" i="1" u="none" strike="noStrike" kern="1200" spc="0" dirty="0">
                <a:ln>
                  <a:noFill/>
                </a:ln>
                <a:solidFill>
                  <a:srgbClr val="000000"/>
                </a:solidFill>
                <a:latin typeface="Futura Md BT" pitchFamily="34"/>
                <a:ea typeface="Microsoft YaHei" pitchFamily="2"/>
                <a:cs typeface="Arial" pitchFamily="2"/>
              </a:rPr>
              <a:t>Сергей Иванович Грошев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1800" b="0" i="1" u="none" strike="noStrike" kern="1200" spc="0" dirty="0">
                <a:ln>
                  <a:noFill/>
                </a:ln>
                <a:solidFill>
                  <a:srgbClr val="000000"/>
                </a:solidFill>
                <a:latin typeface="Futura Md BT" pitchFamily="34"/>
                <a:ea typeface="Microsoft YaHei" pitchFamily="2"/>
                <a:cs typeface="Arial" pitchFamily="2"/>
              </a:rPr>
              <a:t> </a:t>
            </a:r>
            <a:r>
              <a:rPr lang="ru-RU" sz="4000" b="0" i="1" u="none" strike="noStrike" kern="1200" spc="0" dirty="0">
                <a:ln>
                  <a:noFill/>
                </a:ln>
                <a:solidFill>
                  <a:srgbClr val="000000"/>
                </a:solidFill>
                <a:latin typeface="Futura Md BT" pitchFamily="34"/>
                <a:ea typeface="Microsoft YaHei" pitchFamily="2"/>
                <a:cs typeface="Arial" pitchFamily="2"/>
              </a:rPr>
              <a:t/>
            </a:r>
            <a:br>
              <a:rPr lang="ru-RU" sz="4000" b="0" i="1" u="none" strike="noStrike" kern="1200" spc="0" dirty="0">
                <a:ln>
                  <a:noFill/>
                </a:ln>
                <a:solidFill>
                  <a:srgbClr val="000000"/>
                </a:solidFill>
                <a:latin typeface="Futura Md BT" pitchFamily="34"/>
                <a:ea typeface="Microsoft YaHei" pitchFamily="2"/>
                <a:cs typeface="Arial" pitchFamily="2"/>
              </a:rPr>
            </a:br>
            <a:r>
              <a:rPr lang="ru-RU" sz="22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Tahoma" pitchFamily="1"/>
                <a:cs typeface="Tahoma" pitchFamily="34"/>
              </a:rPr>
              <a:t>Тел.</a:t>
            </a:r>
            <a:r>
              <a:rPr lang="ru-RU" sz="2200" b="1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Tahoma" pitchFamily="1"/>
                <a:cs typeface="Tahoma" pitchFamily="34"/>
              </a:rPr>
              <a:t> + 7 (962) 401-98-64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2200" b="0" i="0" u="none" strike="noStrike" kern="1200" spc="0" dirty="0">
                <a:ln>
                  <a:noFill/>
                </a:ln>
                <a:solidFill>
                  <a:srgbClr val="000000"/>
                </a:solidFill>
                <a:latin typeface="Tahoma" pitchFamily="34"/>
                <a:ea typeface="Tahoma" pitchFamily="1"/>
                <a:cs typeface="Tahoma" pitchFamily="34"/>
              </a:rPr>
              <a:t>Эл. почта: s-groshev@yandex.ru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2200" b="1" i="0" u="none" strike="noStrike" kern="1200" spc="0" dirty="0">
              <a:ln>
                <a:noFill/>
              </a:ln>
              <a:solidFill>
                <a:srgbClr val="000000"/>
              </a:solidFill>
              <a:latin typeface="Tahoma" pitchFamily="34"/>
              <a:ea typeface="Tahoma" pitchFamily="1"/>
              <a:cs typeface="Tahoma" pitchFamily="34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4400" b="1" i="0" u="none" strike="noStrike" kern="1200" spc="0" dirty="0">
              <a:ln>
                <a:noFill/>
              </a:ln>
              <a:solidFill>
                <a:srgbClr val="000000"/>
              </a:solidFill>
              <a:latin typeface="Tahoma" pitchFamily="34"/>
              <a:ea typeface="Tahoma" pitchFamily="1"/>
              <a:cs typeface="Tahoma" pitchFamily="34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300" b="1" i="0" u="none" strike="noStrike" kern="1200" spc="0" dirty="0">
                <a:ln>
                  <a:noFill/>
                </a:ln>
                <a:solidFill>
                  <a:schemeClr val="bg1"/>
                </a:solidFill>
                <a:latin typeface="Tahoma" pitchFamily="34"/>
                <a:ea typeface="Tahoma" pitchFamily="1"/>
                <a:cs typeface="Tahoma" pitchFamily="34"/>
              </a:rPr>
              <a:t>www.сергейгрошев.рф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300" b="1" i="0" u="none" strike="noStrike" kern="1200" spc="0" dirty="0" err="1">
                <a:ln>
                  <a:noFill/>
                </a:ln>
                <a:solidFill>
                  <a:schemeClr val="bg1"/>
                </a:solidFill>
                <a:latin typeface="Tahoma" pitchFamily="34"/>
                <a:ea typeface="Tahoma" pitchFamily="1"/>
                <a:cs typeface="Tahoma" pitchFamily="34"/>
              </a:rPr>
              <a:t>www</a:t>
            </a:r>
            <a:r>
              <a:rPr lang="ru-RU" sz="3300" b="1" i="0" u="none" strike="noStrike" kern="1200" spc="0" dirty="0">
                <a:ln>
                  <a:noFill/>
                </a:ln>
                <a:solidFill>
                  <a:schemeClr val="bg1"/>
                </a:solidFill>
                <a:latin typeface="Tahoma" pitchFamily="34"/>
                <a:ea typeface="Tahoma" pitchFamily="1"/>
                <a:cs typeface="Tahoma" pitchFamily="34"/>
              </a:rPr>
              <a:t>. </a:t>
            </a:r>
            <a:r>
              <a:rPr lang="ru-RU" sz="3300" b="1" i="0" u="none" strike="noStrike" kern="1200" spc="0" dirty="0" err="1">
                <a:ln>
                  <a:noFill/>
                </a:ln>
                <a:solidFill>
                  <a:schemeClr val="bg1"/>
                </a:solidFill>
                <a:latin typeface="Tahoma" pitchFamily="34"/>
                <a:ea typeface="Tahoma" pitchFamily="1"/>
                <a:cs typeface="Tahoma" pitchFamily="34"/>
              </a:rPr>
              <a:t>колхозснаб.рф</a:t>
            </a:r>
            <a:endParaRPr lang="ru-RU" sz="3300" b="1" i="0" u="none" strike="noStrike" kern="1200" spc="0" dirty="0">
              <a:ln>
                <a:noFill/>
              </a:ln>
              <a:solidFill>
                <a:schemeClr val="bg1"/>
              </a:solidFill>
              <a:latin typeface="Tahoma" pitchFamily="34"/>
              <a:ea typeface="Tahoma" pitchFamily="1"/>
              <a:cs typeface="Tahoma" pitchFamily="34"/>
            </a:endParaRP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ru-RU" sz="3300" b="1" i="0" u="none" strike="noStrike" kern="1200" spc="0" dirty="0">
                <a:ln>
                  <a:noFill/>
                </a:ln>
                <a:solidFill>
                  <a:schemeClr val="bg1"/>
                </a:solidFill>
                <a:latin typeface="Tahoma" pitchFamily="34"/>
                <a:ea typeface="Tahoma" pitchFamily="1"/>
                <a:cs typeface="Tahoma" pitchFamily="34"/>
              </a:rPr>
              <a:t>www.согласие2045.рф</a:t>
            </a:r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4088520" y="31680"/>
            <a:ext cx="960480" cy="96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ычный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бычный 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896</Words>
  <Application>Microsoft Office PowerPoint</Application>
  <PresentationFormat>Экран (4:3)</PresentationFormat>
  <Paragraphs>328</Paragraphs>
  <Slides>29</Slides>
  <Notes>27</Notes>
  <HiddenSlides>1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Обычный</vt:lpstr>
      <vt:lpstr>Обычный 1</vt:lpstr>
      <vt:lpstr>Обычный 3</vt:lpstr>
      <vt:lpstr>Презентация PowerPoint</vt:lpstr>
      <vt:lpstr>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Магомед Чартаев</vt:lpstr>
      <vt:lpstr>Презентация PowerPoint</vt:lpstr>
      <vt:lpstr>Презентация PowerPoint</vt:lpstr>
      <vt:lpstr>Предложения по изменению законодательства:</vt:lpstr>
      <vt:lpstr>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</dc:creator>
  <cp:lastModifiedBy>п</cp:lastModifiedBy>
  <cp:revision>6</cp:revision>
  <dcterms:modified xsi:type="dcterms:W3CDTF">2019-04-16T10:13:34Z</dcterms:modified>
</cp:coreProperties>
</file>