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theme/theme2.xml" ContentType="application/vnd.openxmlformats-officedocument.theme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  <p:sldMasterId id="2147483675" r:id="rId2"/>
    <p:sldMasterId id="2147483692" r:id="rId3"/>
  </p:sldMasterIdLst>
  <p:notesMasterIdLst>
    <p:notesMasterId r:id="rId21"/>
  </p:notesMasterIdLst>
  <p:sldIdLst>
    <p:sldId id="265" r:id="rId4"/>
    <p:sldId id="258" r:id="rId5"/>
    <p:sldId id="267" r:id="rId6"/>
    <p:sldId id="282" r:id="rId7"/>
    <p:sldId id="284" r:id="rId8"/>
    <p:sldId id="283" r:id="rId9"/>
    <p:sldId id="277" r:id="rId10"/>
    <p:sldId id="268" r:id="rId11"/>
    <p:sldId id="278" r:id="rId12"/>
    <p:sldId id="269" r:id="rId13"/>
    <p:sldId id="272" r:id="rId14"/>
    <p:sldId id="260" r:id="rId15"/>
    <p:sldId id="262" r:id="rId16"/>
    <p:sldId id="264" r:id="rId17"/>
    <p:sldId id="287" r:id="rId18"/>
    <p:sldId id="288" r:id="rId19"/>
    <p:sldId id="289" r:id="rId20"/>
  </p:sldIdLst>
  <p:sldSz cx="9144000" cy="6858000" type="screen4x3"/>
  <p:notesSz cx="6807200" cy="9939338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CCFF99"/>
    <a:srgbClr val="CCFFFF"/>
    <a:srgbClr val="00CC99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>
        <p:scale>
          <a:sx n="96" d="100"/>
          <a:sy n="96" d="100"/>
        </p:scale>
        <p:origin x="-917" y="-58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5.xml"/><Relationship Id="rId13" Type="http://schemas.openxmlformats.org/officeDocument/2006/relationships/slide" Target="slides/slide10.xml"/><Relationship Id="rId18" Type="http://schemas.openxmlformats.org/officeDocument/2006/relationships/slide" Target="slides/slide15.xml"/><Relationship Id="rId3" Type="http://schemas.openxmlformats.org/officeDocument/2006/relationships/slideMaster" Target="slideMasters/slideMaster3.xml"/><Relationship Id="rId21" Type="http://schemas.openxmlformats.org/officeDocument/2006/relationships/notesMaster" Target="notesMasters/notesMaster1.xml"/><Relationship Id="rId7" Type="http://schemas.openxmlformats.org/officeDocument/2006/relationships/slide" Target="slides/slide4.xml"/><Relationship Id="rId12" Type="http://schemas.openxmlformats.org/officeDocument/2006/relationships/slide" Target="slides/slide9.xml"/><Relationship Id="rId17" Type="http://schemas.openxmlformats.org/officeDocument/2006/relationships/slide" Target="slides/slide14.xml"/><Relationship Id="rId25" Type="http://schemas.openxmlformats.org/officeDocument/2006/relationships/tableStyles" Target="tableStyles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3.xml"/><Relationship Id="rId20" Type="http://schemas.openxmlformats.org/officeDocument/2006/relationships/slide" Target="slides/slide17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slide" Target="slides/slide8.xml"/><Relationship Id="rId24" Type="http://schemas.openxmlformats.org/officeDocument/2006/relationships/theme" Target="theme/theme1.xml"/><Relationship Id="rId5" Type="http://schemas.openxmlformats.org/officeDocument/2006/relationships/slide" Target="slides/slide2.xml"/><Relationship Id="rId15" Type="http://schemas.openxmlformats.org/officeDocument/2006/relationships/slide" Target="slides/slide12.xml"/><Relationship Id="rId23" Type="http://schemas.openxmlformats.org/officeDocument/2006/relationships/viewProps" Target="viewProps.xml"/><Relationship Id="rId10" Type="http://schemas.openxmlformats.org/officeDocument/2006/relationships/slide" Target="slides/slide7.xml"/><Relationship Id="rId19" Type="http://schemas.openxmlformats.org/officeDocument/2006/relationships/slide" Target="slides/slide16.xml"/><Relationship Id="rId4" Type="http://schemas.openxmlformats.org/officeDocument/2006/relationships/slide" Target="slides/slide1.xml"/><Relationship Id="rId9" Type="http://schemas.openxmlformats.org/officeDocument/2006/relationships/slide" Target="slides/slide6.xml"/><Relationship Id="rId14" Type="http://schemas.openxmlformats.org/officeDocument/2006/relationships/slide" Target="slides/slide11.xml"/><Relationship Id="rId22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9787" cy="496967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55838" y="0"/>
            <a:ext cx="2949787" cy="496967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85CE17ED-B48D-4E50-BDB5-DC0D44A3BC05}" type="datetimeFigureOut">
              <a:rPr lang="ru-RU" smtClean="0"/>
              <a:t>21.11.2018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920750" y="746125"/>
            <a:ext cx="4965700" cy="3725863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0720" y="4721186"/>
            <a:ext cx="5445760" cy="4472702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9440646"/>
            <a:ext cx="2949787" cy="49696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55838" y="9440646"/>
            <a:ext cx="2949787" cy="49696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5B13C0A4-1877-4DDB-B25A-2EF118A844A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90342577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B3DF060A-E025-EA41-8A5F-5977C43C5465}" type="slidenum">
              <a:rPr lang="ru-RU" smtClean="0">
                <a:solidFill>
                  <a:prstClr val="black"/>
                </a:solidFill>
              </a:rPr>
              <a:pPr>
                <a:defRPr/>
              </a:pPr>
              <a:t>1</a:t>
            </a:fld>
            <a:endParaRPr lang="ru-RU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76202143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56BBD87-332D-4AAC-BFEC-1D32557521C2}" type="slidenum">
              <a:rPr lang="ru-RU" smtClean="0">
                <a:solidFill>
                  <a:prstClr val="black"/>
                </a:solidFill>
              </a:rPr>
              <a:pPr/>
              <a:t>2</a:t>
            </a:fld>
            <a:endParaRPr lang="ru-RU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73162755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56BBD87-332D-4AAC-BFEC-1D32557521C2}" type="slidenum">
              <a:rPr lang="ru-RU" smtClean="0">
                <a:solidFill>
                  <a:prstClr val="black"/>
                </a:solidFill>
              </a:rPr>
              <a:pPr/>
              <a:t>3</a:t>
            </a:fld>
            <a:endParaRPr lang="ru-RU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73162755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56BBD87-332D-4AAC-BFEC-1D32557521C2}" type="slidenum">
              <a:rPr lang="ru-RU" smtClean="0">
                <a:solidFill>
                  <a:prstClr val="black"/>
                </a:solidFill>
              </a:rPr>
              <a:pPr/>
              <a:t>4</a:t>
            </a:fld>
            <a:endParaRPr lang="ru-RU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73162755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56BBD87-332D-4AAC-BFEC-1D32557521C2}" type="slidenum">
              <a:rPr lang="ru-RU" smtClean="0">
                <a:solidFill>
                  <a:prstClr val="black"/>
                </a:solidFill>
              </a:rPr>
              <a:pPr/>
              <a:t>5</a:t>
            </a:fld>
            <a:endParaRPr lang="ru-RU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73162755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56BBD87-332D-4AAC-BFEC-1D32557521C2}" type="slidenum">
              <a:rPr lang="ru-RU" smtClean="0">
                <a:solidFill>
                  <a:prstClr val="black"/>
                </a:solidFill>
              </a:rPr>
              <a:pPr/>
              <a:t>6</a:t>
            </a:fld>
            <a:endParaRPr lang="ru-RU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73162755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56BBD87-332D-4AAC-BFEC-1D32557521C2}" type="slidenum">
              <a:rPr lang="ru-RU" smtClean="0">
                <a:solidFill>
                  <a:prstClr val="black"/>
                </a:solidFill>
              </a:rPr>
              <a:pPr/>
              <a:t>7</a:t>
            </a:fld>
            <a:endParaRPr lang="ru-RU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73162755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56BBD87-332D-4AAC-BFEC-1D32557521C2}" type="slidenum">
              <a:rPr lang="ru-RU" smtClean="0">
                <a:solidFill>
                  <a:prstClr val="black"/>
                </a:solidFill>
              </a:rPr>
              <a:pPr/>
              <a:t>9</a:t>
            </a:fld>
            <a:endParaRPr lang="ru-RU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73162755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56BBD87-332D-4AAC-BFEC-1D32557521C2}" type="slidenum">
              <a:rPr lang="ru-RU" smtClean="0">
                <a:solidFill>
                  <a:prstClr val="black"/>
                </a:solidFill>
              </a:rPr>
              <a:pPr/>
              <a:t>10</a:t>
            </a:fld>
            <a:endParaRPr lang="ru-RU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73162755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56BBD87-332D-4AAC-BFEC-1D32557521C2}" type="slidenum">
              <a:rPr lang="ru-RU" smtClean="0">
                <a:solidFill>
                  <a:prstClr val="black"/>
                </a:solidFill>
              </a:rPr>
              <a:pPr/>
              <a:t>11</a:t>
            </a:fld>
            <a:endParaRPr lang="ru-RU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73162755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56BBD87-332D-4AAC-BFEC-1D32557521C2}" type="slidenum">
              <a:rPr lang="ru-RU" smtClean="0">
                <a:solidFill>
                  <a:prstClr val="black"/>
                </a:solidFill>
              </a:rPr>
              <a:pPr/>
              <a:t>12</a:t>
            </a:fld>
            <a:endParaRPr lang="ru-RU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73162755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56BBD87-332D-4AAC-BFEC-1D32557521C2}" type="slidenum">
              <a:rPr lang="ru-RU" smtClean="0">
                <a:solidFill>
                  <a:prstClr val="black"/>
                </a:solidFill>
              </a:rPr>
              <a:pPr/>
              <a:t>13</a:t>
            </a:fld>
            <a:endParaRPr lang="ru-RU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73162755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56BBD87-332D-4AAC-BFEC-1D32557521C2}" type="slidenum">
              <a:rPr lang="ru-RU">
                <a:solidFill>
                  <a:prstClr val="black"/>
                </a:solidFill>
              </a:rPr>
              <a:pPr/>
              <a:t>14</a:t>
            </a:fld>
            <a:endParaRPr lang="ru-RU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73162755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56BBD87-332D-4AAC-BFEC-1D32557521C2}" type="slidenum">
              <a:rPr lang="ru-RU" smtClean="0">
                <a:solidFill>
                  <a:prstClr val="black"/>
                </a:solidFill>
              </a:rPr>
              <a:pPr/>
              <a:t>15</a:t>
            </a:fld>
            <a:endParaRPr lang="ru-RU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73162755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56BBD87-332D-4AAC-BFEC-1D32557521C2}" type="slidenum">
              <a:rPr lang="ru-RU" smtClean="0">
                <a:solidFill>
                  <a:prstClr val="black"/>
                </a:solidFill>
              </a:rPr>
              <a:pPr/>
              <a:t>16</a:t>
            </a:fld>
            <a:endParaRPr lang="ru-RU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73162755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56BBD87-332D-4AAC-BFEC-1D32557521C2}" type="slidenum">
              <a:rPr lang="ru-RU" smtClean="0">
                <a:solidFill>
                  <a:prstClr val="black"/>
                </a:solidFill>
              </a:rPr>
              <a:pPr/>
              <a:t>17</a:t>
            </a:fld>
            <a:endParaRPr lang="ru-RU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73162755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 altLang="ru-RU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 altLang="ru-RU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B71A0B8-9DA0-4293-B94E-6938139F377B}" type="slidenum">
              <a:rPr lang="ru-RU" altLang="ru-RU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ru-RU" altLang="ru-RU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712686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 altLang="ru-RU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 altLang="ru-RU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DAD324E-D05C-4FF7-8CE0-D1DA30D7C5DF}" type="slidenum">
              <a:rPr lang="ru-RU" altLang="ru-RU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ru-RU" altLang="ru-RU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7821831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 altLang="ru-RU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 altLang="ru-RU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C508F87-3D66-4F7C-925E-73A5A50BE6E2}" type="slidenum">
              <a:rPr lang="ru-RU" altLang="ru-RU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ru-RU" altLang="ru-RU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4954921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 altLang="ru-RU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 altLang="ru-RU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A93534B-AAE7-4366-B4F3-C3E7F3A80D7D}" type="slidenum">
              <a:rPr lang="ru-RU" altLang="ru-RU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ru-RU" altLang="ru-RU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7542998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 altLang="ru-RU">
              <a:solidFill>
                <a:srgbClr val="000000"/>
              </a:solidFill>
            </a:endParaRPr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 altLang="ru-RU">
              <a:solidFill>
                <a:srgbClr val="000000"/>
              </a:solidFill>
            </a:endParaRPr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327E908-CB68-48BA-A8DE-F39E72BB15EB}" type="slidenum">
              <a:rPr lang="ru-RU" altLang="ru-RU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ru-RU" altLang="ru-RU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5616456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 altLang="ru-RU">
              <a:solidFill>
                <a:srgbClr val="000000"/>
              </a:solidFill>
            </a:endParaRPr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 altLang="ru-RU">
              <a:solidFill>
                <a:srgbClr val="000000"/>
              </a:solidFill>
            </a:endParaRPr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6D0B57B-E45A-4807-B8DF-8AA409101CC9}" type="slidenum">
              <a:rPr lang="ru-RU" altLang="ru-RU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ru-RU" altLang="ru-RU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3057172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 altLang="ru-RU">
              <a:solidFill>
                <a:srgbClr val="000000"/>
              </a:solidFill>
            </a:endParaRPr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 altLang="ru-RU">
              <a:solidFill>
                <a:srgbClr val="000000"/>
              </a:solidFill>
            </a:endParaRPr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FE3C341-A58B-49DA-9A1B-D309718B2BF5}" type="slidenum">
              <a:rPr lang="ru-RU" altLang="ru-RU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ru-RU" altLang="ru-RU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4571430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 altLang="ru-RU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 altLang="ru-RU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8FA655C-C292-4919-B6FB-8C80F1B3E650}" type="slidenum">
              <a:rPr lang="ru-RU" altLang="ru-RU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ru-RU" altLang="ru-RU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505764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ru-RU" noProof="0" smtClean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 altLang="ru-RU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 altLang="ru-RU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C66D679-3CF0-458C-A169-B0D172E85A63}" type="slidenum">
              <a:rPr lang="ru-RU" altLang="ru-RU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ru-RU" altLang="ru-RU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4601210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 altLang="ru-RU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 altLang="ru-RU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7D138B6-31E4-4FE7-A873-7620F7E3111A}" type="slidenum">
              <a:rPr lang="ru-RU" altLang="ru-RU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ru-RU" altLang="ru-RU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490148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 altLang="ru-RU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 altLang="ru-RU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2226D2A-E0FC-4F36-A3B5-2EFEF2D231BC}" type="slidenum">
              <a:rPr lang="ru-RU" altLang="ru-RU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ru-RU" altLang="ru-RU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06333875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bl" preserve="1">
  <p:cSld name="Заголовок и таблиц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аблица 2"/>
          <p:cNvSpPr>
            <a:spLocks noGrp="1"/>
          </p:cNvSpPr>
          <p:nvPr>
            <p:ph type="tbl" idx="1"/>
          </p:nvPr>
        </p:nvSpPr>
        <p:spPr>
          <a:xfrm>
            <a:off x="457200" y="1600200"/>
            <a:ext cx="8229600" cy="4525963"/>
          </a:xfrm>
        </p:spPr>
        <p:txBody>
          <a:bodyPr/>
          <a:lstStyle/>
          <a:p>
            <a:pPr lvl="0"/>
            <a:endParaRPr lang="ru-RU" noProof="0" smtClean="0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 altLang="ru-RU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 altLang="ru-RU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16C440E-52EF-41F9-89CA-6068EFCBD54E}" type="slidenum">
              <a:rPr lang="ru-RU" altLang="ru-RU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ru-RU" altLang="ru-RU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9031013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chart" preserve="1">
  <p:cSld name="Заголовок и диаграмм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иаграмма 2"/>
          <p:cNvSpPr>
            <a:spLocks noGrp="1"/>
          </p:cNvSpPr>
          <p:nvPr>
            <p:ph type="chart" idx="1"/>
          </p:nvPr>
        </p:nvSpPr>
        <p:spPr>
          <a:xfrm>
            <a:off x="457200" y="1600200"/>
            <a:ext cx="8229600" cy="4525963"/>
          </a:xfrm>
        </p:spPr>
        <p:txBody>
          <a:bodyPr/>
          <a:lstStyle/>
          <a:p>
            <a:pPr lvl="0"/>
            <a:endParaRPr lang="ru-RU" noProof="0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 altLang="ru-RU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 altLang="ru-RU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57259AA-829E-41DD-AA7A-7CAE79FFD1D6}" type="slidenum">
              <a:rPr lang="ru-RU" altLang="ru-RU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ru-RU" altLang="ru-RU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84604707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objOnly" preserve="1">
  <p:cSld name="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ъект 1"/>
          <p:cNvSpPr>
            <a:spLocks noGrp="1"/>
          </p:cNvSpPr>
          <p:nvPr>
            <p:ph/>
          </p:nvPr>
        </p:nvSpPr>
        <p:spPr>
          <a:xfrm>
            <a:off x="457200" y="274638"/>
            <a:ext cx="8229600" cy="5851525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 altLang="ru-RU">
              <a:solidFill>
                <a:srgbClr val="000000"/>
              </a:solidFill>
            </a:endParaRPr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 altLang="ru-RU">
              <a:solidFill>
                <a:srgbClr val="000000"/>
              </a:solidFill>
            </a:endParaRPr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76B51BC-9CE3-4D9C-AC54-FFDC51389D66}" type="slidenum">
              <a:rPr lang="ru-RU" altLang="ru-RU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ru-RU" altLang="ru-RU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76359726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29064EA-6AD4-AB4D-BA88-631C1A13E872}" type="slidenum">
              <a:rPr lang="ru-RU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ru-RU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41070058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708C94E-8117-724B-909B-AE5118107E7D}" type="slidenum">
              <a:rPr lang="ru-RU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ru-RU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86624714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0FC41AD-0074-DC4A-A450-454D49B6A32D}" type="slidenum">
              <a:rPr lang="ru-RU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ru-RU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04431544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685800" y="1981200"/>
            <a:ext cx="38100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981200"/>
            <a:ext cx="38100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120F463-56E6-A845-B714-D8165E5F4DF4}" type="slidenum">
              <a:rPr lang="ru-RU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ru-RU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10915415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A231A41-36E7-2744-BB55-3120EDBED610}" type="slidenum">
              <a:rPr lang="ru-RU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ru-RU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85721118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859A0B7-D7F0-4D4F-BBC2-0F233A9004C2}" type="slidenum">
              <a:rPr lang="ru-RU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ru-RU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1328338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68672A0-AC26-4247-AEBC-FC2B8D41C73D}" type="slidenum">
              <a:rPr lang="ru-RU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ru-RU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2308135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811C7FF-B41A-AB4E-B763-A29D6B1F27A5}" type="slidenum">
              <a:rPr lang="ru-RU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ru-RU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20005930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ru-RU" noProof="0" smtClean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05A303D-F7BC-8645-A74C-2C9505873C7C}" type="slidenum">
              <a:rPr lang="ru-RU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ru-RU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25950039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BFC3859-6AED-C942-9D96-1FE9DE0A27A6}" type="slidenum">
              <a:rPr lang="ru-RU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ru-RU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03626214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515100" y="609600"/>
            <a:ext cx="1943100" cy="5486400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685800" y="609600"/>
            <a:ext cx="5676900" cy="5486400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D004A3C-6B3D-1B43-A0B9-CB69A4930D50}" type="slidenum">
              <a:rPr lang="ru-RU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ru-RU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9733700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txOverObj" preserve="1">
  <p:cSld name="Заголовок и текст над объекто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85800" y="609600"/>
            <a:ext cx="7772400" cy="1143000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sz="half" idx="1"/>
          </p:nvPr>
        </p:nvSpPr>
        <p:spPr>
          <a:xfrm>
            <a:off x="685800" y="1981200"/>
            <a:ext cx="7772400" cy="198120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685800" y="4114800"/>
            <a:ext cx="7772400" cy="198120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0A658AF-BC67-6147-991D-6E1222F17F0E}" type="slidenum">
              <a:rPr lang="ru-RU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ru-RU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99677341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objAndTwoObj" preserve="1">
  <p:cSld name="Заголовок, 1 большой объект и 2 маленьких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85800" y="609600"/>
            <a:ext cx="7772400" cy="1143000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685800" y="1981200"/>
            <a:ext cx="3810000" cy="411480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quarter" idx="2"/>
          </p:nvPr>
        </p:nvSpPr>
        <p:spPr>
          <a:xfrm>
            <a:off x="4648200" y="1981200"/>
            <a:ext cx="3810000" cy="198120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Содержимое 4"/>
          <p:cNvSpPr>
            <a:spLocks noGrp="1"/>
          </p:cNvSpPr>
          <p:nvPr>
            <p:ph sz="quarter" idx="3"/>
          </p:nvPr>
        </p:nvSpPr>
        <p:spPr>
          <a:xfrm>
            <a:off x="4648200" y="4114800"/>
            <a:ext cx="3810000" cy="198120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7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8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84CD2D0-CE1B-D646-861F-656C74FF8A0F}" type="slidenum">
              <a:rPr lang="ru-RU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ru-RU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23399590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txAndObj" preserve="1">
  <p:cSld name="Заголовок, текст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85800" y="609600"/>
            <a:ext cx="7772400" cy="1143000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sz="half" idx="1"/>
          </p:nvPr>
        </p:nvSpPr>
        <p:spPr>
          <a:xfrm>
            <a:off x="685800" y="1981200"/>
            <a:ext cx="3810000" cy="411480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981200"/>
            <a:ext cx="3810000" cy="411480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04B265D-BA98-CC4E-A48A-9745D14498A2}" type="slidenum">
              <a:rPr lang="ru-RU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ru-RU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17579430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objOnly" preserve="1">
  <p:cSld name="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Содержимое 1"/>
          <p:cNvSpPr>
            <a:spLocks noGrp="1"/>
          </p:cNvSpPr>
          <p:nvPr>
            <p:ph/>
          </p:nvPr>
        </p:nvSpPr>
        <p:spPr>
          <a:xfrm>
            <a:off x="685800" y="609600"/>
            <a:ext cx="7772400" cy="548640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541BC6C-732C-614B-859D-B2F9EBED30C5}" type="slidenum">
              <a:rPr lang="ru-RU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ru-RU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20554412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tbl" preserve="1">
  <p:cSld name="Заголовок и таблиц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85800" y="609600"/>
            <a:ext cx="7772400" cy="1143000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аблица 2"/>
          <p:cNvSpPr>
            <a:spLocks noGrp="1"/>
          </p:cNvSpPr>
          <p:nvPr>
            <p:ph type="tbl" idx="1"/>
          </p:nvPr>
        </p:nvSpPr>
        <p:spPr>
          <a:xfrm>
            <a:off x="685800" y="1981200"/>
            <a:ext cx="7772400" cy="4114800"/>
          </a:xfrm>
        </p:spPr>
        <p:txBody>
          <a:bodyPr/>
          <a:lstStyle/>
          <a:p>
            <a:pPr lvl="0"/>
            <a:endParaRPr lang="ru-RU" noProof="0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A26BB4F-C861-B145-846F-49C02576E1D3}" type="slidenum">
              <a:rPr lang="ru-RU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ru-RU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86881737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A3C131F-B0FB-41F5-8638-E3453114656B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21.11.2018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EBABE2A-54AF-4504-938F-BF91044752F0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1699046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A3C131F-B0FB-41F5-8638-E3453114656B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21.11.2018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EBABE2A-54AF-4504-938F-BF91044752F0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94990026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A3C131F-B0FB-41F5-8638-E3453114656B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21.11.2018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EBABE2A-54AF-4504-938F-BF91044752F0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84326866"/>
      </p:ext>
    </p:extLst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A3C131F-B0FB-41F5-8638-E3453114656B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21.11.2018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EBABE2A-54AF-4504-938F-BF91044752F0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7186276"/>
      </p:ext>
    </p:extLst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A3C131F-B0FB-41F5-8638-E3453114656B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21.11.2018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EBABE2A-54AF-4504-938F-BF91044752F0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81898642"/>
      </p:ext>
    </p:extLst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A3C131F-B0FB-41F5-8638-E3453114656B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21.11.2018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EBABE2A-54AF-4504-938F-BF91044752F0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56037304"/>
      </p:ext>
    </p:extLst>
  </p:cSld>
  <p:clrMapOvr>
    <a:masterClrMapping/>
  </p:clrMapOvr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A3C131F-B0FB-41F5-8638-E3453114656B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21.11.2018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EBABE2A-54AF-4504-938F-BF91044752F0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58290769"/>
      </p:ext>
    </p:extLst>
  </p:cSld>
  <p:clrMapOvr>
    <a:masterClrMapping/>
  </p:clrMapOvr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A3C131F-B0FB-41F5-8638-E3453114656B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21.11.2018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EBABE2A-54AF-4504-938F-BF91044752F0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89777678"/>
      </p:ext>
    </p:extLst>
  </p:cSld>
  <p:clrMapOvr>
    <a:masterClrMapping/>
  </p:clrMapOvr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A3C131F-B0FB-41F5-8638-E3453114656B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21.11.2018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EBABE2A-54AF-4504-938F-BF91044752F0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59337613"/>
      </p:ext>
    </p:extLst>
  </p:cSld>
  <p:clrMapOvr>
    <a:masterClrMapping/>
  </p:clrMapOvr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A3C131F-B0FB-41F5-8638-E3453114656B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21.11.2018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EBABE2A-54AF-4504-938F-BF91044752F0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08130418"/>
      </p:ext>
    </p:extLst>
  </p:cSld>
  <p:clrMapOvr>
    <a:masterClrMapping/>
  </p:clrMapOvr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A3C131F-B0FB-41F5-8638-E3453114656B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21.11.2018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EBABE2A-54AF-4504-938F-BF91044752F0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8439378"/>
      </p:ext>
    </p:extLst>
  </p:cSld>
  <p:clrMapOvr>
    <a:masterClrMapping/>
  </p:clrMapOvr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type="objOnly">
  <p:cSld name="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Содержимое 1"/>
          <p:cNvSpPr>
            <a:spLocks noGrp="1"/>
          </p:cNvSpPr>
          <p:nvPr>
            <p:ph/>
          </p:nvPr>
        </p:nvSpPr>
        <p:spPr>
          <a:xfrm>
            <a:off x="685800" y="609600"/>
            <a:ext cx="7772400" cy="548640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541BC6C-732C-614B-859D-B2F9EBED30C5}" type="slidenum">
              <a:rPr lang="ru-RU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80151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theme" Target="../theme/theme1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2.xml"/><Relationship Id="rId13" Type="http://schemas.openxmlformats.org/officeDocument/2006/relationships/slideLayout" Target="../slideLayouts/slideLayout27.xml"/><Relationship Id="rId3" Type="http://schemas.openxmlformats.org/officeDocument/2006/relationships/slideLayout" Target="../slideLayouts/slideLayout17.xml"/><Relationship Id="rId7" Type="http://schemas.openxmlformats.org/officeDocument/2006/relationships/slideLayout" Target="../slideLayouts/slideLayout21.xml"/><Relationship Id="rId12" Type="http://schemas.openxmlformats.org/officeDocument/2006/relationships/slideLayout" Target="../slideLayouts/slideLayout26.xml"/><Relationship Id="rId17" Type="http://schemas.openxmlformats.org/officeDocument/2006/relationships/theme" Target="../theme/theme2.xml"/><Relationship Id="rId2" Type="http://schemas.openxmlformats.org/officeDocument/2006/relationships/slideLayout" Target="../slideLayouts/slideLayout16.xml"/><Relationship Id="rId16" Type="http://schemas.openxmlformats.org/officeDocument/2006/relationships/slideLayout" Target="../slideLayouts/slideLayout30.xml"/><Relationship Id="rId1" Type="http://schemas.openxmlformats.org/officeDocument/2006/relationships/slideLayout" Target="../slideLayouts/slideLayout15.xml"/><Relationship Id="rId6" Type="http://schemas.openxmlformats.org/officeDocument/2006/relationships/slideLayout" Target="../slideLayouts/slideLayout20.xml"/><Relationship Id="rId11" Type="http://schemas.openxmlformats.org/officeDocument/2006/relationships/slideLayout" Target="../slideLayouts/slideLayout25.xml"/><Relationship Id="rId5" Type="http://schemas.openxmlformats.org/officeDocument/2006/relationships/slideLayout" Target="../slideLayouts/slideLayout19.xml"/><Relationship Id="rId15" Type="http://schemas.openxmlformats.org/officeDocument/2006/relationships/slideLayout" Target="../slideLayouts/slideLayout29.xml"/><Relationship Id="rId10" Type="http://schemas.openxmlformats.org/officeDocument/2006/relationships/slideLayout" Target="../slideLayouts/slideLayout24.xml"/><Relationship Id="rId4" Type="http://schemas.openxmlformats.org/officeDocument/2006/relationships/slideLayout" Target="../slideLayouts/slideLayout18.xml"/><Relationship Id="rId9" Type="http://schemas.openxmlformats.org/officeDocument/2006/relationships/slideLayout" Target="../slideLayouts/slideLayout23.xml"/><Relationship Id="rId14" Type="http://schemas.openxmlformats.org/officeDocument/2006/relationships/slideLayout" Target="../slideLayouts/slideLayout28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8.xml"/><Relationship Id="rId13" Type="http://schemas.openxmlformats.org/officeDocument/2006/relationships/theme" Target="../theme/theme3.xml"/><Relationship Id="rId3" Type="http://schemas.openxmlformats.org/officeDocument/2006/relationships/slideLayout" Target="../slideLayouts/slideLayout33.xml"/><Relationship Id="rId7" Type="http://schemas.openxmlformats.org/officeDocument/2006/relationships/slideLayout" Target="../slideLayouts/slideLayout37.xml"/><Relationship Id="rId12" Type="http://schemas.openxmlformats.org/officeDocument/2006/relationships/slideLayout" Target="../slideLayouts/slideLayout42.xml"/><Relationship Id="rId2" Type="http://schemas.openxmlformats.org/officeDocument/2006/relationships/slideLayout" Target="../slideLayouts/slideLayout32.xml"/><Relationship Id="rId1" Type="http://schemas.openxmlformats.org/officeDocument/2006/relationships/slideLayout" Target="../slideLayouts/slideLayout31.xml"/><Relationship Id="rId6" Type="http://schemas.openxmlformats.org/officeDocument/2006/relationships/slideLayout" Target="../slideLayouts/slideLayout36.xml"/><Relationship Id="rId11" Type="http://schemas.openxmlformats.org/officeDocument/2006/relationships/slideLayout" Target="../slideLayouts/slideLayout41.xml"/><Relationship Id="rId5" Type="http://schemas.openxmlformats.org/officeDocument/2006/relationships/slideLayout" Target="../slideLayouts/slideLayout35.xml"/><Relationship Id="rId10" Type="http://schemas.openxmlformats.org/officeDocument/2006/relationships/slideLayout" Target="../slideLayouts/slideLayout40.xml"/><Relationship Id="rId4" Type="http://schemas.openxmlformats.org/officeDocument/2006/relationships/slideLayout" Target="../slideLayouts/slideLayout34.xml"/><Relationship Id="rId9" Type="http://schemas.openxmlformats.org/officeDocument/2006/relationships/slideLayout" Target="../slideLayouts/slideLayout3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ru-RU" altLang="ru-RU" smtClean="0"/>
              <a:t>Образец заголовка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ru-RU" altLang="ru-RU" smtClean="0"/>
              <a:t>Образец текста</a:t>
            </a:r>
          </a:p>
          <a:p>
            <a:pPr lvl="1"/>
            <a:r>
              <a:rPr lang="ru-RU" altLang="ru-RU" smtClean="0"/>
              <a:t>Второй уровень</a:t>
            </a:r>
          </a:p>
          <a:p>
            <a:pPr lvl="2"/>
            <a:r>
              <a:rPr lang="ru-RU" altLang="ru-RU" smtClean="0"/>
              <a:t>Третий уровень</a:t>
            </a:r>
          </a:p>
          <a:p>
            <a:pPr lvl="3"/>
            <a:r>
              <a:rPr lang="ru-RU" altLang="ru-RU" smtClean="0"/>
              <a:t>Четвертый уровень</a:t>
            </a:r>
          </a:p>
          <a:p>
            <a:pPr lvl="4"/>
            <a:r>
              <a:rPr lang="ru-RU" altLang="ru-RU" smtClean="0"/>
              <a:t>Пятый уровень</a:t>
            </a: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400">
                <a:latin typeface="Arial" pitchFamily="34" charset="0"/>
                <a:cs typeface="Arial" pitchFamily="34" charset="0"/>
              </a:defRPr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ru-RU" altLang="ru-RU">
              <a:solidFill>
                <a:srgbClr val="000000"/>
              </a:solidFill>
            </a:endParaRPr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400">
                <a:latin typeface="Arial" pitchFamily="34" charset="0"/>
                <a:cs typeface="Arial" pitchFamily="34" charset="0"/>
              </a:defRPr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ru-RU" altLang="ru-RU">
              <a:solidFill>
                <a:srgbClr val="000000"/>
              </a:solidFill>
            </a:endParaRPr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>
                <a:latin typeface="Arial" pitchFamily="34" charset="0"/>
                <a:cs typeface="Arial" pitchFamily="34" charset="0"/>
              </a:defRPr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AED63917-2313-40FA-A7EE-55D947ABD381}" type="slidenum">
              <a:rPr lang="ru-RU" altLang="ru-RU">
                <a:solidFill>
                  <a:srgbClr val="000000"/>
                </a:solidFill>
              </a:rPr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‹#›</a:t>
            </a:fld>
            <a:endParaRPr lang="ru-RU" altLang="ru-RU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7400628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  <p:sldLayoutId id="2147483674" r:id="rId14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itchFamily="34" charset="0"/>
          <a:cs typeface="Arial" pitchFamily="34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itchFamily="34" charset="0"/>
          <a:cs typeface="Arial" pitchFamily="34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itchFamily="34" charset="0"/>
          <a:cs typeface="Arial" pitchFamily="34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itchFamily="34" charset="0"/>
          <a:cs typeface="Arial" pitchFamily="34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itchFamily="34" charset="0"/>
          <a:cs typeface="Arial" pitchFamily="34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itchFamily="34" charset="0"/>
          <a:cs typeface="Arial" pitchFamily="34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itchFamily="34" charset="0"/>
          <a:cs typeface="Arial" pitchFamily="34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itchFamily="34" charset="0"/>
          <a:cs typeface="Arial" pitchFamily="34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  <a:cs typeface="+mn-cs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  <a:cs typeface="+mn-cs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  <a:cs typeface="+mn-cs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685800" y="609600"/>
            <a:ext cx="77724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xmlns="" val="1"/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ru-RU"/>
              <a:t>Образец заголовка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685800" y="1981200"/>
            <a:ext cx="7772400" cy="4114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xmlns="" val="1"/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685800" y="6248400"/>
            <a:ext cx="1905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400">
                <a:latin typeface="Times New Roman" pitchFamily="18" charset="0"/>
                <a:ea typeface="+mn-ea"/>
                <a:cs typeface="+mn-cs"/>
              </a:defRPr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8400"/>
            <a:ext cx="2895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400">
                <a:latin typeface="Times New Roman" pitchFamily="18" charset="0"/>
                <a:ea typeface="+mn-ea"/>
                <a:cs typeface="+mn-cs"/>
              </a:defRPr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8400"/>
            <a:ext cx="1905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mtClean="0">
                <a:cs typeface="+mn-cs"/>
              </a:defRPr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2776CB36-2361-6041-81F7-79AF39A4E914}" type="slidenum">
              <a:rPr lang="ru-RU" sz="1400">
                <a:solidFill>
                  <a:srgbClr val="000000"/>
                </a:solidFill>
              </a:rPr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‹#›</a:t>
            </a:fld>
            <a:endParaRPr lang="ru-RU" sz="140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4500980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6" r:id="rId1"/>
    <p:sldLayoutId id="2147483677" r:id="rId2"/>
    <p:sldLayoutId id="2147483678" r:id="rId3"/>
    <p:sldLayoutId id="2147483679" r:id="rId4"/>
    <p:sldLayoutId id="2147483680" r:id="rId5"/>
    <p:sldLayoutId id="2147483681" r:id="rId6"/>
    <p:sldLayoutId id="2147483682" r:id="rId7"/>
    <p:sldLayoutId id="2147483683" r:id="rId8"/>
    <p:sldLayoutId id="2147483684" r:id="rId9"/>
    <p:sldLayoutId id="2147483685" r:id="rId10"/>
    <p:sldLayoutId id="2147483686" r:id="rId11"/>
    <p:sldLayoutId id="2147483687" r:id="rId12"/>
    <p:sldLayoutId id="2147483688" r:id="rId13"/>
    <p:sldLayoutId id="2147483689" r:id="rId14"/>
    <p:sldLayoutId id="2147483690" r:id="rId15"/>
    <p:sldLayoutId id="2147483691" r:id="rId16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+mj-lt"/>
          <a:ea typeface="Arial" charset="0"/>
          <a:cs typeface="Arial" charset="0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Times New Roman" pitchFamily="18" charset="0"/>
          <a:ea typeface="Arial" charset="0"/>
          <a:cs typeface="Arial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Times New Roman" pitchFamily="18" charset="0"/>
          <a:ea typeface="Arial" charset="0"/>
          <a:cs typeface="Arial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Times New Roman" pitchFamily="18" charset="0"/>
          <a:ea typeface="Arial" charset="0"/>
          <a:cs typeface="Arial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Times New Roman" pitchFamily="18" charset="0"/>
          <a:ea typeface="Arial" charset="0"/>
          <a:cs typeface="Arial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kumimoji="1" sz="3200">
          <a:solidFill>
            <a:schemeClr val="tx1"/>
          </a:solidFill>
          <a:latin typeface="+mn-lt"/>
          <a:ea typeface="Arial" charset="0"/>
          <a:cs typeface="Arial" charset="0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kumimoji="1" sz="2800">
          <a:solidFill>
            <a:schemeClr val="tx1"/>
          </a:solidFill>
          <a:latin typeface="+mn-lt"/>
          <a:ea typeface="Arial" charset="0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kumimoji="1" sz="2400">
          <a:solidFill>
            <a:schemeClr val="tx1"/>
          </a:solidFill>
          <a:latin typeface="+mn-lt"/>
          <a:ea typeface="Arial" charset="0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kumimoji="1" sz="2000">
          <a:solidFill>
            <a:schemeClr val="tx1"/>
          </a:solidFill>
          <a:latin typeface="+mn-lt"/>
          <a:ea typeface="Arial" charset="0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kumimoji="1" sz="2000">
          <a:solidFill>
            <a:schemeClr val="tx1"/>
          </a:solidFill>
          <a:latin typeface="+mn-lt"/>
          <a:ea typeface="Arial" charset="0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A3C131F-B0FB-41F5-8638-E3453114656B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21.11.2018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EBABE2A-54AF-4504-938F-BF91044752F0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2035239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93" r:id="rId1"/>
    <p:sldLayoutId id="2147483694" r:id="rId2"/>
    <p:sldLayoutId id="2147483695" r:id="rId3"/>
    <p:sldLayoutId id="2147483696" r:id="rId4"/>
    <p:sldLayoutId id="2147483697" r:id="rId5"/>
    <p:sldLayoutId id="2147483698" r:id="rId6"/>
    <p:sldLayoutId id="2147483699" r:id="rId7"/>
    <p:sldLayoutId id="2147483700" r:id="rId8"/>
    <p:sldLayoutId id="2147483701" r:id="rId9"/>
    <p:sldLayoutId id="2147483702" r:id="rId10"/>
    <p:sldLayoutId id="2147483703" r:id="rId11"/>
    <p:sldLayoutId id="2147483704" r:id="rId12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1.xml"/><Relationship Id="rId4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4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4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4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4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4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4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1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4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4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4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4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4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14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14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14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14.xml"/><Relationship Id="rId4" Type="http://schemas.openxmlformats.org/officeDocument/2006/relationships/image" Target="../media/image4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8" name="Номер слайда 5"/>
          <p:cNvSpPr>
            <a:spLocks/>
          </p:cNvSpPr>
          <p:nvPr/>
        </p:nvSpPr>
        <p:spPr bwMode="auto">
          <a:xfrm>
            <a:off x="8572500" y="6511130"/>
            <a:ext cx="477837" cy="1444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endParaRPr lang="ru-RU" sz="1400" b="1" dirty="0">
              <a:solidFill>
                <a:srgbClr val="006600"/>
              </a:solidFill>
              <a:latin typeface="Calibri" charset="0"/>
              <a:cs typeface="Arial" charset="0"/>
            </a:endParaRPr>
          </a:p>
        </p:txBody>
      </p:sp>
      <p:cxnSp>
        <p:nvCxnSpPr>
          <p:cNvPr id="19459" name="Прямая соединительная линия 6"/>
          <p:cNvCxnSpPr>
            <a:cxnSpLocks noChangeShapeType="1"/>
          </p:cNvCxnSpPr>
          <p:nvPr/>
        </p:nvCxnSpPr>
        <p:spPr bwMode="auto">
          <a:xfrm flipV="1">
            <a:off x="250825" y="6597650"/>
            <a:ext cx="8353425" cy="0"/>
          </a:xfrm>
          <a:prstGeom prst="line">
            <a:avLst/>
          </a:prstGeom>
          <a:noFill/>
          <a:ln w="9525">
            <a:solidFill>
              <a:srgbClr val="0066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60108" y="2070922"/>
            <a:ext cx="1416289" cy="1495487"/>
          </a:xfrm>
          <a:prstGeom prst="rect">
            <a:avLst/>
          </a:prstGeom>
          <a:gradFill>
            <a:gsLst>
              <a:gs pos="0">
                <a:schemeClr val="accent1">
                  <a:tint val="66000"/>
                  <a:satMod val="160000"/>
                  <a:alpha val="2000"/>
                </a:schemeClr>
              </a:gs>
              <a:gs pos="50000">
                <a:schemeClr val="accent1">
                  <a:tint val="44500"/>
                  <a:satMod val="160000"/>
                  <a:alpha val="0"/>
                </a:schemeClr>
              </a:gs>
              <a:gs pos="100000">
                <a:schemeClr val="accent1">
                  <a:tint val="23500"/>
                  <a:satMod val="160000"/>
                  <a:alpha val="0"/>
                </a:schemeClr>
              </a:gs>
            </a:gsLst>
            <a:lin ang="5400000" scaled="0"/>
          </a:gradFill>
          <a:ln w="9525">
            <a:gradFill>
              <a:gsLst>
                <a:gs pos="0">
                  <a:schemeClr val="accent1">
                    <a:tint val="66000"/>
                    <a:satMod val="160000"/>
                    <a:alpha val="2000"/>
                  </a:schemeClr>
                </a:gs>
                <a:gs pos="50000">
                  <a:schemeClr val="accent1">
                    <a:tint val="44500"/>
                    <a:satMod val="160000"/>
                    <a:alpha val="0"/>
                  </a:schemeClr>
                </a:gs>
                <a:gs pos="100000">
                  <a:schemeClr val="accent1">
                    <a:tint val="23500"/>
                    <a:satMod val="160000"/>
                    <a:alpha val="0"/>
                  </a:schemeClr>
                </a:gs>
              </a:gsLst>
              <a:lin ang="5400000" scaled="0"/>
            </a:gradFill>
            <a:miter lim="800000"/>
            <a:headEnd/>
            <a:tailEnd/>
          </a:ln>
          <a:effectLst/>
        </p:spPr>
      </p:pic>
      <p:sp>
        <p:nvSpPr>
          <p:cNvPr id="2" name="AutoShape 3"/>
          <p:cNvSpPr>
            <a:spLocks noChangeArrowheads="1"/>
          </p:cNvSpPr>
          <p:nvPr/>
        </p:nvSpPr>
        <p:spPr bwMode="auto">
          <a:xfrm>
            <a:off x="1676397" y="1844824"/>
            <a:ext cx="5872163" cy="2376487"/>
          </a:xfrm>
          <a:prstGeom prst="roundRect">
            <a:avLst>
              <a:gd name="adj" fmla="val 16667"/>
            </a:avLst>
          </a:prstGeom>
          <a:gradFill rotWithShape="1">
            <a:gsLst>
              <a:gs pos="0">
                <a:schemeClr val="accent1">
                  <a:gamma/>
                  <a:shade val="66275"/>
                  <a:invGamma/>
                </a:schemeClr>
              </a:gs>
              <a:gs pos="100000">
                <a:schemeClr val="accent1"/>
              </a:gs>
            </a:gsLst>
            <a:lin ang="5400000" scaled="1"/>
          </a:gradFill>
          <a:ln w="9525">
            <a:noFill/>
            <a:round/>
            <a:headEnd/>
            <a:tailEnd/>
          </a:ln>
        </p:spPr>
        <p:txBody>
          <a:bodyPr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ru-RU" sz="2400" b="1" dirty="0" smtClean="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cs typeface="Arial" charset="0"/>
              </a:rPr>
              <a:t>«О защите прав авторов и </a:t>
            </a:r>
            <a:r>
              <a:rPr lang="ru-RU" sz="2400" b="1" dirty="0" err="1" smtClean="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cs typeface="Arial" charset="0"/>
              </a:rPr>
              <a:t>оригинаторов</a:t>
            </a:r>
            <a:r>
              <a:rPr lang="ru-RU" sz="2400" b="1" dirty="0" smtClean="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cs typeface="Arial" charset="0"/>
              </a:rPr>
              <a:t> сортов»</a:t>
            </a:r>
            <a:endParaRPr lang="ru-RU" sz="2400" b="1" dirty="0">
              <a:solidFill>
                <a:srgbClr val="FFFFFF"/>
              </a:solidFill>
              <a:effectLst>
                <a:outerShdw blurRad="38100" dist="38100" dir="2700000" algn="tl">
                  <a:srgbClr val="000000"/>
                </a:outerShdw>
              </a:effectLst>
              <a:cs typeface="Arial" charset="0"/>
            </a:endParaRPr>
          </a:p>
        </p:txBody>
      </p:sp>
      <p:pic>
        <p:nvPicPr>
          <p:cNvPr id="19465" name="Picture 12"/>
          <p:cNvPicPr>
            <a:picLocks noChangeAspect="1" noChangeArrowheads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812088" y="2060575"/>
            <a:ext cx="1036637" cy="1512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9" name="AutoShape 3"/>
          <p:cNvSpPr>
            <a:spLocks noChangeArrowheads="1"/>
          </p:cNvSpPr>
          <p:nvPr/>
        </p:nvSpPr>
        <p:spPr bwMode="auto">
          <a:xfrm>
            <a:off x="3434" y="0"/>
            <a:ext cx="9144000" cy="1552575"/>
          </a:xfrm>
          <a:prstGeom prst="roundRect">
            <a:avLst>
              <a:gd name="adj" fmla="val 7606"/>
            </a:avLst>
          </a:prstGeom>
          <a:gradFill rotWithShape="1">
            <a:gsLst>
              <a:gs pos="0">
                <a:srgbClr val="003B00"/>
              </a:gs>
              <a:gs pos="100000">
                <a:srgbClr val="008000">
                  <a:alpha val="71999"/>
                </a:srgbClr>
              </a:gs>
            </a:gsLst>
            <a:lin ang="5400000" scaled="1"/>
          </a:gradFill>
          <a:ln>
            <a:noFill/>
          </a:ln>
          <a:extLst/>
        </p:spPr>
        <p:txBody>
          <a:bodyPr anchor="ctr"/>
          <a:lstStyle/>
          <a:p>
            <a:pPr algn="ctr" fontAlgn="base">
              <a:spcBef>
                <a:spcPct val="0"/>
              </a:spcBef>
              <a:spcAft>
                <a:spcPts val="100"/>
              </a:spcAft>
              <a:defRPr/>
            </a:pPr>
            <a:r>
              <a:rPr lang="ru-RU" b="1" dirty="0" smtClean="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  <a:cs typeface="Arial" charset="0"/>
              </a:rPr>
              <a:t>Министерство сельского хозяйства</a:t>
            </a:r>
          </a:p>
          <a:p>
            <a:pPr algn="ctr" fontAlgn="base">
              <a:spcBef>
                <a:spcPct val="0"/>
              </a:spcBef>
              <a:spcAft>
                <a:spcPts val="100"/>
              </a:spcAft>
              <a:defRPr/>
            </a:pPr>
            <a:endParaRPr lang="ru-RU" b="1" dirty="0">
              <a:solidFill>
                <a:srgbClr val="FFFFFF"/>
              </a:solidFill>
              <a:effectLst>
                <a:outerShdw blurRad="38100" dist="38100" dir="2700000" algn="tl">
                  <a:srgbClr val="000000"/>
                </a:outerShdw>
              </a:effectLst>
              <a:latin typeface="Arial" charset="0"/>
              <a:cs typeface="Arial" charset="0"/>
            </a:endParaRPr>
          </a:p>
          <a:p>
            <a:pPr algn="ctr" fontAlgn="base">
              <a:spcBef>
                <a:spcPct val="0"/>
              </a:spcBef>
              <a:spcAft>
                <a:spcPts val="100"/>
              </a:spcAft>
              <a:defRPr/>
            </a:pPr>
            <a:r>
              <a:rPr lang="ru-RU" b="1" dirty="0" smtClean="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  <a:cs typeface="Arial" charset="0"/>
              </a:rPr>
              <a:t>ФГБУ «Государственная комиссия Российской Федерации по испытанию и охране селекционных достижений»</a:t>
            </a:r>
          </a:p>
          <a:p>
            <a:pPr algn="ctr" fontAlgn="base">
              <a:spcBef>
                <a:spcPct val="0"/>
              </a:spcBef>
              <a:spcAft>
                <a:spcPct val="0"/>
              </a:spcAft>
              <a:defRPr/>
            </a:pPr>
            <a:endParaRPr lang="ru-RU" b="1" dirty="0">
              <a:solidFill>
                <a:srgbClr val="FFFFFF"/>
              </a:solidFill>
              <a:effectLst>
                <a:outerShdw blurRad="38100" dist="38100" dir="2700000" algn="tl">
                  <a:srgbClr val="000000"/>
                </a:outerShdw>
              </a:effectLst>
              <a:latin typeface="Arial" charset="0"/>
              <a:cs typeface="Arial" charset="0"/>
            </a:endParaRPr>
          </a:p>
        </p:txBody>
      </p:sp>
      <p:sp>
        <p:nvSpPr>
          <p:cNvPr id="10" name="AutoShape 3"/>
          <p:cNvSpPr>
            <a:spLocks noChangeArrowheads="1"/>
          </p:cNvSpPr>
          <p:nvPr/>
        </p:nvSpPr>
        <p:spPr bwMode="auto">
          <a:xfrm>
            <a:off x="1844009" y="4869160"/>
            <a:ext cx="5872163" cy="1152128"/>
          </a:xfrm>
          <a:prstGeom prst="roundRect">
            <a:avLst>
              <a:gd name="adj" fmla="val 16667"/>
            </a:avLst>
          </a:prstGeom>
          <a:gradFill rotWithShape="1">
            <a:gsLst>
              <a:gs pos="0">
                <a:schemeClr val="accent1">
                  <a:gamma/>
                  <a:shade val="66275"/>
                  <a:invGamma/>
                </a:schemeClr>
              </a:gs>
              <a:gs pos="100000">
                <a:schemeClr val="accent1"/>
              </a:gs>
            </a:gsLst>
            <a:lin ang="5400000" scaled="1"/>
          </a:gradFill>
          <a:ln w="9525">
            <a:noFill/>
            <a:round/>
            <a:headEnd/>
            <a:tailEnd/>
          </a:ln>
        </p:spPr>
        <p:txBody>
          <a:bodyPr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ru-RU" sz="2400" b="1" dirty="0" smtClean="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cs typeface="Arial" charset="0"/>
              </a:rPr>
              <a:t>Заместитель председателя</a:t>
            </a:r>
          </a:p>
          <a:p>
            <a:pPr algn="ctr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ru-RU" sz="2400" b="1" dirty="0" smtClean="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cs typeface="Arial" charset="0"/>
              </a:rPr>
              <a:t>Гончаров Юрий Леонидович</a:t>
            </a:r>
            <a:endParaRPr lang="ru-RU" sz="2400" b="1" dirty="0">
              <a:solidFill>
                <a:srgbClr val="FFFFFF"/>
              </a:solidFill>
              <a:effectLst>
                <a:outerShdw blurRad="38100" dist="38100" dir="2700000" algn="tl">
                  <a:srgbClr val="000000"/>
                </a:outerShdw>
              </a:effectLst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26104023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1" name="AutoShape 3"/>
          <p:cNvSpPr>
            <a:spLocks noChangeArrowheads="1"/>
          </p:cNvSpPr>
          <p:nvPr/>
        </p:nvSpPr>
        <p:spPr bwMode="auto">
          <a:xfrm>
            <a:off x="171450" y="88900"/>
            <a:ext cx="8801100" cy="819150"/>
          </a:xfrm>
          <a:prstGeom prst="roundRect">
            <a:avLst>
              <a:gd name="adj" fmla="val 16667"/>
            </a:avLst>
          </a:prstGeom>
          <a:gradFill rotWithShape="1">
            <a:gsLst>
              <a:gs pos="0">
                <a:srgbClr val="003B00"/>
              </a:gs>
              <a:gs pos="100000">
                <a:srgbClr val="008000">
                  <a:alpha val="71999"/>
                </a:srgbClr>
              </a:gs>
            </a:gsLst>
            <a:lin ang="5400000" scaled="1"/>
          </a:gradFill>
          <a:ln w="9525">
            <a:noFill/>
            <a:round/>
            <a:headEnd/>
            <a:tailEnd/>
          </a:ln>
        </p:spPr>
        <p:txBody>
          <a:bodyPr anchor="ctr"/>
          <a:lstStyle/>
          <a:p>
            <a:pPr algn="ctr"/>
            <a:r>
              <a:rPr lang="ru-RU" altLang="ja-JP" sz="2000" b="1" dirty="0" smtClean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Схема создания и коммерциализации новых сортов</a:t>
            </a:r>
            <a:endParaRPr lang="ru-RU" altLang="ja-JP" sz="2000" b="1" dirty="0">
              <a:solidFill>
                <a:prstClr val="white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10" name="Oval 8"/>
          <p:cNvSpPr>
            <a:spLocks noChangeArrowheads="1"/>
          </p:cNvSpPr>
          <p:nvPr/>
        </p:nvSpPr>
        <p:spPr bwMode="auto">
          <a:xfrm>
            <a:off x="8689975" y="6588125"/>
            <a:ext cx="242888" cy="249238"/>
          </a:xfrm>
          <a:prstGeom prst="ellipse">
            <a:avLst/>
          </a:prstGeom>
          <a:solidFill>
            <a:srgbClr val="FFCC99"/>
          </a:solidFill>
          <a:ln w="6350">
            <a:solidFill>
              <a:srgbClr val="006600"/>
            </a:solidFill>
            <a:round/>
            <a:headEnd/>
            <a:tailEnd/>
          </a:ln>
        </p:spPr>
        <p:txBody>
          <a:bodyPr wrap="none" anchor="ctr"/>
          <a:lstStyle/>
          <a:p>
            <a:pPr algn="ctr"/>
            <a:endParaRPr lang="ru-RU" sz="1400" b="1">
              <a:solidFill>
                <a:srgbClr val="800000"/>
              </a:solidFill>
            </a:endParaRPr>
          </a:p>
        </p:txBody>
      </p:sp>
      <p:sp>
        <p:nvSpPr>
          <p:cNvPr id="11" name="Номер слайда 5"/>
          <p:cNvSpPr>
            <a:spLocks/>
          </p:cNvSpPr>
          <p:nvPr/>
        </p:nvSpPr>
        <p:spPr bwMode="auto">
          <a:xfrm>
            <a:off x="8570913" y="6635750"/>
            <a:ext cx="477837" cy="1444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algn="ctr"/>
            <a:fld id="{CB378D46-4BE2-4882-BE1F-B2BB4DE31384}" type="slidenum">
              <a:rPr lang="ru-RU" sz="1400" b="1">
                <a:solidFill>
                  <a:srgbClr val="006600"/>
                </a:solidFill>
              </a:rPr>
              <a:pPr algn="ctr"/>
              <a:t>2</a:t>
            </a:fld>
            <a:endParaRPr lang="ru-RU" sz="1400" b="1">
              <a:solidFill>
                <a:srgbClr val="006600"/>
              </a:solidFill>
            </a:endParaRPr>
          </a:p>
        </p:txBody>
      </p:sp>
      <p:pic>
        <p:nvPicPr>
          <p:cNvPr id="12" name="Picture 6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07689" y="6568806"/>
            <a:ext cx="268339" cy="286772"/>
          </a:xfrm>
          <a:prstGeom prst="rect">
            <a:avLst/>
          </a:prstGeom>
          <a:gradFill>
            <a:gsLst>
              <a:gs pos="0">
                <a:schemeClr val="accent1">
                  <a:tint val="66000"/>
                  <a:satMod val="160000"/>
                  <a:alpha val="2000"/>
                </a:schemeClr>
              </a:gs>
              <a:gs pos="50000">
                <a:schemeClr val="accent1">
                  <a:tint val="44500"/>
                  <a:satMod val="160000"/>
                  <a:alpha val="0"/>
                </a:schemeClr>
              </a:gs>
              <a:gs pos="100000">
                <a:schemeClr val="accent1">
                  <a:tint val="23500"/>
                  <a:satMod val="160000"/>
                  <a:alpha val="0"/>
                </a:schemeClr>
              </a:gs>
            </a:gsLst>
            <a:lin ang="5400000" scaled="0"/>
          </a:gradFill>
          <a:ln w="9525">
            <a:gradFill>
              <a:gsLst>
                <a:gs pos="0">
                  <a:schemeClr val="accent1">
                    <a:tint val="66000"/>
                    <a:satMod val="160000"/>
                    <a:alpha val="2000"/>
                  </a:schemeClr>
                </a:gs>
                <a:gs pos="50000">
                  <a:schemeClr val="accent1">
                    <a:tint val="44500"/>
                    <a:satMod val="160000"/>
                    <a:alpha val="0"/>
                  </a:schemeClr>
                </a:gs>
                <a:gs pos="100000">
                  <a:schemeClr val="accent1">
                    <a:tint val="23500"/>
                    <a:satMod val="160000"/>
                    <a:alpha val="0"/>
                  </a:schemeClr>
                </a:gs>
              </a:gsLst>
              <a:lin ang="5400000" scaled="0"/>
            </a:gradFill>
            <a:miter lim="800000"/>
            <a:headEnd/>
            <a:tailEnd/>
          </a:ln>
          <a:effectLst/>
        </p:spPr>
      </p:pic>
      <p:cxnSp>
        <p:nvCxnSpPr>
          <p:cNvPr id="13" name="Прямая соединительная линия 6"/>
          <p:cNvCxnSpPr>
            <a:cxnSpLocks noChangeShapeType="1"/>
          </p:cNvCxnSpPr>
          <p:nvPr/>
        </p:nvCxnSpPr>
        <p:spPr bwMode="auto">
          <a:xfrm>
            <a:off x="250825" y="6557963"/>
            <a:ext cx="8715375" cy="0"/>
          </a:xfrm>
          <a:prstGeom prst="line">
            <a:avLst/>
          </a:prstGeom>
          <a:noFill/>
          <a:ln w="9525" algn="ctr">
            <a:solidFill>
              <a:srgbClr val="006600"/>
            </a:solidFill>
            <a:round/>
            <a:headEnd/>
            <a:tailEnd/>
          </a:ln>
        </p:spPr>
      </p:cxnSp>
      <p:sp>
        <p:nvSpPr>
          <p:cNvPr id="3" name="Прямоугольник 2"/>
          <p:cNvSpPr/>
          <p:nvPr/>
        </p:nvSpPr>
        <p:spPr>
          <a:xfrm>
            <a:off x="426836" y="908050"/>
            <a:ext cx="8282285" cy="288367"/>
          </a:xfrm>
          <a:prstGeom prst="rect">
            <a:avLst/>
          </a:prstGeom>
          <a:solidFill>
            <a:srgbClr val="A1FDE5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600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Селекционер</a:t>
            </a:r>
            <a:endParaRPr lang="ru-RU" sz="1600" dirty="0">
              <a:solidFill>
                <a:srgbClr val="00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" name="Прямоугольник 3"/>
          <p:cNvSpPr/>
          <p:nvPr/>
        </p:nvSpPr>
        <p:spPr>
          <a:xfrm>
            <a:off x="426835" y="1452806"/>
            <a:ext cx="8282285" cy="320010"/>
          </a:xfrm>
          <a:prstGeom prst="rect">
            <a:avLst/>
          </a:prstGeom>
          <a:solidFill>
            <a:srgbClr val="A1FDE5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600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Сорт</a:t>
            </a:r>
            <a:endParaRPr lang="ru-RU" sz="1600" dirty="0">
              <a:solidFill>
                <a:srgbClr val="00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5" name="Прямоугольник 4"/>
          <p:cNvSpPr/>
          <p:nvPr/>
        </p:nvSpPr>
        <p:spPr>
          <a:xfrm>
            <a:off x="407690" y="2072612"/>
            <a:ext cx="8282285" cy="384716"/>
          </a:xfrm>
          <a:prstGeom prst="rect">
            <a:avLst/>
          </a:prstGeom>
          <a:solidFill>
            <a:srgbClr val="A1FDE5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ru-RU" sz="1600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                               Патент на селекционные достижения (частное право)    </a:t>
            </a:r>
            <a:endParaRPr lang="ru-RU" sz="1600" dirty="0">
              <a:solidFill>
                <a:srgbClr val="00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6" name="Скругленный прямоугольник 5"/>
          <p:cNvSpPr/>
          <p:nvPr/>
        </p:nvSpPr>
        <p:spPr>
          <a:xfrm>
            <a:off x="4894475" y="3657743"/>
            <a:ext cx="1669702" cy="807813"/>
          </a:xfrm>
          <a:prstGeom prst="roundRect">
            <a:avLst/>
          </a:prstGeom>
          <a:solidFill>
            <a:schemeClr val="accent1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200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Открытая лицензия – предложение о заключении договоров</a:t>
            </a:r>
            <a:endParaRPr lang="ru-RU" sz="1200" dirty="0">
              <a:solidFill>
                <a:srgbClr val="00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7" name="Скругленный прямоугольник 6"/>
          <p:cNvSpPr/>
          <p:nvPr/>
        </p:nvSpPr>
        <p:spPr>
          <a:xfrm>
            <a:off x="164959" y="3657743"/>
            <a:ext cx="2267744" cy="807813"/>
          </a:xfrm>
          <a:prstGeom prst="roundRect">
            <a:avLst/>
          </a:prstGeom>
          <a:solidFill>
            <a:schemeClr val="accent1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Исключительный – право предоставляется только одному лицу</a:t>
            </a:r>
            <a:endParaRPr lang="ru-RU" sz="1400" dirty="0">
              <a:solidFill>
                <a:srgbClr val="00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8" name="Скругленный прямоугольник 7"/>
          <p:cNvSpPr/>
          <p:nvPr/>
        </p:nvSpPr>
        <p:spPr>
          <a:xfrm>
            <a:off x="6661146" y="3463105"/>
            <a:ext cx="2483768" cy="1197090"/>
          </a:xfrm>
          <a:prstGeom prst="roundRect">
            <a:avLst/>
          </a:prstGeom>
          <a:solidFill>
            <a:schemeClr val="accent1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200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Принудительная – неисключительный лицензионный договор заключаемый по решению суда</a:t>
            </a:r>
            <a:endParaRPr lang="ru-RU" sz="1200" dirty="0">
              <a:solidFill>
                <a:srgbClr val="00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9" name="Скругленный прямоугольник 8"/>
          <p:cNvSpPr/>
          <p:nvPr/>
        </p:nvSpPr>
        <p:spPr>
          <a:xfrm>
            <a:off x="2520751" y="3743932"/>
            <a:ext cx="2331650" cy="837195"/>
          </a:xfrm>
          <a:prstGeom prst="roundRect">
            <a:avLst/>
          </a:prstGeom>
          <a:solidFill>
            <a:schemeClr val="accent1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Неисключительный – может заключаться несколько договоров с разными лицами</a:t>
            </a:r>
            <a:endParaRPr lang="ru-RU" sz="1400" dirty="0">
              <a:solidFill>
                <a:srgbClr val="00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5" name="Скругленный прямоугольник 14"/>
          <p:cNvSpPr/>
          <p:nvPr/>
        </p:nvSpPr>
        <p:spPr>
          <a:xfrm>
            <a:off x="1119997" y="6193528"/>
            <a:ext cx="3120778" cy="320436"/>
          </a:xfrm>
          <a:prstGeom prst="roundRect">
            <a:avLst/>
          </a:prstGeom>
          <a:solidFill>
            <a:schemeClr val="accent1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Исполнение договора</a:t>
            </a:r>
            <a:endParaRPr lang="ru-RU" sz="1400" dirty="0">
              <a:solidFill>
                <a:srgbClr val="00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9" name="Стрелка вниз 18"/>
          <p:cNvSpPr/>
          <p:nvPr/>
        </p:nvSpPr>
        <p:spPr>
          <a:xfrm>
            <a:off x="4207450" y="1196417"/>
            <a:ext cx="644951" cy="256389"/>
          </a:xfrm>
          <a:prstGeom prst="downArrow">
            <a:avLst/>
          </a:prstGeom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srgbClr val="FFFFFF"/>
              </a:solidFill>
            </a:endParaRPr>
          </a:p>
        </p:txBody>
      </p:sp>
      <p:sp>
        <p:nvSpPr>
          <p:cNvPr id="23" name="Стрелка вниз 22"/>
          <p:cNvSpPr/>
          <p:nvPr/>
        </p:nvSpPr>
        <p:spPr>
          <a:xfrm>
            <a:off x="4249524" y="1772816"/>
            <a:ext cx="644951" cy="299796"/>
          </a:xfrm>
          <a:prstGeom prst="downArrow">
            <a:avLst/>
          </a:prstGeom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srgbClr val="FFFFFF"/>
              </a:solidFill>
            </a:endParaRPr>
          </a:p>
        </p:txBody>
      </p:sp>
      <p:sp>
        <p:nvSpPr>
          <p:cNvPr id="27" name="Стрелка вниз 26"/>
          <p:cNvSpPr/>
          <p:nvPr/>
        </p:nvSpPr>
        <p:spPr>
          <a:xfrm>
            <a:off x="3458238" y="3169999"/>
            <a:ext cx="311648" cy="573934"/>
          </a:xfrm>
          <a:prstGeom prst="downArrow">
            <a:avLst/>
          </a:prstGeom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srgbClr val="FFFFFF"/>
              </a:solidFill>
            </a:endParaRPr>
          </a:p>
        </p:txBody>
      </p:sp>
      <p:sp>
        <p:nvSpPr>
          <p:cNvPr id="28" name="Стрелка вниз 27"/>
          <p:cNvSpPr/>
          <p:nvPr/>
        </p:nvSpPr>
        <p:spPr>
          <a:xfrm>
            <a:off x="5493184" y="3169999"/>
            <a:ext cx="317277" cy="440789"/>
          </a:xfrm>
          <a:prstGeom prst="downArrow">
            <a:avLst/>
          </a:prstGeom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srgbClr val="FFFFFF"/>
              </a:solidFill>
            </a:endParaRPr>
          </a:p>
        </p:txBody>
      </p:sp>
      <p:sp>
        <p:nvSpPr>
          <p:cNvPr id="29" name="Стрелка вниз 28"/>
          <p:cNvSpPr/>
          <p:nvPr/>
        </p:nvSpPr>
        <p:spPr>
          <a:xfrm>
            <a:off x="1114552" y="3170000"/>
            <a:ext cx="341784" cy="440788"/>
          </a:xfrm>
          <a:prstGeom prst="downArrow">
            <a:avLst/>
          </a:prstGeom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srgbClr val="FFFFFF"/>
              </a:solidFill>
            </a:endParaRPr>
          </a:p>
        </p:txBody>
      </p:sp>
      <p:sp>
        <p:nvSpPr>
          <p:cNvPr id="30" name="Стрелка вниз 29"/>
          <p:cNvSpPr/>
          <p:nvPr/>
        </p:nvSpPr>
        <p:spPr>
          <a:xfrm>
            <a:off x="7704878" y="3160764"/>
            <a:ext cx="352761" cy="228889"/>
          </a:xfrm>
          <a:prstGeom prst="downArrow">
            <a:avLst/>
          </a:prstGeom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srgbClr val="FFFFFF"/>
              </a:solidFill>
            </a:endParaRPr>
          </a:p>
        </p:txBody>
      </p:sp>
      <p:sp>
        <p:nvSpPr>
          <p:cNvPr id="15362" name="Стрелка вниз 15361"/>
          <p:cNvSpPr/>
          <p:nvPr/>
        </p:nvSpPr>
        <p:spPr>
          <a:xfrm>
            <a:off x="2310664" y="5838477"/>
            <a:ext cx="283079" cy="355052"/>
          </a:xfrm>
          <a:prstGeom prst="downArrow">
            <a:avLst/>
          </a:prstGeom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srgbClr val="FFFFFF"/>
              </a:solidFill>
            </a:endParaRPr>
          </a:p>
        </p:txBody>
      </p:sp>
      <p:sp>
        <p:nvSpPr>
          <p:cNvPr id="24" name="Прямоугольник 23"/>
          <p:cNvSpPr/>
          <p:nvPr/>
        </p:nvSpPr>
        <p:spPr>
          <a:xfrm>
            <a:off x="467369" y="2709792"/>
            <a:ext cx="8282285" cy="450972"/>
          </a:xfrm>
          <a:prstGeom prst="rect">
            <a:avLst/>
          </a:prstGeom>
          <a:solidFill>
            <a:srgbClr val="A1FDE5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600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Лицензионные договоры</a:t>
            </a:r>
            <a:endParaRPr lang="ru-RU" sz="1600" dirty="0">
              <a:solidFill>
                <a:srgbClr val="00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5" name="Стрелка вниз 24"/>
          <p:cNvSpPr/>
          <p:nvPr/>
        </p:nvSpPr>
        <p:spPr>
          <a:xfrm>
            <a:off x="4286036" y="2457328"/>
            <a:ext cx="644951" cy="252464"/>
          </a:xfrm>
          <a:prstGeom prst="downArrow">
            <a:avLst/>
          </a:prstGeom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srgbClr val="FFFFFF"/>
              </a:solidFill>
            </a:endParaRPr>
          </a:p>
        </p:txBody>
      </p:sp>
      <p:sp>
        <p:nvSpPr>
          <p:cNvPr id="26" name="Прямоугольник 25"/>
          <p:cNvSpPr/>
          <p:nvPr/>
        </p:nvSpPr>
        <p:spPr>
          <a:xfrm>
            <a:off x="288627" y="4943649"/>
            <a:ext cx="8282285" cy="320010"/>
          </a:xfrm>
          <a:prstGeom prst="rect">
            <a:avLst/>
          </a:prstGeom>
          <a:solidFill>
            <a:srgbClr val="A1FDE5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600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Лицензиат (семеноводческое хозяйство или </a:t>
            </a:r>
            <a:r>
              <a:rPr lang="ru-RU" sz="1600" dirty="0" err="1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диллер</a:t>
            </a:r>
            <a:r>
              <a:rPr lang="ru-RU" sz="1600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)</a:t>
            </a:r>
            <a:endParaRPr lang="ru-RU" sz="1600" dirty="0">
              <a:solidFill>
                <a:srgbClr val="00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cxnSp>
        <p:nvCxnSpPr>
          <p:cNvPr id="16" name="Прямая со стрелкой 15"/>
          <p:cNvCxnSpPr/>
          <p:nvPr/>
        </p:nvCxnSpPr>
        <p:spPr>
          <a:xfrm>
            <a:off x="1461777" y="4465556"/>
            <a:ext cx="0" cy="468278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4"/>
          </a:lnRef>
          <a:fillRef idx="0">
            <a:schemeClr val="accent4"/>
          </a:fillRef>
          <a:effectRef idx="0">
            <a:schemeClr val="accent4"/>
          </a:effectRef>
          <a:fontRef idx="minor">
            <a:schemeClr val="tx1"/>
          </a:fontRef>
        </p:style>
      </p:cxnSp>
      <p:cxnSp>
        <p:nvCxnSpPr>
          <p:cNvPr id="32" name="Прямая со стрелкой 31"/>
          <p:cNvCxnSpPr>
            <a:stCxn id="6" idx="2"/>
          </p:cNvCxnSpPr>
          <p:nvPr/>
        </p:nvCxnSpPr>
        <p:spPr>
          <a:xfrm>
            <a:off x="5729326" y="4465556"/>
            <a:ext cx="0" cy="478093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4"/>
          </a:lnRef>
          <a:fillRef idx="0">
            <a:schemeClr val="accent4"/>
          </a:fillRef>
          <a:effectRef idx="0">
            <a:schemeClr val="accent4"/>
          </a:effectRef>
          <a:fontRef idx="minor">
            <a:schemeClr val="tx1"/>
          </a:fontRef>
        </p:style>
      </p:cxnSp>
      <p:cxnSp>
        <p:nvCxnSpPr>
          <p:cNvPr id="33" name="Прямая со стрелкой 32"/>
          <p:cNvCxnSpPr>
            <a:stCxn id="9" idx="2"/>
          </p:cNvCxnSpPr>
          <p:nvPr/>
        </p:nvCxnSpPr>
        <p:spPr>
          <a:xfrm>
            <a:off x="3686576" y="4581127"/>
            <a:ext cx="0" cy="362522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4"/>
          </a:lnRef>
          <a:fillRef idx="0">
            <a:schemeClr val="accent4"/>
          </a:fillRef>
          <a:effectRef idx="0">
            <a:schemeClr val="accent4"/>
          </a:effectRef>
          <a:fontRef idx="minor">
            <a:schemeClr val="tx1"/>
          </a:fontRef>
        </p:style>
      </p:cxnSp>
      <p:cxnSp>
        <p:nvCxnSpPr>
          <p:cNvPr id="34" name="Прямая со стрелкой 33"/>
          <p:cNvCxnSpPr>
            <a:stCxn id="8" idx="2"/>
          </p:cNvCxnSpPr>
          <p:nvPr/>
        </p:nvCxnSpPr>
        <p:spPr>
          <a:xfrm>
            <a:off x="7903030" y="4660195"/>
            <a:ext cx="5441" cy="296966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4"/>
          </a:lnRef>
          <a:fillRef idx="0">
            <a:schemeClr val="accent4"/>
          </a:fillRef>
          <a:effectRef idx="0">
            <a:schemeClr val="accent4"/>
          </a:effectRef>
          <a:fontRef idx="minor">
            <a:schemeClr val="tx1"/>
          </a:fontRef>
        </p:style>
      </p:cxnSp>
      <p:sp>
        <p:nvSpPr>
          <p:cNvPr id="40" name="Прямоугольник 39"/>
          <p:cNvSpPr/>
          <p:nvPr/>
        </p:nvSpPr>
        <p:spPr>
          <a:xfrm>
            <a:off x="386379" y="5497138"/>
            <a:ext cx="8282285" cy="320010"/>
          </a:xfrm>
          <a:prstGeom prst="rect">
            <a:avLst/>
          </a:prstGeom>
          <a:solidFill>
            <a:srgbClr val="A1FDE5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600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Государственная регистрация договора (ФГБУ «</a:t>
            </a:r>
            <a:r>
              <a:rPr lang="ru-RU" sz="1600" dirty="0" err="1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Госсорткомиссия</a:t>
            </a:r>
            <a:r>
              <a:rPr lang="ru-RU" sz="1600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»)</a:t>
            </a:r>
            <a:endParaRPr lang="ru-RU" sz="1600" dirty="0">
              <a:solidFill>
                <a:srgbClr val="00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1" name="Стрелка вниз 40"/>
          <p:cNvSpPr/>
          <p:nvPr/>
        </p:nvSpPr>
        <p:spPr>
          <a:xfrm>
            <a:off x="6732690" y="1178192"/>
            <a:ext cx="155824" cy="4300721"/>
          </a:xfrm>
          <a:prstGeom prst="downArrow">
            <a:avLst/>
          </a:prstGeom>
          <a:solidFill>
            <a:srgbClr val="FFFF00"/>
          </a:solidFill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srgbClr val="FFFFFF"/>
              </a:solidFill>
            </a:endParaRPr>
          </a:p>
        </p:txBody>
      </p:sp>
      <p:sp>
        <p:nvSpPr>
          <p:cNvPr id="42" name="Скругленный прямоугольник 41"/>
          <p:cNvSpPr/>
          <p:nvPr/>
        </p:nvSpPr>
        <p:spPr>
          <a:xfrm>
            <a:off x="4936861" y="5971323"/>
            <a:ext cx="3120778" cy="567388"/>
          </a:xfrm>
          <a:prstGeom prst="roundRect">
            <a:avLst/>
          </a:prstGeom>
          <a:solidFill>
            <a:schemeClr val="accent1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Суд по интеллектуальным правам</a:t>
            </a:r>
            <a:endParaRPr lang="ru-RU" sz="1400" dirty="0">
              <a:solidFill>
                <a:srgbClr val="00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cxnSp>
        <p:nvCxnSpPr>
          <p:cNvPr id="39" name="Прямая со стрелкой 38"/>
          <p:cNvCxnSpPr>
            <a:stCxn id="15" idx="3"/>
          </p:cNvCxnSpPr>
          <p:nvPr/>
        </p:nvCxnSpPr>
        <p:spPr>
          <a:xfrm>
            <a:off x="4240775" y="6353746"/>
            <a:ext cx="690212" cy="0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4"/>
          </a:lnRef>
          <a:fillRef idx="0">
            <a:schemeClr val="accent4"/>
          </a:fillRef>
          <a:effectRef idx="0">
            <a:schemeClr val="accent4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15275978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1" name="AutoShape 3"/>
          <p:cNvSpPr>
            <a:spLocks noChangeArrowheads="1"/>
          </p:cNvSpPr>
          <p:nvPr/>
        </p:nvSpPr>
        <p:spPr bwMode="auto">
          <a:xfrm>
            <a:off x="171450" y="88900"/>
            <a:ext cx="8801100" cy="819150"/>
          </a:xfrm>
          <a:prstGeom prst="roundRect">
            <a:avLst>
              <a:gd name="adj" fmla="val 16667"/>
            </a:avLst>
          </a:prstGeom>
          <a:gradFill rotWithShape="1">
            <a:gsLst>
              <a:gs pos="0">
                <a:srgbClr val="003B00"/>
              </a:gs>
              <a:gs pos="100000">
                <a:srgbClr val="008000">
                  <a:alpha val="71999"/>
                </a:srgbClr>
              </a:gs>
            </a:gsLst>
            <a:lin ang="5400000" scaled="1"/>
          </a:gradFill>
          <a:ln w="9525">
            <a:noFill/>
            <a:round/>
            <a:headEnd/>
            <a:tailEnd/>
          </a:ln>
        </p:spPr>
        <p:txBody>
          <a:bodyPr anchor="ctr"/>
          <a:lstStyle/>
          <a:p>
            <a:pPr algn="ctr">
              <a:spcBef>
                <a:spcPct val="20000"/>
              </a:spcBef>
              <a:buClr>
                <a:srgbClr val="FF0000"/>
              </a:buClr>
              <a:buSzPct val="130000"/>
              <a:defRPr/>
            </a:pPr>
            <a:r>
              <a:rPr lang="ru-RU" sz="2000" b="1" dirty="0">
                <a:solidFill>
                  <a:srgbClr val="FFFFFF"/>
                </a:solidFill>
              </a:rPr>
              <a:t>Законодательство </a:t>
            </a:r>
            <a:r>
              <a:rPr lang="ru-RU" sz="2000" b="1" dirty="0" smtClean="0">
                <a:solidFill>
                  <a:srgbClr val="FFFFFF"/>
                </a:solidFill>
              </a:rPr>
              <a:t>Российской Федерации </a:t>
            </a:r>
          </a:p>
          <a:p>
            <a:pPr algn="ctr">
              <a:spcBef>
                <a:spcPct val="20000"/>
              </a:spcBef>
              <a:buClr>
                <a:srgbClr val="FF0000"/>
              </a:buClr>
              <a:buSzPct val="130000"/>
              <a:defRPr/>
            </a:pPr>
            <a:r>
              <a:rPr lang="ru-RU" sz="2000" b="1" dirty="0" smtClean="0">
                <a:solidFill>
                  <a:srgbClr val="FFFFFF"/>
                </a:solidFill>
              </a:rPr>
              <a:t>по государственному сортоиспытанию</a:t>
            </a:r>
            <a:endParaRPr lang="ru-RU" sz="2000" b="1" dirty="0">
              <a:solidFill>
                <a:srgbClr val="FFFFFF"/>
              </a:solidFill>
              <a:effectLst>
                <a:outerShdw blurRad="38100" dist="38100" dir="2700000" algn="tl">
                  <a:srgbClr val="000000"/>
                </a:outerShdw>
              </a:effectLst>
            </a:endParaRPr>
          </a:p>
        </p:txBody>
      </p:sp>
      <p:sp>
        <p:nvSpPr>
          <p:cNvPr id="10" name="Oval 8"/>
          <p:cNvSpPr>
            <a:spLocks noChangeArrowheads="1"/>
          </p:cNvSpPr>
          <p:nvPr/>
        </p:nvSpPr>
        <p:spPr bwMode="auto">
          <a:xfrm>
            <a:off x="8689975" y="6588125"/>
            <a:ext cx="242888" cy="249238"/>
          </a:xfrm>
          <a:prstGeom prst="ellipse">
            <a:avLst/>
          </a:prstGeom>
          <a:solidFill>
            <a:srgbClr val="FFCC99"/>
          </a:solidFill>
          <a:ln w="6350">
            <a:solidFill>
              <a:srgbClr val="006600"/>
            </a:solidFill>
            <a:round/>
            <a:headEnd/>
            <a:tailEnd/>
          </a:ln>
        </p:spPr>
        <p:txBody>
          <a:bodyPr wrap="none" anchor="ctr"/>
          <a:lstStyle/>
          <a:p>
            <a:pPr algn="ctr"/>
            <a:endParaRPr lang="ru-RU" sz="1400" b="1">
              <a:solidFill>
                <a:srgbClr val="800000"/>
              </a:solidFill>
            </a:endParaRPr>
          </a:p>
        </p:txBody>
      </p:sp>
      <p:sp>
        <p:nvSpPr>
          <p:cNvPr id="11" name="Номер слайда 5"/>
          <p:cNvSpPr>
            <a:spLocks/>
          </p:cNvSpPr>
          <p:nvPr/>
        </p:nvSpPr>
        <p:spPr bwMode="auto">
          <a:xfrm>
            <a:off x="8570913" y="6635750"/>
            <a:ext cx="477837" cy="1444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algn="ctr"/>
            <a:fld id="{CB378D46-4BE2-4882-BE1F-B2BB4DE31384}" type="slidenum">
              <a:rPr lang="ru-RU" sz="1400" b="1">
                <a:solidFill>
                  <a:srgbClr val="006600"/>
                </a:solidFill>
              </a:rPr>
              <a:pPr algn="ctr"/>
              <a:t>3</a:t>
            </a:fld>
            <a:endParaRPr lang="ru-RU" sz="1400" b="1">
              <a:solidFill>
                <a:srgbClr val="006600"/>
              </a:solidFill>
            </a:endParaRPr>
          </a:p>
        </p:txBody>
      </p:sp>
      <p:pic>
        <p:nvPicPr>
          <p:cNvPr id="12" name="Picture 6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07689" y="6568806"/>
            <a:ext cx="268339" cy="286772"/>
          </a:xfrm>
          <a:prstGeom prst="rect">
            <a:avLst/>
          </a:prstGeom>
          <a:gradFill>
            <a:gsLst>
              <a:gs pos="0">
                <a:schemeClr val="accent1">
                  <a:tint val="66000"/>
                  <a:satMod val="160000"/>
                  <a:alpha val="2000"/>
                </a:schemeClr>
              </a:gs>
              <a:gs pos="50000">
                <a:schemeClr val="accent1">
                  <a:tint val="44500"/>
                  <a:satMod val="160000"/>
                  <a:alpha val="0"/>
                </a:schemeClr>
              </a:gs>
              <a:gs pos="100000">
                <a:schemeClr val="accent1">
                  <a:tint val="23500"/>
                  <a:satMod val="160000"/>
                  <a:alpha val="0"/>
                </a:schemeClr>
              </a:gs>
            </a:gsLst>
            <a:lin ang="5400000" scaled="0"/>
          </a:gradFill>
          <a:ln w="9525">
            <a:gradFill>
              <a:gsLst>
                <a:gs pos="0">
                  <a:schemeClr val="accent1">
                    <a:tint val="66000"/>
                    <a:satMod val="160000"/>
                    <a:alpha val="2000"/>
                  </a:schemeClr>
                </a:gs>
                <a:gs pos="50000">
                  <a:schemeClr val="accent1">
                    <a:tint val="44500"/>
                    <a:satMod val="160000"/>
                    <a:alpha val="0"/>
                  </a:schemeClr>
                </a:gs>
                <a:gs pos="100000">
                  <a:schemeClr val="accent1">
                    <a:tint val="23500"/>
                    <a:satMod val="160000"/>
                    <a:alpha val="0"/>
                  </a:schemeClr>
                </a:gs>
              </a:gsLst>
              <a:lin ang="5400000" scaled="0"/>
            </a:gradFill>
            <a:miter lim="800000"/>
            <a:headEnd/>
            <a:tailEnd/>
          </a:ln>
          <a:effectLst/>
        </p:spPr>
      </p:pic>
      <p:cxnSp>
        <p:nvCxnSpPr>
          <p:cNvPr id="13" name="Прямая соединительная линия 6"/>
          <p:cNvCxnSpPr>
            <a:cxnSpLocks noChangeShapeType="1"/>
          </p:cNvCxnSpPr>
          <p:nvPr/>
        </p:nvCxnSpPr>
        <p:spPr bwMode="auto">
          <a:xfrm>
            <a:off x="250825" y="6557963"/>
            <a:ext cx="8715375" cy="0"/>
          </a:xfrm>
          <a:prstGeom prst="line">
            <a:avLst/>
          </a:prstGeom>
          <a:noFill/>
          <a:ln w="9525" algn="ctr">
            <a:solidFill>
              <a:srgbClr val="006600"/>
            </a:solidFill>
            <a:round/>
            <a:headEnd/>
            <a:tailEnd/>
          </a:ln>
        </p:spPr>
      </p:cxnSp>
      <p:sp>
        <p:nvSpPr>
          <p:cNvPr id="2" name="Прямоугольник 1"/>
          <p:cNvSpPr/>
          <p:nvPr/>
        </p:nvSpPr>
        <p:spPr>
          <a:xfrm>
            <a:off x="1115616" y="2276872"/>
            <a:ext cx="7344816" cy="298543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450850" algn="ctr" fontAlgn="base">
              <a:spcBef>
                <a:spcPct val="0"/>
              </a:spcBef>
              <a:spcAft>
                <a:spcPct val="0"/>
              </a:spcAft>
            </a:pPr>
            <a:r>
              <a:rPr lang="ru-RU" b="1" dirty="0">
                <a:solidFill>
                  <a:srgbClr val="C00000"/>
                </a:solidFill>
                <a:cs typeface="Arial" charset="0"/>
              </a:rPr>
              <a:t>Закон РФ «О семеноводстве»</a:t>
            </a:r>
            <a:endParaRPr lang="ru-RU" b="1" dirty="0">
              <a:solidFill>
                <a:srgbClr val="003366"/>
              </a:solidFill>
              <a:cs typeface="Arial" charset="0"/>
            </a:endParaRPr>
          </a:p>
          <a:p>
            <a:pPr indent="450850" algn="ctr" fontAlgn="base">
              <a:spcBef>
                <a:spcPct val="0"/>
              </a:spcBef>
              <a:spcAft>
                <a:spcPct val="0"/>
              </a:spcAft>
            </a:pPr>
            <a:r>
              <a:rPr lang="ru-RU" b="1" dirty="0">
                <a:solidFill>
                  <a:srgbClr val="003366"/>
                </a:solidFill>
                <a:cs typeface="Arial" charset="0"/>
              </a:rPr>
              <a:t>С 1 января 2008 года </a:t>
            </a:r>
          </a:p>
          <a:p>
            <a:pPr indent="450850" algn="ctr" fontAlgn="base">
              <a:spcBef>
                <a:spcPct val="0"/>
              </a:spcBef>
              <a:spcAft>
                <a:spcPct val="0"/>
              </a:spcAft>
            </a:pPr>
            <a:r>
              <a:rPr lang="ru-RU" b="1" dirty="0">
                <a:solidFill>
                  <a:srgbClr val="212165"/>
                </a:solidFill>
                <a:cs typeface="Arial" charset="0"/>
              </a:rPr>
              <a:t>утратил</a:t>
            </a:r>
            <a:r>
              <a:rPr lang="ru-RU" b="1" dirty="0">
                <a:solidFill>
                  <a:srgbClr val="003366"/>
                </a:solidFill>
                <a:cs typeface="Arial" charset="0"/>
              </a:rPr>
              <a:t> силу Закон РФ</a:t>
            </a:r>
          </a:p>
          <a:p>
            <a:pPr indent="450850" algn="ctr" fontAlgn="base">
              <a:spcBef>
                <a:spcPct val="0"/>
              </a:spcBef>
              <a:spcAft>
                <a:spcPct val="0"/>
              </a:spcAft>
            </a:pPr>
            <a:r>
              <a:rPr lang="ru-RU" b="1" dirty="0">
                <a:solidFill>
                  <a:srgbClr val="003366"/>
                </a:solidFill>
                <a:cs typeface="Arial" charset="0"/>
              </a:rPr>
              <a:t>«О селекционных достижениях»</a:t>
            </a:r>
          </a:p>
          <a:p>
            <a:pPr indent="450850" algn="ctr" fontAlgn="base">
              <a:spcBef>
                <a:spcPct val="0"/>
              </a:spcBef>
              <a:spcAft>
                <a:spcPct val="0"/>
              </a:spcAft>
            </a:pPr>
            <a:r>
              <a:rPr lang="ru-RU" b="1" dirty="0">
                <a:solidFill>
                  <a:srgbClr val="003366"/>
                </a:solidFill>
                <a:cs typeface="Arial" charset="0"/>
              </a:rPr>
              <a:t> и вступил в действие </a:t>
            </a:r>
          </a:p>
          <a:p>
            <a:pPr indent="450850" algn="ctr" fontAlgn="base">
              <a:spcBef>
                <a:spcPct val="0"/>
              </a:spcBef>
              <a:spcAft>
                <a:spcPct val="0"/>
              </a:spcAft>
            </a:pPr>
            <a:r>
              <a:rPr lang="ru-RU" b="1" dirty="0">
                <a:solidFill>
                  <a:srgbClr val="C00000"/>
                </a:solidFill>
                <a:cs typeface="Arial" charset="0"/>
              </a:rPr>
              <a:t>Гражданский кодекс РФ, </a:t>
            </a:r>
          </a:p>
          <a:p>
            <a:pPr indent="450850" algn="ctr" fontAlgn="base">
              <a:spcBef>
                <a:spcPct val="0"/>
              </a:spcBef>
              <a:spcAft>
                <a:spcPct val="0"/>
              </a:spcAft>
            </a:pPr>
            <a:r>
              <a:rPr lang="ru-RU" b="1" dirty="0">
                <a:solidFill>
                  <a:srgbClr val="C00000"/>
                </a:solidFill>
                <a:cs typeface="Arial" charset="0"/>
              </a:rPr>
              <a:t>Часть четвертая: </a:t>
            </a:r>
            <a:r>
              <a:rPr lang="ru-RU" sz="1400" b="1" dirty="0">
                <a:solidFill>
                  <a:srgbClr val="C00000"/>
                </a:solidFill>
                <a:cs typeface="Arial" charset="0"/>
              </a:rPr>
              <a:t>ОХРАНА ИНТЕЛЛЕКТУАЛЬНОЙ </a:t>
            </a:r>
            <a:r>
              <a:rPr lang="ru-RU" sz="1400" b="1" dirty="0" smtClean="0">
                <a:solidFill>
                  <a:srgbClr val="C00000"/>
                </a:solidFill>
                <a:cs typeface="Arial" charset="0"/>
              </a:rPr>
              <a:t>СОБСТВЕННОСТИ</a:t>
            </a:r>
          </a:p>
          <a:p>
            <a:pPr indent="450850" algn="ctr" fontAlgn="base">
              <a:spcBef>
                <a:spcPct val="0"/>
              </a:spcBef>
              <a:spcAft>
                <a:spcPct val="0"/>
              </a:spcAft>
            </a:pPr>
            <a:endParaRPr lang="ru-RU" sz="1400" b="1" dirty="0">
              <a:solidFill>
                <a:srgbClr val="C00000"/>
              </a:solidFill>
              <a:cs typeface="Arial" charset="0"/>
            </a:endParaRPr>
          </a:p>
          <a:p>
            <a:pPr indent="450850" algn="ctr" fontAlgn="base">
              <a:spcBef>
                <a:spcPct val="0"/>
              </a:spcBef>
              <a:spcAft>
                <a:spcPct val="0"/>
              </a:spcAft>
            </a:pPr>
            <a:r>
              <a:rPr lang="ru-RU" sz="1600" b="1" dirty="0" smtClean="0">
                <a:solidFill>
                  <a:srgbClr val="C00000"/>
                </a:solidFill>
                <a:cs typeface="Arial" charset="0"/>
              </a:rPr>
              <a:t>Охрана интеллектуальных прав на сорта растений и породы животных осуществляется в виде патента на селекционное достижение </a:t>
            </a:r>
            <a:endParaRPr lang="ru-RU" sz="1600" b="1" dirty="0">
              <a:solidFill>
                <a:srgbClr val="C00000"/>
              </a:solidFill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38483227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1" name="AutoShape 3"/>
          <p:cNvSpPr>
            <a:spLocks noChangeArrowheads="1"/>
          </p:cNvSpPr>
          <p:nvPr/>
        </p:nvSpPr>
        <p:spPr bwMode="auto">
          <a:xfrm>
            <a:off x="171450" y="88900"/>
            <a:ext cx="8801100" cy="819150"/>
          </a:xfrm>
          <a:prstGeom prst="roundRect">
            <a:avLst>
              <a:gd name="adj" fmla="val 16667"/>
            </a:avLst>
          </a:prstGeom>
          <a:gradFill rotWithShape="1">
            <a:gsLst>
              <a:gs pos="0">
                <a:srgbClr val="003B00"/>
              </a:gs>
              <a:gs pos="100000">
                <a:srgbClr val="008000">
                  <a:alpha val="71999"/>
                </a:srgbClr>
              </a:gs>
            </a:gsLst>
            <a:lin ang="5400000" scaled="1"/>
          </a:gradFill>
          <a:ln w="9525">
            <a:noFill/>
            <a:round/>
            <a:headEnd/>
            <a:tailEnd/>
          </a:ln>
        </p:spPr>
        <p:txBody>
          <a:bodyPr anchor="ctr"/>
          <a:lstStyle/>
          <a:p>
            <a:pPr algn="ctr">
              <a:spcBef>
                <a:spcPct val="20000"/>
              </a:spcBef>
              <a:buClr>
                <a:srgbClr val="FF0000"/>
              </a:buClr>
              <a:buSzPct val="130000"/>
              <a:defRPr/>
            </a:pPr>
            <a:r>
              <a:rPr lang="ru-RU" sz="2000" b="1" dirty="0">
                <a:solidFill>
                  <a:srgbClr val="FFFFFF"/>
                </a:solidFill>
              </a:rPr>
              <a:t>Законодательство РФ </a:t>
            </a:r>
            <a:br>
              <a:rPr lang="ru-RU" sz="2000" b="1" dirty="0">
                <a:solidFill>
                  <a:srgbClr val="FFFFFF"/>
                </a:solidFill>
              </a:rPr>
            </a:br>
            <a:r>
              <a:rPr lang="ru-RU" sz="2000" b="1" dirty="0">
                <a:solidFill>
                  <a:srgbClr val="FFFFFF"/>
                </a:solidFill>
              </a:rPr>
              <a:t>и Конвенция Международного союза по охране новых сортов растений (Конвенция УПОВ)</a:t>
            </a:r>
            <a:endParaRPr lang="ru-RU" sz="2000" b="1" dirty="0">
              <a:solidFill>
                <a:srgbClr val="FFFFFF"/>
              </a:solidFill>
              <a:effectLst>
                <a:outerShdw blurRad="38100" dist="38100" dir="2700000" algn="tl">
                  <a:srgbClr val="000000"/>
                </a:outerShdw>
              </a:effectLst>
            </a:endParaRPr>
          </a:p>
        </p:txBody>
      </p:sp>
      <p:sp>
        <p:nvSpPr>
          <p:cNvPr id="10" name="Oval 8"/>
          <p:cNvSpPr>
            <a:spLocks noChangeArrowheads="1"/>
          </p:cNvSpPr>
          <p:nvPr/>
        </p:nvSpPr>
        <p:spPr bwMode="auto">
          <a:xfrm>
            <a:off x="8689975" y="6588125"/>
            <a:ext cx="242888" cy="249238"/>
          </a:xfrm>
          <a:prstGeom prst="ellipse">
            <a:avLst/>
          </a:prstGeom>
          <a:solidFill>
            <a:srgbClr val="FFCC99"/>
          </a:solidFill>
          <a:ln w="6350">
            <a:solidFill>
              <a:srgbClr val="006600"/>
            </a:solidFill>
            <a:round/>
            <a:headEnd/>
            <a:tailEnd/>
          </a:ln>
        </p:spPr>
        <p:txBody>
          <a:bodyPr wrap="none" anchor="ctr"/>
          <a:lstStyle/>
          <a:p>
            <a:pPr algn="ctr"/>
            <a:endParaRPr lang="ru-RU" sz="1400" b="1">
              <a:solidFill>
                <a:srgbClr val="800000"/>
              </a:solidFill>
            </a:endParaRPr>
          </a:p>
        </p:txBody>
      </p:sp>
      <p:sp>
        <p:nvSpPr>
          <p:cNvPr id="11" name="Номер слайда 5"/>
          <p:cNvSpPr>
            <a:spLocks/>
          </p:cNvSpPr>
          <p:nvPr/>
        </p:nvSpPr>
        <p:spPr bwMode="auto">
          <a:xfrm>
            <a:off x="8570913" y="6635750"/>
            <a:ext cx="477837" cy="1444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algn="ctr"/>
            <a:fld id="{CB378D46-4BE2-4882-BE1F-B2BB4DE31384}" type="slidenum">
              <a:rPr lang="ru-RU" sz="1400" b="1">
                <a:solidFill>
                  <a:srgbClr val="006600"/>
                </a:solidFill>
              </a:rPr>
              <a:pPr algn="ctr"/>
              <a:t>4</a:t>
            </a:fld>
            <a:endParaRPr lang="ru-RU" sz="1400" b="1">
              <a:solidFill>
                <a:srgbClr val="006600"/>
              </a:solidFill>
            </a:endParaRPr>
          </a:p>
        </p:txBody>
      </p:sp>
      <p:pic>
        <p:nvPicPr>
          <p:cNvPr id="12" name="Picture 6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07689" y="6568806"/>
            <a:ext cx="268339" cy="286772"/>
          </a:xfrm>
          <a:prstGeom prst="rect">
            <a:avLst/>
          </a:prstGeom>
          <a:gradFill>
            <a:gsLst>
              <a:gs pos="0">
                <a:schemeClr val="accent1">
                  <a:tint val="66000"/>
                  <a:satMod val="160000"/>
                  <a:alpha val="2000"/>
                </a:schemeClr>
              </a:gs>
              <a:gs pos="50000">
                <a:schemeClr val="accent1">
                  <a:tint val="44500"/>
                  <a:satMod val="160000"/>
                  <a:alpha val="0"/>
                </a:schemeClr>
              </a:gs>
              <a:gs pos="100000">
                <a:schemeClr val="accent1">
                  <a:tint val="23500"/>
                  <a:satMod val="160000"/>
                  <a:alpha val="0"/>
                </a:schemeClr>
              </a:gs>
            </a:gsLst>
            <a:lin ang="5400000" scaled="0"/>
          </a:gradFill>
          <a:ln w="9525">
            <a:gradFill>
              <a:gsLst>
                <a:gs pos="0">
                  <a:schemeClr val="accent1">
                    <a:tint val="66000"/>
                    <a:satMod val="160000"/>
                    <a:alpha val="2000"/>
                  </a:schemeClr>
                </a:gs>
                <a:gs pos="50000">
                  <a:schemeClr val="accent1">
                    <a:tint val="44500"/>
                    <a:satMod val="160000"/>
                    <a:alpha val="0"/>
                  </a:schemeClr>
                </a:gs>
                <a:gs pos="100000">
                  <a:schemeClr val="accent1">
                    <a:tint val="23500"/>
                    <a:satMod val="160000"/>
                    <a:alpha val="0"/>
                  </a:schemeClr>
                </a:gs>
              </a:gsLst>
              <a:lin ang="5400000" scaled="0"/>
            </a:gradFill>
            <a:miter lim="800000"/>
            <a:headEnd/>
            <a:tailEnd/>
          </a:ln>
          <a:effectLst/>
        </p:spPr>
      </p:pic>
      <p:cxnSp>
        <p:nvCxnSpPr>
          <p:cNvPr id="13" name="Прямая соединительная линия 6"/>
          <p:cNvCxnSpPr>
            <a:cxnSpLocks noChangeShapeType="1"/>
          </p:cNvCxnSpPr>
          <p:nvPr/>
        </p:nvCxnSpPr>
        <p:spPr bwMode="auto">
          <a:xfrm>
            <a:off x="250825" y="6557963"/>
            <a:ext cx="8715375" cy="0"/>
          </a:xfrm>
          <a:prstGeom prst="line">
            <a:avLst/>
          </a:prstGeom>
          <a:noFill/>
          <a:ln w="9525" algn="ctr">
            <a:solidFill>
              <a:srgbClr val="006600"/>
            </a:solidFill>
            <a:round/>
            <a:headEnd/>
            <a:tailEnd/>
          </a:ln>
        </p:spPr>
      </p:cxnSp>
      <p:sp>
        <p:nvSpPr>
          <p:cNvPr id="2" name="Прямоугольник 1"/>
          <p:cNvSpPr/>
          <p:nvPr/>
        </p:nvSpPr>
        <p:spPr>
          <a:xfrm>
            <a:off x="250825" y="1028343"/>
            <a:ext cx="8682038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96000" indent="457200" algn="just"/>
            <a:endParaRPr lang="ru-RU" dirty="0"/>
          </a:p>
        </p:txBody>
      </p:sp>
      <p:sp>
        <p:nvSpPr>
          <p:cNvPr id="3" name="Прямоугольник 2"/>
          <p:cNvSpPr/>
          <p:nvPr/>
        </p:nvSpPr>
        <p:spPr>
          <a:xfrm>
            <a:off x="676028" y="1021157"/>
            <a:ext cx="7928420" cy="535531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dirty="0"/>
              <a:t>В основном, положения Гражданского кодекса Российской Федерации по охране селекционных достижений идентичны соответствующим положениям Закона Российской Федерации «О селекционных достижениях» и отвечают нормам Акта 1991 г. Конвенции </a:t>
            </a:r>
            <a:r>
              <a:rPr lang="ru-RU" dirty="0" smtClean="0"/>
              <a:t>УПОВ.</a:t>
            </a:r>
          </a:p>
          <a:p>
            <a:pPr algn="just"/>
            <a:endParaRPr lang="ru-RU" dirty="0"/>
          </a:p>
          <a:p>
            <a:pPr algn="just"/>
            <a:r>
              <a:rPr lang="ru-RU" dirty="0" smtClean="0"/>
              <a:t>Заявляемое селекционное достижение должно соответствовать критериям новизны, </a:t>
            </a:r>
            <a:r>
              <a:rPr lang="ru-RU" dirty="0" err="1" smtClean="0"/>
              <a:t>отличимости</a:t>
            </a:r>
            <a:r>
              <a:rPr lang="ru-RU" dirty="0" smtClean="0"/>
              <a:t>, однородности, стабильности и иметь приемлемое наименование.</a:t>
            </a:r>
          </a:p>
          <a:p>
            <a:pPr algn="just"/>
            <a:endParaRPr lang="ru-RU" dirty="0"/>
          </a:p>
          <a:p>
            <a:pPr algn="just"/>
            <a:r>
              <a:rPr lang="ru-RU" dirty="0" smtClean="0"/>
              <a:t>Охраняются  </a:t>
            </a:r>
            <a:r>
              <a:rPr lang="ru-RU" dirty="0"/>
              <a:t>ВСЕ роды и </a:t>
            </a:r>
            <a:r>
              <a:rPr lang="ru-RU" dirty="0" smtClean="0"/>
              <a:t>виды.</a:t>
            </a:r>
          </a:p>
          <a:p>
            <a:pPr algn="just"/>
            <a:endParaRPr lang="ru-RU" dirty="0"/>
          </a:p>
          <a:p>
            <a:r>
              <a:rPr lang="ru-RU" dirty="0" smtClean="0"/>
              <a:t>Заявителями </a:t>
            </a:r>
            <a:r>
              <a:rPr lang="ru-RU" dirty="0"/>
              <a:t>могут быть автор, работодатель автора или их </a:t>
            </a:r>
            <a:r>
              <a:rPr lang="ru-RU" dirty="0" smtClean="0"/>
              <a:t>правопреемник.</a:t>
            </a:r>
            <a:endParaRPr lang="ru-RU" dirty="0"/>
          </a:p>
          <a:p>
            <a:endParaRPr lang="ru-RU" dirty="0"/>
          </a:p>
          <a:p>
            <a:r>
              <a:rPr lang="ru-RU" dirty="0"/>
              <a:t> </a:t>
            </a:r>
            <a:r>
              <a:rPr lang="ru-RU" dirty="0" smtClean="0"/>
              <a:t>Граждане</a:t>
            </a:r>
            <a:r>
              <a:rPr lang="ru-RU" dirty="0"/>
              <a:t>, проживающие за пределами территории Российской Федерации, и иностранные юридические лица должны иметь адрес на территории Российской Федерации для </a:t>
            </a:r>
            <a:r>
              <a:rPr lang="ru-RU" dirty="0" smtClean="0"/>
              <a:t>переписки. </a:t>
            </a:r>
            <a:endParaRPr lang="ru-RU" dirty="0"/>
          </a:p>
          <a:p>
            <a:pPr algn="just"/>
            <a:endParaRPr lang="ru-RU" dirty="0"/>
          </a:p>
          <a:p>
            <a:pPr algn="just"/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15374576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1" name="AutoShape 3"/>
          <p:cNvSpPr>
            <a:spLocks noChangeArrowheads="1"/>
          </p:cNvSpPr>
          <p:nvPr/>
        </p:nvSpPr>
        <p:spPr bwMode="auto">
          <a:xfrm>
            <a:off x="171450" y="88900"/>
            <a:ext cx="8801100" cy="819150"/>
          </a:xfrm>
          <a:prstGeom prst="roundRect">
            <a:avLst>
              <a:gd name="adj" fmla="val 16667"/>
            </a:avLst>
          </a:prstGeom>
          <a:gradFill rotWithShape="1">
            <a:gsLst>
              <a:gs pos="0">
                <a:srgbClr val="003B00"/>
              </a:gs>
              <a:gs pos="100000">
                <a:srgbClr val="008000">
                  <a:alpha val="71999"/>
                </a:srgbClr>
              </a:gs>
            </a:gsLst>
            <a:lin ang="5400000" scaled="1"/>
          </a:gradFill>
          <a:ln w="9525">
            <a:noFill/>
            <a:round/>
            <a:headEnd/>
            <a:tailEnd/>
          </a:ln>
        </p:spPr>
        <p:txBody>
          <a:bodyPr anchor="ctr"/>
          <a:lstStyle/>
          <a:p>
            <a:pPr algn="ctr">
              <a:spcBef>
                <a:spcPct val="20000"/>
              </a:spcBef>
              <a:buClr>
                <a:srgbClr val="FF0000"/>
              </a:buClr>
              <a:buSzPct val="130000"/>
              <a:defRPr/>
            </a:pPr>
            <a:r>
              <a:rPr lang="ru-RU" sz="2000" b="1" dirty="0">
                <a:solidFill>
                  <a:srgbClr val="FFFFFF"/>
                </a:solidFill>
              </a:rPr>
              <a:t>Законодательство РФ </a:t>
            </a:r>
            <a:br>
              <a:rPr lang="ru-RU" sz="2000" b="1" dirty="0">
                <a:solidFill>
                  <a:srgbClr val="FFFFFF"/>
                </a:solidFill>
              </a:rPr>
            </a:br>
            <a:r>
              <a:rPr lang="ru-RU" sz="2000" b="1" dirty="0">
                <a:solidFill>
                  <a:srgbClr val="FFFFFF"/>
                </a:solidFill>
              </a:rPr>
              <a:t>и Конвенция УПОВ</a:t>
            </a:r>
            <a:endParaRPr lang="ru-RU" sz="2000" b="1" dirty="0">
              <a:solidFill>
                <a:srgbClr val="FFFFFF"/>
              </a:solidFill>
              <a:effectLst>
                <a:outerShdw blurRad="38100" dist="38100" dir="2700000" algn="tl">
                  <a:srgbClr val="000000"/>
                </a:outerShdw>
              </a:effectLst>
            </a:endParaRPr>
          </a:p>
        </p:txBody>
      </p:sp>
      <p:sp>
        <p:nvSpPr>
          <p:cNvPr id="10" name="Oval 8"/>
          <p:cNvSpPr>
            <a:spLocks noChangeArrowheads="1"/>
          </p:cNvSpPr>
          <p:nvPr/>
        </p:nvSpPr>
        <p:spPr bwMode="auto">
          <a:xfrm>
            <a:off x="8689975" y="6588125"/>
            <a:ext cx="242888" cy="249238"/>
          </a:xfrm>
          <a:prstGeom prst="ellipse">
            <a:avLst/>
          </a:prstGeom>
          <a:solidFill>
            <a:srgbClr val="FFCC99"/>
          </a:solidFill>
          <a:ln w="6350">
            <a:solidFill>
              <a:srgbClr val="006600"/>
            </a:solidFill>
            <a:round/>
            <a:headEnd/>
            <a:tailEnd/>
          </a:ln>
        </p:spPr>
        <p:txBody>
          <a:bodyPr wrap="none" anchor="ctr"/>
          <a:lstStyle/>
          <a:p>
            <a:pPr algn="ctr"/>
            <a:endParaRPr lang="ru-RU" sz="1400" b="1">
              <a:solidFill>
                <a:srgbClr val="800000"/>
              </a:solidFill>
            </a:endParaRPr>
          </a:p>
        </p:txBody>
      </p:sp>
      <p:sp>
        <p:nvSpPr>
          <p:cNvPr id="11" name="Номер слайда 5"/>
          <p:cNvSpPr>
            <a:spLocks/>
          </p:cNvSpPr>
          <p:nvPr/>
        </p:nvSpPr>
        <p:spPr bwMode="auto">
          <a:xfrm>
            <a:off x="8570913" y="6635750"/>
            <a:ext cx="477837" cy="1444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algn="ctr"/>
            <a:fld id="{CB378D46-4BE2-4882-BE1F-B2BB4DE31384}" type="slidenum">
              <a:rPr lang="ru-RU" sz="1400" b="1">
                <a:solidFill>
                  <a:srgbClr val="006600"/>
                </a:solidFill>
              </a:rPr>
              <a:pPr algn="ctr"/>
              <a:t>5</a:t>
            </a:fld>
            <a:endParaRPr lang="ru-RU" sz="1400" b="1">
              <a:solidFill>
                <a:srgbClr val="006600"/>
              </a:solidFill>
            </a:endParaRPr>
          </a:p>
        </p:txBody>
      </p:sp>
      <p:pic>
        <p:nvPicPr>
          <p:cNvPr id="12" name="Picture 6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07689" y="6568806"/>
            <a:ext cx="268339" cy="286772"/>
          </a:xfrm>
          <a:prstGeom prst="rect">
            <a:avLst/>
          </a:prstGeom>
          <a:gradFill>
            <a:gsLst>
              <a:gs pos="0">
                <a:schemeClr val="accent1">
                  <a:tint val="66000"/>
                  <a:satMod val="160000"/>
                  <a:alpha val="2000"/>
                </a:schemeClr>
              </a:gs>
              <a:gs pos="50000">
                <a:schemeClr val="accent1">
                  <a:tint val="44500"/>
                  <a:satMod val="160000"/>
                  <a:alpha val="0"/>
                </a:schemeClr>
              </a:gs>
              <a:gs pos="100000">
                <a:schemeClr val="accent1">
                  <a:tint val="23500"/>
                  <a:satMod val="160000"/>
                  <a:alpha val="0"/>
                </a:schemeClr>
              </a:gs>
            </a:gsLst>
            <a:lin ang="5400000" scaled="0"/>
          </a:gradFill>
          <a:ln w="9525">
            <a:gradFill>
              <a:gsLst>
                <a:gs pos="0">
                  <a:schemeClr val="accent1">
                    <a:tint val="66000"/>
                    <a:satMod val="160000"/>
                    <a:alpha val="2000"/>
                  </a:schemeClr>
                </a:gs>
                <a:gs pos="50000">
                  <a:schemeClr val="accent1">
                    <a:tint val="44500"/>
                    <a:satMod val="160000"/>
                    <a:alpha val="0"/>
                  </a:schemeClr>
                </a:gs>
                <a:gs pos="100000">
                  <a:schemeClr val="accent1">
                    <a:tint val="23500"/>
                    <a:satMod val="160000"/>
                    <a:alpha val="0"/>
                  </a:schemeClr>
                </a:gs>
              </a:gsLst>
              <a:lin ang="5400000" scaled="0"/>
            </a:gradFill>
            <a:miter lim="800000"/>
            <a:headEnd/>
            <a:tailEnd/>
          </a:ln>
          <a:effectLst/>
        </p:spPr>
      </p:pic>
      <p:cxnSp>
        <p:nvCxnSpPr>
          <p:cNvPr id="13" name="Прямая соединительная линия 6"/>
          <p:cNvCxnSpPr>
            <a:cxnSpLocks noChangeShapeType="1"/>
          </p:cNvCxnSpPr>
          <p:nvPr/>
        </p:nvCxnSpPr>
        <p:spPr bwMode="auto">
          <a:xfrm>
            <a:off x="250825" y="6557963"/>
            <a:ext cx="8715375" cy="0"/>
          </a:xfrm>
          <a:prstGeom prst="line">
            <a:avLst/>
          </a:prstGeom>
          <a:noFill/>
          <a:ln w="9525" algn="ctr">
            <a:solidFill>
              <a:srgbClr val="006600"/>
            </a:solidFill>
            <a:round/>
            <a:headEnd/>
            <a:tailEnd/>
          </a:ln>
        </p:spPr>
      </p:cxnSp>
      <p:sp>
        <p:nvSpPr>
          <p:cNvPr id="2" name="Прямоугольник 1"/>
          <p:cNvSpPr/>
          <p:nvPr/>
        </p:nvSpPr>
        <p:spPr>
          <a:xfrm>
            <a:off x="250825" y="1028343"/>
            <a:ext cx="8682038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96000" indent="457200" algn="just"/>
            <a:endParaRPr lang="ru-RU" dirty="0"/>
          </a:p>
        </p:txBody>
      </p:sp>
      <p:sp>
        <p:nvSpPr>
          <p:cNvPr id="3" name="Прямоугольник 2"/>
          <p:cNvSpPr/>
          <p:nvPr/>
        </p:nvSpPr>
        <p:spPr>
          <a:xfrm>
            <a:off x="1475656" y="1166843"/>
            <a:ext cx="6912768" cy="275152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80000"/>
              </a:lnSpc>
            </a:pPr>
            <a:r>
              <a:rPr lang="ru-RU" dirty="0"/>
              <a:t>с даты подачи заявки до даты регистрации исключительного права действует </a:t>
            </a:r>
            <a:r>
              <a:rPr lang="ru-RU" dirty="0">
                <a:solidFill>
                  <a:srgbClr val="CC3300"/>
                </a:solidFill>
              </a:rPr>
              <a:t>временная правовая охрана</a:t>
            </a:r>
          </a:p>
          <a:p>
            <a:pPr algn="just">
              <a:lnSpc>
                <a:spcPct val="80000"/>
              </a:lnSpc>
            </a:pPr>
            <a:endParaRPr lang="ru-RU" dirty="0">
              <a:solidFill>
                <a:srgbClr val="CC3300"/>
              </a:solidFill>
            </a:endParaRPr>
          </a:p>
          <a:p>
            <a:pPr algn="just">
              <a:lnSpc>
                <a:spcPct val="80000"/>
              </a:lnSpc>
            </a:pPr>
            <a:r>
              <a:rPr lang="ru-RU" dirty="0">
                <a:solidFill>
                  <a:srgbClr val="CC3300"/>
                </a:solidFill>
              </a:rPr>
              <a:t>экспертиза</a:t>
            </a:r>
            <a:r>
              <a:rPr lang="ru-RU" dirty="0"/>
              <a:t> селекционного достижения на </a:t>
            </a:r>
            <a:r>
              <a:rPr lang="ru-RU" dirty="0">
                <a:solidFill>
                  <a:srgbClr val="CC3300"/>
                </a:solidFill>
              </a:rPr>
              <a:t>новизну </a:t>
            </a:r>
            <a:r>
              <a:rPr lang="ru-RU" dirty="0"/>
              <a:t>основывается на заявочном принципе и отсутствии доказательств обратного по материалам публикации</a:t>
            </a:r>
          </a:p>
          <a:p>
            <a:pPr algn="just">
              <a:lnSpc>
                <a:spcPct val="80000"/>
              </a:lnSpc>
            </a:pPr>
            <a:endParaRPr lang="ru-RU" dirty="0"/>
          </a:p>
          <a:p>
            <a:pPr algn="just">
              <a:lnSpc>
                <a:spcPct val="80000"/>
              </a:lnSpc>
            </a:pPr>
            <a:r>
              <a:rPr lang="ru-RU" dirty="0">
                <a:solidFill>
                  <a:srgbClr val="CC3300"/>
                </a:solidFill>
              </a:rPr>
              <a:t>испытания на ООС</a:t>
            </a:r>
            <a:r>
              <a:rPr lang="ru-RU" dirty="0"/>
              <a:t> проводятся по соответствующим методикам. </a:t>
            </a:r>
            <a:r>
              <a:rPr lang="ru-RU" dirty="0">
                <a:solidFill>
                  <a:srgbClr val="000099"/>
                </a:solidFill>
              </a:rPr>
              <a:t>Возможно</a:t>
            </a:r>
            <a:r>
              <a:rPr lang="ru-RU" dirty="0"/>
              <a:t> использование результатов испытаний, проведенных компетентными органами других государств, российскими организациями по договору, а по отдельным родам и видам - заявителем</a:t>
            </a:r>
          </a:p>
        </p:txBody>
      </p:sp>
    </p:spTree>
    <p:extLst>
      <p:ext uri="{BB962C8B-B14F-4D97-AF65-F5344CB8AC3E}">
        <p14:creationId xmlns:p14="http://schemas.microsoft.com/office/powerpoint/2010/main" val="96495331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1" name="AutoShape 3"/>
          <p:cNvSpPr>
            <a:spLocks noChangeArrowheads="1"/>
          </p:cNvSpPr>
          <p:nvPr/>
        </p:nvSpPr>
        <p:spPr bwMode="auto">
          <a:xfrm>
            <a:off x="171450" y="41358"/>
            <a:ext cx="8801100" cy="819150"/>
          </a:xfrm>
          <a:prstGeom prst="roundRect">
            <a:avLst>
              <a:gd name="adj" fmla="val 16667"/>
            </a:avLst>
          </a:prstGeom>
          <a:gradFill rotWithShape="1">
            <a:gsLst>
              <a:gs pos="0">
                <a:srgbClr val="003B00"/>
              </a:gs>
              <a:gs pos="100000">
                <a:srgbClr val="008000">
                  <a:alpha val="71999"/>
                </a:srgbClr>
              </a:gs>
            </a:gsLst>
            <a:lin ang="5400000" scaled="1"/>
          </a:gradFill>
          <a:ln w="9525">
            <a:noFill/>
            <a:round/>
            <a:headEnd/>
            <a:tailEnd/>
          </a:ln>
        </p:spPr>
        <p:txBody>
          <a:bodyPr anchor="ctr"/>
          <a:lstStyle/>
          <a:p>
            <a:pPr algn="ctr">
              <a:spcBef>
                <a:spcPct val="20000"/>
              </a:spcBef>
              <a:buClr>
                <a:srgbClr val="FF0000"/>
              </a:buClr>
              <a:buSzPct val="130000"/>
              <a:defRPr/>
            </a:pPr>
            <a:r>
              <a:rPr lang="ru-RU" sz="2000" b="1" dirty="0">
                <a:solidFill>
                  <a:srgbClr val="FFFFFF"/>
                </a:solidFill>
              </a:rPr>
              <a:t>Особенности российского законодательства:</a:t>
            </a:r>
            <a:endParaRPr lang="ru-RU" sz="2000" b="1" dirty="0">
              <a:solidFill>
                <a:srgbClr val="FFFFFF"/>
              </a:solidFill>
              <a:effectLst>
                <a:outerShdw blurRad="38100" dist="38100" dir="2700000" algn="tl">
                  <a:srgbClr val="000000"/>
                </a:outerShdw>
              </a:effectLst>
            </a:endParaRPr>
          </a:p>
        </p:txBody>
      </p:sp>
      <p:sp>
        <p:nvSpPr>
          <p:cNvPr id="10" name="Oval 8"/>
          <p:cNvSpPr>
            <a:spLocks noChangeArrowheads="1"/>
          </p:cNvSpPr>
          <p:nvPr/>
        </p:nvSpPr>
        <p:spPr bwMode="auto">
          <a:xfrm>
            <a:off x="8689975" y="6588125"/>
            <a:ext cx="242888" cy="249238"/>
          </a:xfrm>
          <a:prstGeom prst="ellipse">
            <a:avLst/>
          </a:prstGeom>
          <a:solidFill>
            <a:srgbClr val="FFCC99"/>
          </a:solidFill>
          <a:ln w="6350">
            <a:solidFill>
              <a:srgbClr val="006600"/>
            </a:solidFill>
            <a:round/>
            <a:headEnd/>
            <a:tailEnd/>
          </a:ln>
        </p:spPr>
        <p:txBody>
          <a:bodyPr wrap="none" anchor="ctr"/>
          <a:lstStyle/>
          <a:p>
            <a:pPr algn="ctr"/>
            <a:endParaRPr lang="ru-RU" sz="1400" b="1">
              <a:solidFill>
                <a:srgbClr val="800000"/>
              </a:solidFill>
            </a:endParaRPr>
          </a:p>
        </p:txBody>
      </p:sp>
      <p:sp>
        <p:nvSpPr>
          <p:cNvPr id="11" name="Номер слайда 5"/>
          <p:cNvSpPr>
            <a:spLocks/>
          </p:cNvSpPr>
          <p:nvPr/>
        </p:nvSpPr>
        <p:spPr bwMode="auto">
          <a:xfrm>
            <a:off x="8570913" y="6635750"/>
            <a:ext cx="477837" cy="1444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algn="ctr"/>
            <a:fld id="{CB378D46-4BE2-4882-BE1F-B2BB4DE31384}" type="slidenum">
              <a:rPr lang="ru-RU" sz="1400" b="1">
                <a:solidFill>
                  <a:srgbClr val="006600"/>
                </a:solidFill>
              </a:rPr>
              <a:pPr algn="ctr"/>
              <a:t>6</a:t>
            </a:fld>
            <a:endParaRPr lang="ru-RU" sz="1400" b="1">
              <a:solidFill>
                <a:srgbClr val="006600"/>
              </a:solidFill>
            </a:endParaRPr>
          </a:p>
        </p:txBody>
      </p:sp>
      <p:pic>
        <p:nvPicPr>
          <p:cNvPr id="12" name="Picture 6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07689" y="6568806"/>
            <a:ext cx="268339" cy="286772"/>
          </a:xfrm>
          <a:prstGeom prst="rect">
            <a:avLst/>
          </a:prstGeom>
          <a:gradFill>
            <a:gsLst>
              <a:gs pos="0">
                <a:schemeClr val="accent1">
                  <a:tint val="66000"/>
                  <a:satMod val="160000"/>
                  <a:alpha val="2000"/>
                </a:schemeClr>
              </a:gs>
              <a:gs pos="50000">
                <a:schemeClr val="accent1">
                  <a:tint val="44500"/>
                  <a:satMod val="160000"/>
                  <a:alpha val="0"/>
                </a:schemeClr>
              </a:gs>
              <a:gs pos="100000">
                <a:schemeClr val="accent1">
                  <a:tint val="23500"/>
                  <a:satMod val="160000"/>
                  <a:alpha val="0"/>
                </a:schemeClr>
              </a:gs>
            </a:gsLst>
            <a:lin ang="5400000" scaled="0"/>
          </a:gradFill>
          <a:ln w="9525">
            <a:gradFill>
              <a:gsLst>
                <a:gs pos="0">
                  <a:schemeClr val="accent1">
                    <a:tint val="66000"/>
                    <a:satMod val="160000"/>
                    <a:alpha val="2000"/>
                  </a:schemeClr>
                </a:gs>
                <a:gs pos="50000">
                  <a:schemeClr val="accent1">
                    <a:tint val="44500"/>
                    <a:satMod val="160000"/>
                    <a:alpha val="0"/>
                  </a:schemeClr>
                </a:gs>
                <a:gs pos="100000">
                  <a:schemeClr val="accent1">
                    <a:tint val="23500"/>
                    <a:satMod val="160000"/>
                    <a:alpha val="0"/>
                  </a:schemeClr>
                </a:gs>
              </a:gsLst>
              <a:lin ang="5400000" scaled="0"/>
            </a:gradFill>
            <a:miter lim="800000"/>
            <a:headEnd/>
            <a:tailEnd/>
          </a:ln>
          <a:effectLst/>
        </p:spPr>
      </p:pic>
      <p:cxnSp>
        <p:nvCxnSpPr>
          <p:cNvPr id="13" name="Прямая соединительная линия 6"/>
          <p:cNvCxnSpPr>
            <a:cxnSpLocks noChangeShapeType="1"/>
          </p:cNvCxnSpPr>
          <p:nvPr/>
        </p:nvCxnSpPr>
        <p:spPr bwMode="auto">
          <a:xfrm>
            <a:off x="250825" y="6557963"/>
            <a:ext cx="8715375" cy="0"/>
          </a:xfrm>
          <a:prstGeom prst="line">
            <a:avLst/>
          </a:prstGeom>
          <a:noFill/>
          <a:ln w="9525" algn="ctr">
            <a:solidFill>
              <a:srgbClr val="006600"/>
            </a:solidFill>
            <a:round/>
            <a:headEnd/>
            <a:tailEnd/>
          </a:ln>
        </p:spPr>
      </p:cxnSp>
      <p:sp>
        <p:nvSpPr>
          <p:cNvPr id="2" name="Прямоугольник 1"/>
          <p:cNvSpPr/>
          <p:nvPr/>
        </p:nvSpPr>
        <p:spPr>
          <a:xfrm>
            <a:off x="250825" y="1028343"/>
            <a:ext cx="8682038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96000" indent="457200" algn="just"/>
            <a:endParaRPr lang="ru-RU" dirty="0"/>
          </a:p>
        </p:txBody>
      </p:sp>
      <p:sp>
        <p:nvSpPr>
          <p:cNvPr id="3" name="Прямоугольник 2"/>
          <p:cNvSpPr/>
          <p:nvPr/>
        </p:nvSpPr>
        <p:spPr>
          <a:xfrm>
            <a:off x="1043608" y="1268760"/>
            <a:ext cx="7416824" cy="489364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sz="1400" dirty="0" smtClean="0"/>
              <a:t>Охрана </a:t>
            </a:r>
            <a:r>
              <a:rPr lang="ru-RU" sz="1400" dirty="0"/>
              <a:t>предоставляется на сорта растений и породы </a:t>
            </a:r>
            <a:r>
              <a:rPr lang="ru-RU" sz="1400" dirty="0" smtClean="0"/>
              <a:t>животных.</a:t>
            </a:r>
          </a:p>
          <a:p>
            <a:pPr algn="just"/>
            <a:r>
              <a:rPr lang="ru-RU" sz="1400" dirty="0" smtClean="0"/>
              <a:t>Исключительное </a:t>
            </a:r>
            <a:r>
              <a:rPr lang="ru-RU" sz="1400" dirty="0"/>
              <a:t>право подтверждается не “правом селекционера, а “патентом на селекционное достижение</a:t>
            </a:r>
            <a:r>
              <a:rPr lang="ru-RU" sz="1400" dirty="0" smtClean="0"/>
              <a:t>”.</a:t>
            </a:r>
          </a:p>
          <a:p>
            <a:pPr algn="just"/>
            <a:endParaRPr lang="ru-RU" sz="1400" dirty="0"/>
          </a:p>
          <a:p>
            <a:pPr algn="just"/>
            <a:r>
              <a:rPr lang="ru-RU" sz="1400" dirty="0" smtClean="0"/>
              <a:t>Срок </a:t>
            </a:r>
            <a:r>
              <a:rPr lang="ru-RU" sz="1400" dirty="0"/>
              <a:t>действия охраны 30 лет, а по сортам винограда, древесных декоративных, плодовых культур и лесных пород - 35 </a:t>
            </a:r>
            <a:r>
              <a:rPr lang="ru-RU" sz="1400" dirty="0" smtClean="0"/>
              <a:t>лет.</a:t>
            </a:r>
          </a:p>
          <a:p>
            <a:pPr algn="just"/>
            <a:endParaRPr lang="ru-RU" sz="1400" dirty="0" smtClean="0"/>
          </a:p>
          <a:p>
            <a:pPr algn="just"/>
            <a:r>
              <a:rPr lang="ru-RU" sz="1400" dirty="0" smtClean="0"/>
              <a:t>Использование </a:t>
            </a:r>
            <a:r>
              <a:rPr lang="ru-RU" sz="1400" dirty="0"/>
              <a:t>растительного материала, полученного в хозяйстве, в течение двух лет в качестве семян для выращивания на территории хозяйства растений сорта (фермерская льгота) разрешено постановлением Правительства Российской Федерации по 10 основным сельскохозяйственным культурам</a:t>
            </a:r>
            <a:r>
              <a:rPr lang="ru-RU" sz="1400" dirty="0" smtClean="0"/>
              <a:t>:</a:t>
            </a:r>
          </a:p>
          <a:p>
            <a:pPr algn="ctr"/>
            <a:r>
              <a:rPr lang="ru-RU" sz="1400" dirty="0"/>
              <a:t>горох посевной  </a:t>
            </a:r>
          </a:p>
          <a:p>
            <a:pPr algn="ctr"/>
            <a:r>
              <a:rPr lang="ru-RU" sz="1400" dirty="0"/>
              <a:t>гречиха</a:t>
            </a:r>
          </a:p>
          <a:p>
            <a:pPr algn="ctr"/>
            <a:r>
              <a:rPr lang="ru-RU" sz="1400" dirty="0"/>
              <a:t>картофель </a:t>
            </a:r>
          </a:p>
          <a:p>
            <a:pPr algn="ctr"/>
            <a:r>
              <a:rPr lang="ru-RU" sz="1400" dirty="0"/>
              <a:t>овес</a:t>
            </a:r>
          </a:p>
          <a:p>
            <a:pPr algn="ctr"/>
            <a:r>
              <a:rPr lang="ru-RU" sz="1400" dirty="0"/>
              <a:t>просо</a:t>
            </a:r>
          </a:p>
          <a:p>
            <a:pPr algn="ctr"/>
            <a:r>
              <a:rPr lang="ru-RU" sz="1400" dirty="0"/>
              <a:t>пшеница мягкая</a:t>
            </a:r>
          </a:p>
          <a:p>
            <a:pPr algn="ctr"/>
            <a:r>
              <a:rPr lang="ru-RU" sz="1400" dirty="0"/>
              <a:t>пшеница твердая</a:t>
            </a:r>
          </a:p>
          <a:p>
            <a:pPr algn="ctr"/>
            <a:r>
              <a:rPr lang="ru-RU" sz="1400" dirty="0"/>
              <a:t>рожь</a:t>
            </a:r>
          </a:p>
          <a:p>
            <a:pPr algn="ctr"/>
            <a:r>
              <a:rPr lang="ru-RU" sz="1400" dirty="0"/>
              <a:t>тритикале</a:t>
            </a:r>
          </a:p>
          <a:p>
            <a:pPr algn="ctr"/>
            <a:r>
              <a:rPr lang="ru-RU" sz="1400" dirty="0" smtClean="0"/>
              <a:t>ячмень</a:t>
            </a:r>
            <a:endParaRPr lang="ru-RU" dirty="0" smtClean="0"/>
          </a:p>
          <a:p>
            <a:r>
              <a:rPr lang="ru-RU" dirty="0" smtClean="0"/>
              <a:t> 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04492542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1" name="AutoShape 3"/>
          <p:cNvSpPr>
            <a:spLocks noChangeArrowheads="1"/>
          </p:cNvSpPr>
          <p:nvPr/>
        </p:nvSpPr>
        <p:spPr bwMode="auto">
          <a:xfrm>
            <a:off x="171450" y="88900"/>
            <a:ext cx="8801100" cy="675804"/>
          </a:xfrm>
          <a:prstGeom prst="roundRect">
            <a:avLst>
              <a:gd name="adj" fmla="val 16667"/>
            </a:avLst>
          </a:prstGeom>
          <a:gradFill rotWithShape="1">
            <a:gsLst>
              <a:gs pos="0">
                <a:srgbClr val="003B00"/>
              </a:gs>
              <a:gs pos="100000">
                <a:srgbClr val="008000">
                  <a:alpha val="71999"/>
                </a:srgbClr>
              </a:gs>
            </a:gsLst>
            <a:lin ang="5400000" scaled="1"/>
          </a:gradFill>
          <a:ln w="9525">
            <a:noFill/>
            <a:round/>
            <a:headEnd/>
            <a:tailEnd/>
          </a:ln>
        </p:spPr>
        <p:txBody>
          <a:bodyPr anchor="ctr"/>
          <a:lstStyle/>
          <a:p>
            <a:pPr algn="ctr">
              <a:spcBef>
                <a:spcPct val="20000"/>
              </a:spcBef>
              <a:buClr>
                <a:srgbClr val="FF0000"/>
              </a:buClr>
              <a:buSzPct val="130000"/>
              <a:defRPr/>
            </a:pPr>
            <a:r>
              <a:rPr lang="ru-RU" sz="2000" b="1" dirty="0" smtClean="0">
                <a:solidFill>
                  <a:srgbClr val="FFFFFF"/>
                </a:solidFill>
              </a:rPr>
              <a:t>Нормативно-правовые акты в развитие Гражданского кодекса</a:t>
            </a:r>
            <a:endParaRPr lang="ru-RU" sz="2000" b="1" dirty="0">
              <a:solidFill>
                <a:srgbClr val="FFFFFF"/>
              </a:solidFill>
              <a:effectLst>
                <a:outerShdw blurRad="38100" dist="38100" dir="2700000" algn="tl">
                  <a:srgbClr val="000000"/>
                </a:outerShdw>
              </a:effectLst>
            </a:endParaRPr>
          </a:p>
        </p:txBody>
      </p:sp>
      <p:sp>
        <p:nvSpPr>
          <p:cNvPr id="10" name="Oval 8"/>
          <p:cNvSpPr>
            <a:spLocks noChangeArrowheads="1"/>
          </p:cNvSpPr>
          <p:nvPr/>
        </p:nvSpPr>
        <p:spPr bwMode="auto">
          <a:xfrm>
            <a:off x="8689975" y="6588125"/>
            <a:ext cx="242888" cy="249238"/>
          </a:xfrm>
          <a:prstGeom prst="ellipse">
            <a:avLst/>
          </a:prstGeom>
          <a:solidFill>
            <a:srgbClr val="FFCC99"/>
          </a:solidFill>
          <a:ln w="6350">
            <a:solidFill>
              <a:srgbClr val="006600"/>
            </a:solidFill>
            <a:round/>
            <a:headEnd/>
            <a:tailEnd/>
          </a:ln>
        </p:spPr>
        <p:txBody>
          <a:bodyPr wrap="none" anchor="ctr"/>
          <a:lstStyle/>
          <a:p>
            <a:pPr algn="ctr"/>
            <a:endParaRPr lang="ru-RU" sz="1400" b="1">
              <a:solidFill>
                <a:srgbClr val="800000"/>
              </a:solidFill>
            </a:endParaRPr>
          </a:p>
        </p:txBody>
      </p:sp>
      <p:sp>
        <p:nvSpPr>
          <p:cNvPr id="11" name="Номер слайда 5"/>
          <p:cNvSpPr>
            <a:spLocks/>
          </p:cNvSpPr>
          <p:nvPr/>
        </p:nvSpPr>
        <p:spPr bwMode="auto">
          <a:xfrm>
            <a:off x="8570913" y="6635750"/>
            <a:ext cx="477837" cy="1444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algn="ctr"/>
            <a:fld id="{CB378D46-4BE2-4882-BE1F-B2BB4DE31384}" type="slidenum">
              <a:rPr lang="ru-RU" sz="1400" b="1">
                <a:solidFill>
                  <a:srgbClr val="006600"/>
                </a:solidFill>
              </a:rPr>
              <a:pPr algn="ctr"/>
              <a:t>7</a:t>
            </a:fld>
            <a:endParaRPr lang="ru-RU" sz="1400" b="1">
              <a:solidFill>
                <a:srgbClr val="006600"/>
              </a:solidFill>
            </a:endParaRPr>
          </a:p>
        </p:txBody>
      </p:sp>
      <p:pic>
        <p:nvPicPr>
          <p:cNvPr id="12" name="Picture 6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07689" y="6568806"/>
            <a:ext cx="268339" cy="286772"/>
          </a:xfrm>
          <a:prstGeom prst="rect">
            <a:avLst/>
          </a:prstGeom>
          <a:gradFill>
            <a:gsLst>
              <a:gs pos="0">
                <a:schemeClr val="accent1">
                  <a:tint val="66000"/>
                  <a:satMod val="160000"/>
                  <a:alpha val="2000"/>
                </a:schemeClr>
              </a:gs>
              <a:gs pos="50000">
                <a:schemeClr val="accent1">
                  <a:tint val="44500"/>
                  <a:satMod val="160000"/>
                  <a:alpha val="0"/>
                </a:schemeClr>
              </a:gs>
              <a:gs pos="100000">
                <a:schemeClr val="accent1">
                  <a:tint val="23500"/>
                  <a:satMod val="160000"/>
                  <a:alpha val="0"/>
                </a:schemeClr>
              </a:gs>
            </a:gsLst>
            <a:lin ang="5400000" scaled="0"/>
          </a:gradFill>
          <a:ln w="9525">
            <a:gradFill>
              <a:gsLst>
                <a:gs pos="0">
                  <a:schemeClr val="accent1">
                    <a:tint val="66000"/>
                    <a:satMod val="160000"/>
                    <a:alpha val="2000"/>
                  </a:schemeClr>
                </a:gs>
                <a:gs pos="50000">
                  <a:schemeClr val="accent1">
                    <a:tint val="44500"/>
                    <a:satMod val="160000"/>
                    <a:alpha val="0"/>
                  </a:schemeClr>
                </a:gs>
                <a:gs pos="100000">
                  <a:schemeClr val="accent1">
                    <a:tint val="23500"/>
                    <a:satMod val="160000"/>
                    <a:alpha val="0"/>
                  </a:schemeClr>
                </a:gs>
              </a:gsLst>
              <a:lin ang="5400000" scaled="0"/>
            </a:gradFill>
            <a:miter lim="800000"/>
            <a:headEnd/>
            <a:tailEnd/>
          </a:ln>
          <a:effectLst/>
        </p:spPr>
      </p:pic>
      <p:cxnSp>
        <p:nvCxnSpPr>
          <p:cNvPr id="13" name="Прямая соединительная линия 6"/>
          <p:cNvCxnSpPr>
            <a:cxnSpLocks noChangeShapeType="1"/>
          </p:cNvCxnSpPr>
          <p:nvPr/>
        </p:nvCxnSpPr>
        <p:spPr bwMode="auto">
          <a:xfrm>
            <a:off x="250825" y="6557963"/>
            <a:ext cx="8715375" cy="0"/>
          </a:xfrm>
          <a:prstGeom prst="line">
            <a:avLst/>
          </a:prstGeom>
          <a:noFill/>
          <a:ln w="9525" algn="ctr">
            <a:solidFill>
              <a:srgbClr val="006600"/>
            </a:solidFill>
            <a:round/>
            <a:headEnd/>
            <a:tailEnd/>
          </a:ln>
        </p:spPr>
      </p:cxnSp>
      <p:sp>
        <p:nvSpPr>
          <p:cNvPr id="3" name="Прямоугольник 2"/>
          <p:cNvSpPr/>
          <p:nvPr/>
        </p:nvSpPr>
        <p:spPr>
          <a:xfrm>
            <a:off x="184831" y="780351"/>
            <a:ext cx="8721725" cy="593239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450215" algn="just">
              <a:lnSpc>
                <a:spcPct val="115000"/>
              </a:lnSpc>
              <a:spcAft>
                <a:spcPts val="0"/>
              </a:spcAft>
            </a:pPr>
            <a:r>
              <a:rPr lang="ru-RU" sz="1500" dirty="0" smtClean="0">
                <a:effectLst/>
                <a:latin typeface="Times New Roman"/>
                <a:ea typeface="Times New Roman"/>
              </a:rPr>
              <a:t>С 2008 года действует четвертая часть Гражданского кодекса. Глава 73 кодекса регулирует отношения, связанные с селекционными достижениями.</a:t>
            </a:r>
          </a:p>
          <a:p>
            <a:pPr indent="450215" algn="just">
              <a:lnSpc>
                <a:spcPct val="115000"/>
              </a:lnSpc>
              <a:spcAft>
                <a:spcPts val="0"/>
              </a:spcAft>
            </a:pPr>
            <a:r>
              <a:rPr lang="ru-RU" sz="1500" dirty="0" smtClean="0">
                <a:effectLst/>
                <a:latin typeface="Times New Roman"/>
                <a:ea typeface="Times New Roman"/>
              </a:rPr>
              <a:t>В рамках Гражданского Кодекса приняты три постановления Правительства Российской Федерации:</a:t>
            </a:r>
          </a:p>
          <a:p>
            <a:pPr indent="450215" algn="just">
              <a:lnSpc>
                <a:spcPct val="115000"/>
              </a:lnSpc>
              <a:spcAft>
                <a:spcPts val="0"/>
              </a:spcAft>
            </a:pPr>
            <a:r>
              <a:rPr lang="ru-RU" sz="1500" dirty="0" smtClean="0">
                <a:effectLst/>
                <a:latin typeface="Times New Roman"/>
                <a:ea typeface="Times New Roman"/>
              </a:rPr>
              <a:t>– </a:t>
            </a:r>
            <a:r>
              <a:rPr lang="ru-RU" sz="1500" b="1" dirty="0" smtClean="0">
                <a:effectLst/>
                <a:latin typeface="Times New Roman"/>
                <a:ea typeface="Times New Roman"/>
              </a:rPr>
              <a:t>от 4 октября 2007 года № 643 </a:t>
            </a:r>
            <a:r>
              <a:rPr lang="ru-RU" sz="1500" dirty="0" smtClean="0">
                <a:effectLst/>
                <a:latin typeface="Times New Roman"/>
                <a:ea typeface="Times New Roman"/>
              </a:rPr>
              <a:t>«Об утверждении перечня родов и видов растений, в отношении которых использование растительного материала не является нарушением исключительного права на селекционное достижение в соответствии со статьей, 1422 Гражданского Кодекса Российской Федерации». </a:t>
            </a:r>
          </a:p>
          <a:p>
            <a:pPr indent="450215" algn="just">
              <a:lnSpc>
                <a:spcPct val="115000"/>
              </a:lnSpc>
              <a:spcAft>
                <a:spcPts val="0"/>
              </a:spcAft>
            </a:pPr>
            <a:r>
              <a:rPr lang="ru-RU" sz="1500" dirty="0" smtClean="0">
                <a:effectLst/>
                <a:latin typeface="Times New Roman"/>
                <a:ea typeface="Times New Roman"/>
              </a:rPr>
              <a:t>– </a:t>
            </a:r>
            <a:r>
              <a:rPr lang="ru-RU" sz="1500" b="1" dirty="0" smtClean="0">
                <a:effectLst/>
                <a:latin typeface="Times New Roman"/>
                <a:ea typeface="Times New Roman"/>
              </a:rPr>
              <a:t>от 6 августа 2008 года № 584 </a:t>
            </a:r>
            <a:r>
              <a:rPr lang="ru-RU" sz="1500" dirty="0" smtClean="0">
                <a:effectLst/>
                <a:latin typeface="Times New Roman"/>
                <a:ea typeface="Times New Roman"/>
              </a:rPr>
              <a:t>«О внесении изменений в Положение о Министерстве сельского хозяйства Российской Федерации и признании утратившими силу некоторых актов Правительства Российской Федерации». Указанным постановлением функции федерального органа исполнительной власти по селекционным достижениям возложены на Минсельхоз России.</a:t>
            </a:r>
          </a:p>
          <a:p>
            <a:pPr indent="450215" algn="just">
              <a:lnSpc>
                <a:spcPct val="115000"/>
              </a:lnSpc>
              <a:spcAft>
                <a:spcPts val="0"/>
              </a:spcAft>
            </a:pPr>
            <a:r>
              <a:rPr lang="ru-RU" sz="1500" dirty="0" smtClean="0">
                <a:effectLst/>
                <a:latin typeface="Times New Roman"/>
                <a:ea typeface="Times New Roman"/>
              </a:rPr>
              <a:t>– </a:t>
            </a:r>
            <a:r>
              <a:rPr lang="ru-RU" sz="1500" b="1" dirty="0" smtClean="0">
                <a:effectLst/>
                <a:latin typeface="Times New Roman"/>
                <a:ea typeface="Times New Roman"/>
              </a:rPr>
              <a:t>от 30 апреля 2009 года № 384 </a:t>
            </a:r>
            <a:r>
              <a:rPr lang="ru-RU" sz="1500" dirty="0" smtClean="0">
                <a:effectLst/>
                <a:latin typeface="Times New Roman"/>
                <a:ea typeface="Times New Roman"/>
              </a:rPr>
              <a:t>«Об утверждении Правил государственной регистрации договоров о распоряжении исключительным правом на селекционное достижение и перехода такого права без договора» (пункт 2 статьи 1232, статья 1414 ГК РФ).</a:t>
            </a:r>
          </a:p>
          <a:p>
            <a:pPr indent="450215" algn="just">
              <a:lnSpc>
                <a:spcPct val="115000"/>
              </a:lnSpc>
              <a:spcAft>
                <a:spcPts val="0"/>
              </a:spcAft>
            </a:pPr>
            <a:r>
              <a:rPr lang="ru-RU" sz="1500" dirty="0" smtClean="0">
                <a:effectLst/>
                <a:latin typeface="Times New Roman"/>
                <a:ea typeface="Times New Roman"/>
              </a:rPr>
              <a:t>Правила устанавливают порядок и условия государственной регистрации договоров </a:t>
            </a:r>
            <a:br>
              <a:rPr lang="ru-RU" sz="1500" dirty="0" smtClean="0">
                <a:effectLst/>
                <a:latin typeface="Times New Roman"/>
                <a:ea typeface="Times New Roman"/>
              </a:rPr>
            </a:br>
            <a:r>
              <a:rPr lang="ru-RU" sz="1500" dirty="0" smtClean="0">
                <a:effectLst/>
                <a:latin typeface="Times New Roman"/>
                <a:ea typeface="Times New Roman"/>
              </a:rPr>
              <a:t>о распоряжении исключительным правом на селекционное достижение и перехода такого права без договора. </a:t>
            </a:r>
          </a:p>
          <a:p>
            <a:pPr indent="450215" algn="just">
              <a:lnSpc>
                <a:spcPct val="115000"/>
              </a:lnSpc>
              <a:spcAft>
                <a:spcPts val="0"/>
              </a:spcAft>
            </a:pPr>
            <a:r>
              <a:rPr lang="ru-RU" sz="1500" dirty="0" smtClean="0">
                <a:effectLst/>
                <a:latin typeface="Times New Roman"/>
                <a:ea typeface="Times New Roman"/>
              </a:rPr>
              <a:t>- </a:t>
            </a:r>
            <a:r>
              <a:rPr lang="ru-RU" sz="1500" b="1" dirty="0" smtClean="0">
                <a:effectLst/>
                <a:latin typeface="Times New Roman"/>
                <a:ea typeface="Times New Roman"/>
              </a:rPr>
              <a:t>от 14 сентября 2009 г. № 735 </a:t>
            </a:r>
            <a:r>
              <a:rPr lang="ru-RU" sz="1500" dirty="0" smtClean="0">
                <a:effectLst/>
                <a:latin typeface="Times New Roman"/>
                <a:ea typeface="Times New Roman"/>
              </a:rPr>
              <a:t>«Об утверждении положения о патентных пошлинах за совершение юридически значимых действий, связанных с патентом на селекционное достижение, с государственной регистрацией перехода исключительного права на селекционное достижение к другим лицам </a:t>
            </a:r>
            <a:br>
              <a:rPr lang="ru-RU" sz="1500" dirty="0" smtClean="0">
                <a:effectLst/>
                <a:latin typeface="Times New Roman"/>
                <a:ea typeface="Times New Roman"/>
              </a:rPr>
            </a:br>
            <a:r>
              <a:rPr lang="ru-RU" sz="1500" dirty="0" smtClean="0">
                <a:effectLst/>
                <a:latin typeface="Times New Roman"/>
                <a:ea typeface="Times New Roman"/>
              </a:rPr>
              <a:t>и договоров о распоряжении этим правом»</a:t>
            </a:r>
          </a:p>
        </p:txBody>
      </p:sp>
    </p:spTree>
    <p:extLst>
      <p:ext uri="{BB962C8B-B14F-4D97-AF65-F5344CB8AC3E}">
        <p14:creationId xmlns:p14="http://schemas.microsoft.com/office/powerpoint/2010/main" val="219701203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AutoShape 21"/>
          <p:cNvSpPr>
            <a:spLocks noChangeArrowheads="1"/>
          </p:cNvSpPr>
          <p:nvPr/>
        </p:nvSpPr>
        <p:spPr bwMode="auto">
          <a:xfrm>
            <a:off x="2743200" y="524669"/>
            <a:ext cx="3068637" cy="779462"/>
          </a:xfrm>
          <a:prstGeom prst="flowChartProcess">
            <a:avLst/>
          </a:prstGeom>
          <a:solidFill>
            <a:srgbClr val="FFFFFF"/>
          </a:solidFill>
          <a:ln w="9525">
            <a:solidFill>
              <a:srgbClr val="000000"/>
            </a:solidFill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ru-RU" sz="1100" b="1" dirty="0" smtClean="0">
                <a:solidFill>
                  <a:prstClr val="black"/>
                </a:solidFill>
                <a:latin typeface="Arial" pitchFamily="34" charset="0"/>
                <a:ea typeface="Calibri" pitchFamily="34" charset="0"/>
                <a:cs typeface="Times New Roman" pitchFamily="18" charset="0"/>
              </a:rPr>
              <a:t>Заявитель (селекционер, физическое или юридическое лицо)</a:t>
            </a:r>
            <a:endParaRPr lang="ru-RU" dirty="0" smtClean="0">
              <a:solidFill>
                <a:prstClr val="black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5" name="AutoShape 20"/>
          <p:cNvSpPr>
            <a:spLocks noChangeArrowheads="1"/>
          </p:cNvSpPr>
          <p:nvPr/>
        </p:nvSpPr>
        <p:spPr bwMode="auto">
          <a:xfrm>
            <a:off x="2686572" y="1442245"/>
            <a:ext cx="3109912" cy="546596"/>
          </a:xfrm>
          <a:prstGeom prst="flowChartProcess">
            <a:avLst/>
          </a:prstGeom>
          <a:solidFill>
            <a:srgbClr val="FFFFFF"/>
          </a:solidFill>
          <a:ln w="9525">
            <a:solidFill>
              <a:srgbClr val="000000"/>
            </a:solidFill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ru-RU" sz="1100" b="1" dirty="0" smtClean="0">
                <a:solidFill>
                  <a:prstClr val="black"/>
                </a:solidFill>
                <a:latin typeface="Arial" pitchFamily="34" charset="0"/>
                <a:ea typeface="Calibri" pitchFamily="34" charset="0"/>
                <a:cs typeface="Times New Roman" pitchFamily="18" charset="0"/>
              </a:rPr>
              <a:t>Министерство сельского хозяйства</a:t>
            </a:r>
            <a:endParaRPr lang="ru-RU" sz="600" dirty="0" smtClean="0">
              <a:solidFill>
                <a:prstClr val="black"/>
              </a:solidFill>
              <a:latin typeface="Arial" pitchFamily="34" charset="0"/>
              <a:cs typeface="Arial" pitchFamily="34" charset="0"/>
            </a:endParaRPr>
          </a:p>
          <a:p>
            <a:pPr algn="ctr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ru-RU" sz="1100" b="1" dirty="0" smtClean="0">
                <a:solidFill>
                  <a:prstClr val="black"/>
                </a:solidFill>
                <a:latin typeface="Arial" pitchFamily="34" charset="0"/>
                <a:ea typeface="Calibri" pitchFamily="34" charset="0"/>
                <a:cs typeface="Times New Roman" pitchFamily="18" charset="0"/>
              </a:rPr>
              <a:t>Департамент растениеводства</a:t>
            </a:r>
            <a:endParaRPr lang="ru-RU" sz="600" dirty="0" smtClean="0">
              <a:solidFill>
                <a:prstClr val="black"/>
              </a:solidFill>
              <a:latin typeface="Arial" pitchFamily="34" charset="0"/>
              <a:cs typeface="Arial" pitchFamily="34" charset="0"/>
            </a:endParaRPr>
          </a:p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endParaRPr lang="ru-RU" dirty="0" smtClean="0">
              <a:solidFill>
                <a:prstClr val="black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6" name="AutoShape 19"/>
          <p:cNvSpPr>
            <a:spLocks noChangeArrowheads="1"/>
          </p:cNvSpPr>
          <p:nvPr/>
        </p:nvSpPr>
        <p:spPr bwMode="auto">
          <a:xfrm>
            <a:off x="1414463" y="2185987"/>
            <a:ext cx="5435600" cy="522933"/>
          </a:xfrm>
          <a:prstGeom prst="flowChartProcess">
            <a:avLst/>
          </a:prstGeom>
          <a:solidFill>
            <a:srgbClr val="FFFFFF"/>
          </a:solidFill>
          <a:ln w="9525">
            <a:solidFill>
              <a:srgbClr val="000000"/>
            </a:solidFill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ru-RU" sz="1100" b="1" dirty="0" smtClean="0">
                <a:solidFill>
                  <a:prstClr val="black"/>
                </a:solidFill>
                <a:latin typeface="Arial" pitchFamily="34" charset="0"/>
                <a:ea typeface="Calibri" pitchFamily="34" charset="0"/>
                <a:cs typeface="Times New Roman" pitchFamily="18" charset="0"/>
              </a:rPr>
              <a:t>ФГБУ «</a:t>
            </a:r>
            <a:r>
              <a:rPr lang="ru-RU" sz="1100" b="1" dirty="0" err="1" smtClean="0">
                <a:solidFill>
                  <a:prstClr val="black"/>
                </a:solidFill>
                <a:latin typeface="Arial" pitchFamily="34" charset="0"/>
                <a:ea typeface="Calibri" pitchFamily="34" charset="0"/>
                <a:cs typeface="Times New Roman" pitchFamily="18" charset="0"/>
              </a:rPr>
              <a:t>Госсорткомиссия</a:t>
            </a:r>
            <a:r>
              <a:rPr lang="ru-RU" sz="1100" b="1" dirty="0" smtClean="0">
                <a:solidFill>
                  <a:prstClr val="black"/>
                </a:solidFill>
                <a:latin typeface="Arial" pitchFamily="34" charset="0"/>
                <a:ea typeface="Calibri" pitchFamily="34" charset="0"/>
                <a:cs typeface="Times New Roman" pitchFamily="18" charset="0"/>
              </a:rPr>
              <a:t>» </a:t>
            </a:r>
          </a:p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ru-RU" sz="900" dirty="0" smtClean="0">
                <a:solidFill>
                  <a:prstClr val="black"/>
                </a:solidFill>
                <a:latin typeface="Arial" pitchFamily="34" charset="0"/>
                <a:ea typeface="Calibri" pitchFamily="34" charset="0"/>
                <a:cs typeface="Times New Roman" pitchFamily="18" charset="0"/>
              </a:rPr>
              <a:t>Прием заявок и проведение предварительной экспертизы. Планирование сортоиспытания. Проведение испытаний на ООС в течение 2 лет. Публикация заявки в Официальном бюллетене.</a:t>
            </a:r>
            <a:endParaRPr lang="ru-RU" dirty="0" smtClean="0">
              <a:solidFill>
                <a:prstClr val="black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9" name="AutoShape 16"/>
          <p:cNvSpPr>
            <a:spLocks noChangeArrowheads="1"/>
          </p:cNvSpPr>
          <p:nvPr/>
        </p:nvSpPr>
        <p:spPr bwMode="auto">
          <a:xfrm>
            <a:off x="2743200" y="3048644"/>
            <a:ext cx="3053284" cy="767517"/>
          </a:xfrm>
          <a:prstGeom prst="flowChartProcess">
            <a:avLst/>
          </a:prstGeom>
          <a:solidFill>
            <a:srgbClr val="FFFFFF"/>
          </a:solidFill>
          <a:ln w="9525">
            <a:solidFill>
              <a:srgbClr val="000000"/>
            </a:solidFill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ru-RU" sz="1100" dirty="0" err="1" smtClean="0">
                <a:solidFill>
                  <a:prstClr val="black"/>
                </a:solidFill>
                <a:latin typeface="Arial" pitchFamily="34" charset="0"/>
                <a:ea typeface="Calibri" pitchFamily="34" charset="0"/>
                <a:cs typeface="Times New Roman" pitchFamily="18" charset="0"/>
              </a:rPr>
              <a:t>Госсортоучасток</a:t>
            </a:r>
            <a:r>
              <a:rPr lang="ru-RU" sz="1100" dirty="0" smtClean="0">
                <a:solidFill>
                  <a:prstClr val="black"/>
                </a:solidFill>
                <a:latin typeface="Arial" pitchFamily="34" charset="0"/>
                <a:ea typeface="Calibri" pitchFamily="34" charset="0"/>
                <a:cs typeface="Times New Roman" pitchFamily="18" charset="0"/>
              </a:rPr>
              <a:t>. </a:t>
            </a:r>
            <a:endParaRPr lang="ru-RU" sz="600" dirty="0" smtClean="0">
              <a:solidFill>
                <a:prstClr val="black"/>
              </a:solidFill>
              <a:latin typeface="Arial" pitchFamily="34" charset="0"/>
              <a:cs typeface="Arial" pitchFamily="34" charset="0"/>
            </a:endParaRPr>
          </a:p>
          <a:p>
            <a:pPr algn="ctr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ru-RU" sz="900" dirty="0" smtClean="0">
                <a:solidFill>
                  <a:prstClr val="black"/>
                </a:solidFill>
                <a:latin typeface="Arial" pitchFamily="34" charset="0"/>
                <a:ea typeface="Calibri" pitchFamily="34" charset="0"/>
                <a:cs typeface="Times New Roman" pitchFamily="18" charset="0"/>
              </a:rPr>
              <a:t>Проведение испытаний на </a:t>
            </a:r>
            <a:r>
              <a:rPr lang="ru-RU" sz="900" dirty="0" err="1" smtClean="0">
                <a:solidFill>
                  <a:prstClr val="black"/>
                </a:solidFill>
                <a:latin typeface="Arial" pitchFamily="34" charset="0"/>
                <a:ea typeface="Calibri" pitchFamily="34" charset="0"/>
                <a:cs typeface="Times New Roman" pitchFamily="18" charset="0"/>
              </a:rPr>
              <a:t>отличимость</a:t>
            </a:r>
            <a:r>
              <a:rPr lang="ru-RU" sz="900" dirty="0" smtClean="0">
                <a:solidFill>
                  <a:prstClr val="black"/>
                </a:solidFill>
                <a:latin typeface="Arial" pitchFamily="34" charset="0"/>
                <a:ea typeface="Calibri" pitchFamily="34" charset="0"/>
                <a:cs typeface="Times New Roman" pitchFamily="18" charset="0"/>
              </a:rPr>
              <a:t>, однородность и стабильность </a:t>
            </a:r>
            <a:endParaRPr lang="ru-RU" dirty="0" smtClean="0">
              <a:solidFill>
                <a:prstClr val="black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10" name="AutoShape 15"/>
          <p:cNvSpPr>
            <a:spLocks noChangeArrowheads="1"/>
          </p:cNvSpPr>
          <p:nvPr/>
        </p:nvSpPr>
        <p:spPr bwMode="auto">
          <a:xfrm>
            <a:off x="3010421" y="6075021"/>
            <a:ext cx="2462213" cy="422791"/>
          </a:xfrm>
          <a:prstGeom prst="flowChartProcess">
            <a:avLst/>
          </a:prstGeom>
          <a:solidFill>
            <a:srgbClr val="FFFFFF"/>
          </a:solidFill>
          <a:ln w="9525">
            <a:solidFill>
              <a:srgbClr val="000000"/>
            </a:solidFill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algn="ctr"/>
            <a:r>
              <a:rPr lang="ru-RU" sz="1100" b="1" dirty="0"/>
              <a:t>Заявитель</a:t>
            </a:r>
            <a:endParaRPr lang="ru-RU" sz="1100" dirty="0"/>
          </a:p>
          <a:p>
            <a:pPr algn="ctr"/>
            <a:r>
              <a:rPr lang="ru-RU" sz="1100" dirty="0"/>
              <a:t>Получение патента</a:t>
            </a:r>
          </a:p>
        </p:txBody>
      </p:sp>
      <p:sp>
        <p:nvSpPr>
          <p:cNvPr id="11" name="AutoShape 14"/>
          <p:cNvSpPr>
            <a:spLocks noChangeArrowheads="1"/>
          </p:cNvSpPr>
          <p:nvPr/>
        </p:nvSpPr>
        <p:spPr bwMode="auto">
          <a:xfrm>
            <a:off x="3010421" y="4216901"/>
            <a:ext cx="2462213" cy="666973"/>
          </a:xfrm>
          <a:prstGeom prst="flowChartProcess">
            <a:avLst/>
          </a:prstGeom>
          <a:solidFill>
            <a:srgbClr val="FFFFFF"/>
          </a:solidFill>
          <a:ln w="9525">
            <a:solidFill>
              <a:srgbClr val="000000"/>
            </a:solidFill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ru-RU" sz="1100" b="1" dirty="0" smtClean="0">
                <a:solidFill>
                  <a:prstClr val="black"/>
                </a:solidFill>
                <a:latin typeface="Arial" pitchFamily="34" charset="0"/>
                <a:ea typeface="Calibri" pitchFamily="34" charset="0"/>
                <a:cs typeface="Times New Roman" pitchFamily="18" charset="0"/>
              </a:rPr>
              <a:t>ФГБУ «</a:t>
            </a:r>
            <a:r>
              <a:rPr lang="ru-RU" sz="1100" b="1" dirty="0" err="1" smtClean="0">
                <a:solidFill>
                  <a:prstClr val="black"/>
                </a:solidFill>
                <a:latin typeface="Arial" pitchFamily="34" charset="0"/>
                <a:ea typeface="Calibri" pitchFamily="34" charset="0"/>
                <a:cs typeface="Times New Roman" pitchFamily="18" charset="0"/>
              </a:rPr>
              <a:t>Госсорткомиссия</a:t>
            </a:r>
            <a:r>
              <a:rPr lang="ru-RU" sz="1100" b="1" dirty="0" smtClean="0">
                <a:solidFill>
                  <a:prstClr val="black"/>
                </a:solidFill>
                <a:latin typeface="Arial" pitchFamily="34" charset="0"/>
                <a:ea typeface="Calibri" pitchFamily="34" charset="0"/>
                <a:cs typeface="Times New Roman" pitchFamily="18" charset="0"/>
              </a:rPr>
              <a:t>»</a:t>
            </a:r>
            <a:endParaRPr lang="ru-RU" sz="600" dirty="0" smtClean="0">
              <a:solidFill>
                <a:prstClr val="black"/>
              </a:solidFill>
              <a:latin typeface="Arial" pitchFamily="34" charset="0"/>
              <a:cs typeface="Arial" pitchFamily="34" charset="0"/>
            </a:endParaRPr>
          </a:p>
          <a:p>
            <a:pPr algn="ctr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ru-RU" sz="900" dirty="0" smtClean="0">
                <a:solidFill>
                  <a:prstClr val="black"/>
                </a:solidFill>
                <a:latin typeface="Arial" pitchFamily="34" charset="0"/>
                <a:ea typeface="Calibri" pitchFamily="34" charset="0"/>
                <a:cs typeface="Times New Roman" pitchFamily="18" charset="0"/>
              </a:rPr>
              <a:t>Сбор и анализ результатов испытаний и экспертиз на ООС.</a:t>
            </a:r>
          </a:p>
          <a:p>
            <a:pPr algn="ctr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ru-RU" sz="900" dirty="0" smtClean="0">
                <a:solidFill>
                  <a:prstClr val="black"/>
                </a:solidFill>
                <a:latin typeface="Arial" pitchFamily="34" charset="0"/>
                <a:cs typeface="Times New Roman" pitchFamily="18" charset="0"/>
              </a:rPr>
              <a:t>Экспертиза заявки на новизну.</a:t>
            </a:r>
            <a:endParaRPr lang="ru-RU" dirty="0" smtClean="0">
              <a:solidFill>
                <a:prstClr val="black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12" name="AutoShape 13"/>
          <p:cNvSpPr>
            <a:spLocks noChangeArrowheads="1"/>
          </p:cNvSpPr>
          <p:nvPr/>
        </p:nvSpPr>
        <p:spPr bwMode="auto">
          <a:xfrm>
            <a:off x="774424" y="5160621"/>
            <a:ext cx="7026276" cy="609600"/>
          </a:xfrm>
          <a:prstGeom prst="flowChartProcess">
            <a:avLst/>
          </a:prstGeom>
          <a:solidFill>
            <a:srgbClr val="FFFFFF"/>
          </a:solidFill>
          <a:ln w="9525">
            <a:solidFill>
              <a:srgbClr val="000000"/>
            </a:solidFill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ru-RU" sz="1100" b="1" dirty="0" smtClean="0">
                <a:solidFill>
                  <a:prstClr val="black"/>
                </a:solidFill>
                <a:latin typeface="Arial" pitchFamily="34" charset="0"/>
                <a:ea typeface="Calibri" pitchFamily="34" charset="0"/>
                <a:cs typeface="Times New Roman" pitchFamily="18" charset="0"/>
              </a:rPr>
              <a:t>Минсельхоз (Департамент растениеводства)</a:t>
            </a:r>
            <a:endParaRPr lang="ru-RU" sz="600" dirty="0" smtClean="0">
              <a:solidFill>
                <a:prstClr val="black"/>
              </a:solidFill>
              <a:latin typeface="Arial" pitchFamily="34" charset="0"/>
              <a:cs typeface="Arial" pitchFamily="34" charset="0"/>
            </a:endParaRPr>
          </a:p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ru-RU" sz="900" dirty="0"/>
              <a:t>Утверждение решения, выдача патента, авторских свидетельств и издание Государственного реестра охраняемых селекционных достижений (ежегодно) и публикация Официального бюллетеня (10 выпусков в год). Сотрудничество с международными организациями (UPOV) </a:t>
            </a:r>
            <a:endParaRPr lang="ru-RU" dirty="0" smtClean="0">
              <a:solidFill>
                <a:prstClr val="black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14" name="AutoShape 11"/>
          <p:cNvSpPr>
            <a:spLocks noChangeShapeType="1"/>
          </p:cNvSpPr>
          <p:nvPr/>
        </p:nvSpPr>
        <p:spPr bwMode="auto">
          <a:xfrm>
            <a:off x="4256881" y="1333500"/>
            <a:ext cx="0" cy="217488"/>
          </a:xfrm>
          <a:prstGeom prst="straightConnector1">
            <a:avLst/>
          </a:prstGeom>
          <a:noFill/>
          <a:ln w="9525">
            <a:solidFill>
              <a:srgbClr val="000000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15" name="AutoShape 10"/>
          <p:cNvSpPr>
            <a:spLocks noChangeShapeType="1"/>
          </p:cNvSpPr>
          <p:nvPr/>
        </p:nvSpPr>
        <p:spPr bwMode="auto">
          <a:xfrm>
            <a:off x="4282162" y="1988841"/>
            <a:ext cx="0" cy="188912"/>
          </a:xfrm>
          <a:prstGeom prst="straightConnector1">
            <a:avLst/>
          </a:prstGeom>
          <a:noFill/>
          <a:ln w="9525">
            <a:solidFill>
              <a:srgbClr val="000000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18" name="AutoShape 7"/>
          <p:cNvSpPr>
            <a:spLocks noChangeShapeType="1"/>
          </p:cNvSpPr>
          <p:nvPr/>
        </p:nvSpPr>
        <p:spPr bwMode="auto">
          <a:xfrm>
            <a:off x="4230289" y="2708920"/>
            <a:ext cx="0" cy="339725"/>
          </a:xfrm>
          <a:prstGeom prst="straightConnector1">
            <a:avLst/>
          </a:prstGeom>
          <a:noFill/>
          <a:ln w="9525">
            <a:solidFill>
              <a:srgbClr val="000000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21" name="AutoShape 4"/>
          <p:cNvSpPr>
            <a:spLocks noChangeShapeType="1"/>
          </p:cNvSpPr>
          <p:nvPr/>
        </p:nvSpPr>
        <p:spPr bwMode="auto">
          <a:xfrm>
            <a:off x="4269842" y="5770221"/>
            <a:ext cx="0" cy="304800"/>
          </a:xfrm>
          <a:prstGeom prst="straightConnector1">
            <a:avLst/>
          </a:prstGeom>
          <a:noFill/>
          <a:ln w="9525">
            <a:solidFill>
              <a:srgbClr val="000000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22" name="AutoShape 3"/>
          <p:cNvSpPr>
            <a:spLocks noChangeShapeType="1"/>
          </p:cNvSpPr>
          <p:nvPr/>
        </p:nvSpPr>
        <p:spPr bwMode="auto">
          <a:xfrm>
            <a:off x="4270471" y="4883874"/>
            <a:ext cx="0" cy="282575"/>
          </a:xfrm>
          <a:prstGeom prst="straightConnector1">
            <a:avLst/>
          </a:prstGeom>
          <a:noFill/>
          <a:ln w="9525">
            <a:solidFill>
              <a:srgbClr val="000000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24" name="AutoShape 1"/>
          <p:cNvSpPr>
            <a:spLocks noChangeShapeType="1"/>
          </p:cNvSpPr>
          <p:nvPr/>
        </p:nvSpPr>
        <p:spPr bwMode="auto">
          <a:xfrm>
            <a:off x="4256881" y="3851248"/>
            <a:ext cx="0" cy="339725"/>
          </a:xfrm>
          <a:prstGeom prst="straightConnector1">
            <a:avLst/>
          </a:prstGeom>
          <a:noFill/>
          <a:ln w="9525">
            <a:solidFill>
              <a:srgbClr val="000000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26" name="Rectangle 33"/>
          <p:cNvSpPr>
            <a:spLocks noChangeArrowheads="1"/>
          </p:cNvSpPr>
          <p:nvPr/>
        </p:nvSpPr>
        <p:spPr bwMode="auto">
          <a:xfrm>
            <a:off x="0" y="457200"/>
            <a:ext cx="9144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ru-RU" smtClean="0">
              <a:solidFill>
                <a:prstClr val="black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27" name="AutoShape 3"/>
          <p:cNvSpPr>
            <a:spLocks noChangeArrowheads="1"/>
          </p:cNvSpPr>
          <p:nvPr/>
        </p:nvSpPr>
        <p:spPr bwMode="auto">
          <a:xfrm>
            <a:off x="171450" y="0"/>
            <a:ext cx="8801100" cy="457200"/>
          </a:xfrm>
          <a:prstGeom prst="roundRect">
            <a:avLst>
              <a:gd name="adj" fmla="val 16667"/>
            </a:avLst>
          </a:prstGeom>
          <a:gradFill rotWithShape="1">
            <a:gsLst>
              <a:gs pos="0">
                <a:srgbClr val="003B00"/>
              </a:gs>
              <a:gs pos="100000">
                <a:srgbClr val="008000">
                  <a:alpha val="71999"/>
                </a:srgbClr>
              </a:gs>
            </a:gsLst>
            <a:lin ang="5400000" scaled="1"/>
          </a:gradFill>
          <a:ln w="9525">
            <a:noFill/>
            <a:round/>
            <a:headEnd/>
            <a:tailEnd/>
          </a:ln>
        </p:spPr>
        <p:txBody>
          <a:bodyPr anchor="ctr"/>
          <a:lstStyle/>
          <a:p>
            <a:pPr lvl="0" algn="ctr"/>
            <a:r>
              <a:rPr lang="ru-RU" altLang="ja-JP" sz="2000" b="1" kern="0" dirty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Схема движения сорта от селекции к производству </a:t>
            </a:r>
          </a:p>
        </p:txBody>
      </p:sp>
    </p:spTree>
    <p:extLst>
      <p:ext uri="{BB962C8B-B14F-4D97-AF65-F5344CB8AC3E}">
        <p14:creationId xmlns:p14="http://schemas.microsoft.com/office/powerpoint/2010/main" val="1444025773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1" name="AutoShape 3"/>
          <p:cNvSpPr>
            <a:spLocks noChangeArrowheads="1"/>
          </p:cNvSpPr>
          <p:nvPr/>
        </p:nvSpPr>
        <p:spPr bwMode="auto">
          <a:xfrm>
            <a:off x="171450" y="88900"/>
            <a:ext cx="8801100" cy="675804"/>
          </a:xfrm>
          <a:prstGeom prst="roundRect">
            <a:avLst>
              <a:gd name="adj" fmla="val 16667"/>
            </a:avLst>
          </a:prstGeom>
          <a:gradFill rotWithShape="1">
            <a:gsLst>
              <a:gs pos="0">
                <a:srgbClr val="003B00"/>
              </a:gs>
              <a:gs pos="100000">
                <a:srgbClr val="008000">
                  <a:alpha val="71999"/>
                </a:srgbClr>
              </a:gs>
            </a:gsLst>
            <a:lin ang="5400000" scaled="1"/>
          </a:gradFill>
          <a:ln w="9525">
            <a:noFill/>
            <a:round/>
            <a:headEnd/>
            <a:tailEnd/>
          </a:ln>
        </p:spPr>
        <p:txBody>
          <a:bodyPr anchor="ctr"/>
          <a:lstStyle/>
          <a:p>
            <a:pPr algn="ctr">
              <a:spcBef>
                <a:spcPct val="20000"/>
              </a:spcBef>
              <a:buClr>
                <a:srgbClr val="FF0000"/>
              </a:buClr>
              <a:buSzPct val="130000"/>
              <a:defRPr/>
            </a:pPr>
            <a:r>
              <a:rPr lang="ru-RU" sz="2000" b="1" dirty="0" smtClean="0">
                <a:solidFill>
                  <a:srgbClr val="FFFFFF"/>
                </a:solidFill>
              </a:rPr>
              <a:t>Государственный реестр охраняемых селекционных достижений</a:t>
            </a:r>
            <a:endParaRPr lang="ru-RU" sz="2000" b="1" dirty="0">
              <a:solidFill>
                <a:srgbClr val="FFFFFF"/>
              </a:solidFill>
              <a:effectLst>
                <a:outerShdw blurRad="38100" dist="38100" dir="2700000" algn="tl">
                  <a:srgbClr val="000000"/>
                </a:outerShdw>
              </a:effectLst>
            </a:endParaRPr>
          </a:p>
        </p:txBody>
      </p:sp>
      <p:sp>
        <p:nvSpPr>
          <p:cNvPr id="10" name="Oval 8"/>
          <p:cNvSpPr>
            <a:spLocks noChangeArrowheads="1"/>
          </p:cNvSpPr>
          <p:nvPr/>
        </p:nvSpPr>
        <p:spPr bwMode="auto">
          <a:xfrm>
            <a:off x="8689975" y="6588125"/>
            <a:ext cx="242888" cy="249238"/>
          </a:xfrm>
          <a:prstGeom prst="ellipse">
            <a:avLst/>
          </a:prstGeom>
          <a:solidFill>
            <a:srgbClr val="FFCC99"/>
          </a:solidFill>
          <a:ln w="6350">
            <a:solidFill>
              <a:srgbClr val="006600"/>
            </a:solidFill>
            <a:round/>
            <a:headEnd/>
            <a:tailEnd/>
          </a:ln>
        </p:spPr>
        <p:txBody>
          <a:bodyPr wrap="none" anchor="ctr"/>
          <a:lstStyle/>
          <a:p>
            <a:pPr algn="ctr"/>
            <a:endParaRPr lang="ru-RU" sz="1400" b="1">
              <a:solidFill>
                <a:srgbClr val="800000"/>
              </a:solidFill>
            </a:endParaRPr>
          </a:p>
        </p:txBody>
      </p:sp>
      <p:sp>
        <p:nvSpPr>
          <p:cNvPr id="11" name="Номер слайда 5"/>
          <p:cNvSpPr>
            <a:spLocks/>
          </p:cNvSpPr>
          <p:nvPr/>
        </p:nvSpPr>
        <p:spPr bwMode="auto">
          <a:xfrm>
            <a:off x="8570913" y="6635750"/>
            <a:ext cx="477837" cy="1444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algn="ctr"/>
            <a:fld id="{CB378D46-4BE2-4882-BE1F-B2BB4DE31384}" type="slidenum">
              <a:rPr lang="ru-RU" sz="1400" b="1">
                <a:solidFill>
                  <a:srgbClr val="006600"/>
                </a:solidFill>
              </a:rPr>
              <a:pPr algn="ctr"/>
              <a:t>9</a:t>
            </a:fld>
            <a:endParaRPr lang="ru-RU" sz="1400" b="1">
              <a:solidFill>
                <a:srgbClr val="006600"/>
              </a:solidFill>
            </a:endParaRPr>
          </a:p>
        </p:txBody>
      </p:sp>
      <p:pic>
        <p:nvPicPr>
          <p:cNvPr id="12" name="Picture 6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07689" y="6568806"/>
            <a:ext cx="268339" cy="286772"/>
          </a:xfrm>
          <a:prstGeom prst="rect">
            <a:avLst/>
          </a:prstGeom>
          <a:gradFill>
            <a:gsLst>
              <a:gs pos="0">
                <a:schemeClr val="accent1">
                  <a:tint val="66000"/>
                  <a:satMod val="160000"/>
                  <a:alpha val="2000"/>
                </a:schemeClr>
              </a:gs>
              <a:gs pos="50000">
                <a:schemeClr val="accent1">
                  <a:tint val="44500"/>
                  <a:satMod val="160000"/>
                  <a:alpha val="0"/>
                </a:schemeClr>
              </a:gs>
              <a:gs pos="100000">
                <a:schemeClr val="accent1">
                  <a:tint val="23500"/>
                  <a:satMod val="160000"/>
                  <a:alpha val="0"/>
                </a:schemeClr>
              </a:gs>
            </a:gsLst>
            <a:lin ang="5400000" scaled="0"/>
          </a:gradFill>
          <a:ln w="9525">
            <a:gradFill>
              <a:gsLst>
                <a:gs pos="0">
                  <a:schemeClr val="accent1">
                    <a:tint val="66000"/>
                    <a:satMod val="160000"/>
                    <a:alpha val="2000"/>
                  </a:schemeClr>
                </a:gs>
                <a:gs pos="50000">
                  <a:schemeClr val="accent1">
                    <a:tint val="44500"/>
                    <a:satMod val="160000"/>
                    <a:alpha val="0"/>
                  </a:schemeClr>
                </a:gs>
                <a:gs pos="100000">
                  <a:schemeClr val="accent1">
                    <a:tint val="23500"/>
                    <a:satMod val="160000"/>
                    <a:alpha val="0"/>
                  </a:schemeClr>
                </a:gs>
              </a:gsLst>
              <a:lin ang="5400000" scaled="0"/>
            </a:gradFill>
            <a:miter lim="800000"/>
            <a:headEnd/>
            <a:tailEnd/>
          </a:ln>
          <a:effectLst/>
        </p:spPr>
      </p:pic>
      <p:cxnSp>
        <p:nvCxnSpPr>
          <p:cNvPr id="13" name="Прямая соединительная линия 6"/>
          <p:cNvCxnSpPr>
            <a:cxnSpLocks noChangeShapeType="1"/>
          </p:cNvCxnSpPr>
          <p:nvPr/>
        </p:nvCxnSpPr>
        <p:spPr bwMode="auto">
          <a:xfrm>
            <a:off x="250825" y="6557963"/>
            <a:ext cx="8715375" cy="0"/>
          </a:xfrm>
          <a:prstGeom prst="line">
            <a:avLst/>
          </a:prstGeom>
          <a:noFill/>
          <a:ln w="9525" algn="ctr">
            <a:solidFill>
              <a:srgbClr val="006600"/>
            </a:solidFill>
            <a:round/>
            <a:headEnd/>
            <a:tailEnd/>
          </a:ln>
        </p:spPr>
      </p:cxnSp>
      <p:sp>
        <p:nvSpPr>
          <p:cNvPr id="2" name="Прямоугольник 1"/>
          <p:cNvSpPr/>
          <p:nvPr/>
        </p:nvSpPr>
        <p:spPr>
          <a:xfrm>
            <a:off x="171450" y="908720"/>
            <a:ext cx="8794750" cy="39703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dirty="0" smtClean="0"/>
              <a:t>С 1993 г. по настоящее время </a:t>
            </a:r>
            <a:r>
              <a:rPr lang="ru-RU" dirty="0"/>
              <a:t>всего поступило </a:t>
            </a:r>
            <a:r>
              <a:rPr lang="ru-RU" dirty="0" smtClean="0"/>
              <a:t>13 240 </a:t>
            </a:r>
            <a:r>
              <a:rPr lang="ru-RU" dirty="0"/>
              <a:t>заявок, из них по отечественным сортам </a:t>
            </a:r>
            <a:r>
              <a:rPr lang="ru-RU" dirty="0" smtClean="0"/>
              <a:t>11 021 </a:t>
            </a:r>
            <a:r>
              <a:rPr lang="ru-RU" dirty="0"/>
              <a:t>заявок </a:t>
            </a:r>
            <a:r>
              <a:rPr lang="ru-RU" dirty="0" smtClean="0"/>
              <a:t>(83,4%), </a:t>
            </a:r>
            <a:r>
              <a:rPr lang="ru-RU" dirty="0"/>
              <a:t>доля зарубежных </a:t>
            </a:r>
            <a:r>
              <a:rPr lang="ru-RU" dirty="0" smtClean="0"/>
              <a:t>16,6%. </a:t>
            </a:r>
          </a:p>
          <a:p>
            <a:pPr algn="just"/>
            <a:endParaRPr lang="ru-RU" dirty="0" smtClean="0"/>
          </a:p>
          <a:p>
            <a:pPr algn="just"/>
            <a:r>
              <a:rPr lang="ru-RU" dirty="0" smtClean="0"/>
              <a:t>Включено </a:t>
            </a:r>
            <a:r>
              <a:rPr lang="ru-RU" dirty="0"/>
              <a:t>в </a:t>
            </a:r>
            <a:r>
              <a:rPr lang="ru-RU" dirty="0" smtClean="0"/>
              <a:t>Государственный реестр охраняемых селекционных достижений и выдано патентов на селекционные достижения 9896. Испытания продолжаются по 1125 заявкам на выдачу патента.</a:t>
            </a:r>
          </a:p>
          <a:p>
            <a:pPr algn="just"/>
            <a:r>
              <a:rPr lang="ru-RU" dirty="0" smtClean="0"/>
              <a:t>Действующими на 22 октября 2018 г. являются 5261 патент на селекционное достижение.</a:t>
            </a:r>
          </a:p>
          <a:p>
            <a:pPr algn="just"/>
            <a:endParaRPr lang="ru-RU" dirty="0" smtClean="0"/>
          </a:p>
          <a:p>
            <a:pPr algn="just"/>
            <a:r>
              <a:rPr lang="ru-RU" dirty="0" smtClean="0"/>
              <a:t>Основными причинами прекращения действия патентов являются:</a:t>
            </a:r>
          </a:p>
          <a:p>
            <a:pPr algn="just"/>
            <a:r>
              <a:rPr lang="ru-RU" dirty="0" smtClean="0"/>
              <a:t>Отказ от патента;</a:t>
            </a:r>
          </a:p>
          <a:p>
            <a:pPr algn="just"/>
            <a:r>
              <a:rPr lang="ru-RU" dirty="0" smtClean="0"/>
              <a:t>Досрочное прекращение действия патента вследствие не уплаты </a:t>
            </a:r>
            <a:r>
              <a:rPr lang="ru-RU" dirty="0" err="1" smtClean="0"/>
              <a:t>патентой</a:t>
            </a:r>
            <a:r>
              <a:rPr lang="ru-RU" dirty="0" smtClean="0"/>
              <a:t> пошлины за поддержание патента в силе;</a:t>
            </a:r>
          </a:p>
          <a:p>
            <a:pPr algn="just"/>
            <a:r>
              <a:rPr lang="ru-RU" dirty="0" smtClean="0"/>
              <a:t>Истечение срока действия патента.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02710635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1" name="AutoShape 3"/>
          <p:cNvSpPr>
            <a:spLocks noChangeArrowheads="1"/>
          </p:cNvSpPr>
          <p:nvPr/>
        </p:nvSpPr>
        <p:spPr bwMode="auto">
          <a:xfrm>
            <a:off x="171450" y="88900"/>
            <a:ext cx="8801100" cy="819150"/>
          </a:xfrm>
          <a:prstGeom prst="roundRect">
            <a:avLst>
              <a:gd name="adj" fmla="val 16667"/>
            </a:avLst>
          </a:prstGeom>
          <a:gradFill rotWithShape="1">
            <a:gsLst>
              <a:gs pos="0">
                <a:srgbClr val="003B00"/>
              </a:gs>
              <a:gs pos="100000">
                <a:srgbClr val="008000">
                  <a:alpha val="71999"/>
                </a:srgbClr>
              </a:gs>
            </a:gsLst>
            <a:lin ang="5400000" scaled="1"/>
          </a:gradFill>
          <a:ln w="9525">
            <a:noFill/>
            <a:round/>
            <a:headEnd/>
            <a:tailEnd/>
          </a:ln>
        </p:spPr>
        <p:txBody>
          <a:bodyPr anchor="ctr"/>
          <a:lstStyle/>
          <a:p>
            <a:pPr algn="ctr">
              <a:spcBef>
                <a:spcPct val="20000"/>
              </a:spcBef>
              <a:buClr>
                <a:srgbClr val="FF0000"/>
              </a:buClr>
              <a:buSzPct val="130000"/>
              <a:defRPr/>
            </a:pPr>
            <a:r>
              <a:rPr lang="ru-RU" sz="2000" b="1" dirty="0" smtClean="0">
                <a:solidFill>
                  <a:srgbClr val="FFFFFF"/>
                </a:solidFill>
              </a:rPr>
              <a:t>Борьба с нарушениями прав патентообладателя</a:t>
            </a:r>
            <a:endParaRPr lang="ru-RU" sz="2000" b="1" dirty="0">
              <a:solidFill>
                <a:srgbClr val="FFFFFF"/>
              </a:solidFill>
              <a:effectLst>
                <a:outerShdw blurRad="38100" dist="38100" dir="2700000" algn="tl">
                  <a:srgbClr val="000000"/>
                </a:outerShdw>
              </a:effectLst>
            </a:endParaRPr>
          </a:p>
        </p:txBody>
      </p:sp>
      <p:sp>
        <p:nvSpPr>
          <p:cNvPr id="10" name="Oval 8"/>
          <p:cNvSpPr>
            <a:spLocks noChangeArrowheads="1"/>
          </p:cNvSpPr>
          <p:nvPr/>
        </p:nvSpPr>
        <p:spPr bwMode="auto">
          <a:xfrm>
            <a:off x="8689975" y="6588125"/>
            <a:ext cx="242888" cy="249238"/>
          </a:xfrm>
          <a:prstGeom prst="ellipse">
            <a:avLst/>
          </a:prstGeom>
          <a:solidFill>
            <a:srgbClr val="FFCC99"/>
          </a:solidFill>
          <a:ln w="6350">
            <a:solidFill>
              <a:srgbClr val="006600"/>
            </a:solidFill>
            <a:round/>
            <a:headEnd/>
            <a:tailEnd/>
          </a:ln>
        </p:spPr>
        <p:txBody>
          <a:bodyPr wrap="none" anchor="ctr"/>
          <a:lstStyle/>
          <a:p>
            <a:pPr algn="ctr"/>
            <a:endParaRPr lang="ru-RU" sz="1400" b="1">
              <a:solidFill>
                <a:srgbClr val="800000"/>
              </a:solidFill>
            </a:endParaRPr>
          </a:p>
        </p:txBody>
      </p:sp>
      <p:sp>
        <p:nvSpPr>
          <p:cNvPr id="11" name="Номер слайда 5"/>
          <p:cNvSpPr>
            <a:spLocks/>
          </p:cNvSpPr>
          <p:nvPr/>
        </p:nvSpPr>
        <p:spPr bwMode="auto">
          <a:xfrm>
            <a:off x="8570913" y="6635750"/>
            <a:ext cx="477837" cy="1444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algn="ctr"/>
            <a:fld id="{CB378D46-4BE2-4882-BE1F-B2BB4DE31384}" type="slidenum">
              <a:rPr lang="ru-RU" sz="1400" b="1">
                <a:solidFill>
                  <a:srgbClr val="006600"/>
                </a:solidFill>
              </a:rPr>
              <a:pPr algn="ctr"/>
              <a:t>10</a:t>
            </a:fld>
            <a:endParaRPr lang="ru-RU" sz="1400" b="1">
              <a:solidFill>
                <a:srgbClr val="006600"/>
              </a:solidFill>
            </a:endParaRPr>
          </a:p>
        </p:txBody>
      </p:sp>
      <p:pic>
        <p:nvPicPr>
          <p:cNvPr id="12" name="Picture 6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07689" y="6568806"/>
            <a:ext cx="268339" cy="286772"/>
          </a:xfrm>
          <a:prstGeom prst="rect">
            <a:avLst/>
          </a:prstGeom>
          <a:gradFill>
            <a:gsLst>
              <a:gs pos="0">
                <a:schemeClr val="accent1">
                  <a:tint val="66000"/>
                  <a:satMod val="160000"/>
                  <a:alpha val="2000"/>
                </a:schemeClr>
              </a:gs>
              <a:gs pos="50000">
                <a:schemeClr val="accent1">
                  <a:tint val="44500"/>
                  <a:satMod val="160000"/>
                  <a:alpha val="0"/>
                </a:schemeClr>
              </a:gs>
              <a:gs pos="100000">
                <a:schemeClr val="accent1">
                  <a:tint val="23500"/>
                  <a:satMod val="160000"/>
                  <a:alpha val="0"/>
                </a:schemeClr>
              </a:gs>
            </a:gsLst>
            <a:lin ang="5400000" scaled="0"/>
          </a:gradFill>
          <a:ln w="9525">
            <a:gradFill>
              <a:gsLst>
                <a:gs pos="0">
                  <a:schemeClr val="accent1">
                    <a:tint val="66000"/>
                    <a:satMod val="160000"/>
                    <a:alpha val="2000"/>
                  </a:schemeClr>
                </a:gs>
                <a:gs pos="50000">
                  <a:schemeClr val="accent1">
                    <a:tint val="44500"/>
                    <a:satMod val="160000"/>
                    <a:alpha val="0"/>
                  </a:schemeClr>
                </a:gs>
                <a:gs pos="100000">
                  <a:schemeClr val="accent1">
                    <a:tint val="23500"/>
                    <a:satMod val="160000"/>
                    <a:alpha val="0"/>
                  </a:schemeClr>
                </a:gs>
              </a:gsLst>
              <a:lin ang="5400000" scaled="0"/>
            </a:gradFill>
            <a:miter lim="800000"/>
            <a:headEnd/>
            <a:tailEnd/>
          </a:ln>
          <a:effectLst/>
        </p:spPr>
      </p:pic>
      <p:cxnSp>
        <p:nvCxnSpPr>
          <p:cNvPr id="13" name="Прямая соединительная линия 6"/>
          <p:cNvCxnSpPr>
            <a:cxnSpLocks noChangeShapeType="1"/>
          </p:cNvCxnSpPr>
          <p:nvPr/>
        </p:nvCxnSpPr>
        <p:spPr bwMode="auto">
          <a:xfrm>
            <a:off x="250825" y="6557963"/>
            <a:ext cx="8715375" cy="0"/>
          </a:xfrm>
          <a:prstGeom prst="line">
            <a:avLst/>
          </a:prstGeom>
          <a:noFill/>
          <a:ln w="9525" algn="ctr">
            <a:solidFill>
              <a:srgbClr val="006600"/>
            </a:solidFill>
            <a:round/>
            <a:headEnd/>
            <a:tailEnd/>
          </a:ln>
        </p:spPr>
      </p:cxnSp>
      <p:sp>
        <p:nvSpPr>
          <p:cNvPr id="2" name="Прямоугольник 1"/>
          <p:cNvSpPr/>
          <p:nvPr/>
        </p:nvSpPr>
        <p:spPr>
          <a:xfrm>
            <a:off x="250825" y="1028343"/>
            <a:ext cx="8682038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96000" indent="457200" algn="just"/>
            <a:endParaRPr lang="ru-RU" dirty="0"/>
          </a:p>
        </p:txBody>
      </p:sp>
      <p:sp>
        <p:nvSpPr>
          <p:cNvPr id="3" name="Прямоугольник 2"/>
          <p:cNvSpPr/>
          <p:nvPr/>
        </p:nvSpPr>
        <p:spPr>
          <a:xfrm>
            <a:off x="1207468" y="1628800"/>
            <a:ext cx="6768752" cy="39703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dirty="0"/>
              <a:t>Структуры, способствующие </a:t>
            </a:r>
            <a:r>
              <a:rPr lang="ru-RU" dirty="0" smtClean="0"/>
              <a:t>борьбе с нарушениями прав патентообладателей:</a:t>
            </a:r>
          </a:p>
          <a:p>
            <a:endParaRPr lang="ru-RU" dirty="0" smtClean="0"/>
          </a:p>
          <a:p>
            <a:r>
              <a:rPr lang="ru-RU" dirty="0" smtClean="0"/>
              <a:t>Пресечение нарушения только через суд.</a:t>
            </a:r>
          </a:p>
          <a:p>
            <a:r>
              <a:rPr lang="ru-RU" dirty="0" smtClean="0"/>
              <a:t>Высший арбитражный орган - Суд </a:t>
            </a:r>
            <a:r>
              <a:rPr lang="ru-RU" dirty="0"/>
              <a:t>по интеллектуальным </a:t>
            </a:r>
            <a:r>
              <a:rPr lang="ru-RU" dirty="0" smtClean="0"/>
              <a:t>правам.</a:t>
            </a:r>
            <a:endParaRPr lang="ru-RU" dirty="0"/>
          </a:p>
          <a:p>
            <a:r>
              <a:rPr lang="ru-RU" dirty="0" smtClean="0"/>
              <a:t>Лицензиаты.</a:t>
            </a:r>
            <a:endParaRPr lang="ru-RU" dirty="0"/>
          </a:p>
          <a:p>
            <a:r>
              <a:rPr lang="ru-RU" dirty="0"/>
              <a:t>Профессиональные союзы и ассоциации (например, Национальный союз селекционеров и семеноводов (</a:t>
            </a:r>
            <a:r>
              <a:rPr lang="ru-RU" dirty="0" err="1"/>
              <a:t>НССиС</a:t>
            </a:r>
            <a:r>
              <a:rPr lang="ru-RU" smtClean="0"/>
              <a:t>).</a:t>
            </a:r>
            <a:endParaRPr lang="ru-RU" dirty="0"/>
          </a:p>
          <a:p>
            <a:r>
              <a:rPr lang="ru-RU" dirty="0"/>
              <a:t>Коммерческие организации, оказывающие юридические услуги по защите прав </a:t>
            </a:r>
            <a:r>
              <a:rPr lang="ru-RU" dirty="0" smtClean="0"/>
              <a:t>селекционера.</a:t>
            </a:r>
          </a:p>
          <a:p>
            <a:r>
              <a:rPr lang="ru-RU" dirty="0" smtClean="0"/>
              <a:t>ФГБУ «</a:t>
            </a:r>
            <a:r>
              <a:rPr lang="ru-RU" dirty="0" err="1" smtClean="0"/>
              <a:t>Госсорткомиссия</a:t>
            </a:r>
            <a:r>
              <a:rPr lang="ru-RU" dirty="0" smtClean="0"/>
              <a:t>» проведение экспертиз по </a:t>
            </a:r>
            <a:r>
              <a:rPr lang="ru-RU" dirty="0" err="1" smtClean="0"/>
              <a:t>отличимости</a:t>
            </a:r>
            <a:r>
              <a:rPr lang="ru-RU" dirty="0" smtClean="0"/>
              <a:t>, однородности и стабильности, лаборатория биотехнологии.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97891562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1" name="AutoShape 3"/>
          <p:cNvSpPr>
            <a:spLocks noChangeArrowheads="1"/>
          </p:cNvSpPr>
          <p:nvPr/>
        </p:nvSpPr>
        <p:spPr bwMode="auto">
          <a:xfrm>
            <a:off x="171450" y="88900"/>
            <a:ext cx="8801100" cy="819150"/>
          </a:xfrm>
          <a:prstGeom prst="roundRect">
            <a:avLst>
              <a:gd name="adj" fmla="val 16667"/>
            </a:avLst>
          </a:prstGeom>
          <a:gradFill rotWithShape="1">
            <a:gsLst>
              <a:gs pos="0">
                <a:srgbClr val="003B00"/>
              </a:gs>
              <a:gs pos="100000">
                <a:srgbClr val="008000">
                  <a:alpha val="71999"/>
                </a:srgbClr>
              </a:gs>
            </a:gsLst>
            <a:lin ang="5400000" scaled="1"/>
          </a:gradFill>
          <a:ln w="9525">
            <a:noFill/>
            <a:round/>
            <a:headEnd/>
            <a:tailEnd/>
          </a:ln>
        </p:spPr>
        <p:txBody>
          <a:bodyPr anchor="ctr"/>
          <a:lstStyle/>
          <a:p>
            <a:pPr algn="ctr">
              <a:spcBef>
                <a:spcPct val="20000"/>
              </a:spcBef>
              <a:buClr>
                <a:srgbClr val="FF0000"/>
              </a:buClr>
              <a:buSzPct val="130000"/>
              <a:defRPr/>
            </a:pPr>
            <a:r>
              <a:rPr lang="ru-RU" sz="2000" b="1" dirty="0" smtClean="0">
                <a:solidFill>
                  <a:srgbClr val="FFFFFF"/>
                </a:solidFill>
              </a:rPr>
              <a:t>Методические основы государственного сортоиспытания</a:t>
            </a:r>
          </a:p>
          <a:p>
            <a:pPr algn="ctr">
              <a:spcBef>
                <a:spcPct val="20000"/>
              </a:spcBef>
              <a:buClr>
                <a:srgbClr val="FF0000"/>
              </a:buClr>
              <a:buSzPct val="130000"/>
              <a:defRPr/>
            </a:pPr>
            <a:r>
              <a:rPr lang="ru-RU" sz="2000" b="1" dirty="0" smtClean="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Испытания на </a:t>
            </a:r>
            <a:r>
              <a:rPr lang="ru-RU" sz="2000" b="1" dirty="0" err="1" smtClean="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отличимость</a:t>
            </a:r>
            <a:r>
              <a:rPr lang="ru-RU" sz="2000" b="1" dirty="0" smtClean="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, однородность и стабильность</a:t>
            </a:r>
            <a:endParaRPr lang="ru-RU" sz="2000" b="1" dirty="0">
              <a:solidFill>
                <a:srgbClr val="FFFFFF"/>
              </a:solidFill>
              <a:effectLst>
                <a:outerShdw blurRad="38100" dist="38100" dir="2700000" algn="tl">
                  <a:srgbClr val="000000"/>
                </a:outerShdw>
              </a:effectLst>
            </a:endParaRPr>
          </a:p>
        </p:txBody>
      </p:sp>
      <p:sp>
        <p:nvSpPr>
          <p:cNvPr id="10" name="Oval 8"/>
          <p:cNvSpPr>
            <a:spLocks noChangeArrowheads="1"/>
          </p:cNvSpPr>
          <p:nvPr/>
        </p:nvSpPr>
        <p:spPr bwMode="auto">
          <a:xfrm>
            <a:off x="8689975" y="6588125"/>
            <a:ext cx="242888" cy="249238"/>
          </a:xfrm>
          <a:prstGeom prst="ellipse">
            <a:avLst/>
          </a:prstGeom>
          <a:solidFill>
            <a:srgbClr val="FFCC99"/>
          </a:solidFill>
          <a:ln w="6350">
            <a:solidFill>
              <a:srgbClr val="006600"/>
            </a:solidFill>
            <a:round/>
            <a:headEnd/>
            <a:tailEnd/>
          </a:ln>
        </p:spPr>
        <p:txBody>
          <a:bodyPr wrap="none" anchor="ctr"/>
          <a:lstStyle/>
          <a:p>
            <a:pPr algn="ctr"/>
            <a:endParaRPr lang="ru-RU" sz="1400" b="1">
              <a:solidFill>
                <a:srgbClr val="800000"/>
              </a:solidFill>
            </a:endParaRPr>
          </a:p>
        </p:txBody>
      </p:sp>
      <p:sp>
        <p:nvSpPr>
          <p:cNvPr id="11" name="Номер слайда 5"/>
          <p:cNvSpPr>
            <a:spLocks/>
          </p:cNvSpPr>
          <p:nvPr/>
        </p:nvSpPr>
        <p:spPr bwMode="auto">
          <a:xfrm>
            <a:off x="8570913" y="6635750"/>
            <a:ext cx="477837" cy="1444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algn="ctr"/>
            <a:fld id="{CB378D46-4BE2-4882-BE1F-B2BB4DE31384}" type="slidenum">
              <a:rPr lang="ru-RU" sz="1400" b="1">
                <a:solidFill>
                  <a:srgbClr val="006600"/>
                </a:solidFill>
              </a:rPr>
              <a:pPr algn="ctr"/>
              <a:t>11</a:t>
            </a:fld>
            <a:endParaRPr lang="ru-RU" sz="1400" b="1">
              <a:solidFill>
                <a:srgbClr val="006600"/>
              </a:solidFill>
            </a:endParaRPr>
          </a:p>
        </p:txBody>
      </p:sp>
      <p:pic>
        <p:nvPicPr>
          <p:cNvPr id="12" name="Picture 6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07689" y="6568806"/>
            <a:ext cx="268339" cy="286772"/>
          </a:xfrm>
          <a:prstGeom prst="rect">
            <a:avLst/>
          </a:prstGeom>
          <a:gradFill>
            <a:gsLst>
              <a:gs pos="0">
                <a:schemeClr val="accent1">
                  <a:tint val="66000"/>
                  <a:satMod val="160000"/>
                  <a:alpha val="2000"/>
                </a:schemeClr>
              </a:gs>
              <a:gs pos="50000">
                <a:schemeClr val="accent1">
                  <a:tint val="44500"/>
                  <a:satMod val="160000"/>
                  <a:alpha val="0"/>
                </a:schemeClr>
              </a:gs>
              <a:gs pos="100000">
                <a:schemeClr val="accent1">
                  <a:tint val="23500"/>
                  <a:satMod val="160000"/>
                  <a:alpha val="0"/>
                </a:schemeClr>
              </a:gs>
            </a:gsLst>
            <a:lin ang="5400000" scaled="0"/>
          </a:gradFill>
          <a:ln w="9525">
            <a:gradFill>
              <a:gsLst>
                <a:gs pos="0">
                  <a:schemeClr val="accent1">
                    <a:tint val="66000"/>
                    <a:satMod val="160000"/>
                    <a:alpha val="2000"/>
                  </a:schemeClr>
                </a:gs>
                <a:gs pos="50000">
                  <a:schemeClr val="accent1">
                    <a:tint val="44500"/>
                    <a:satMod val="160000"/>
                    <a:alpha val="0"/>
                  </a:schemeClr>
                </a:gs>
                <a:gs pos="100000">
                  <a:schemeClr val="accent1">
                    <a:tint val="23500"/>
                    <a:satMod val="160000"/>
                    <a:alpha val="0"/>
                  </a:schemeClr>
                </a:gs>
              </a:gsLst>
              <a:lin ang="5400000" scaled="0"/>
            </a:gradFill>
            <a:miter lim="800000"/>
            <a:headEnd/>
            <a:tailEnd/>
          </a:ln>
          <a:effectLst/>
        </p:spPr>
      </p:pic>
      <p:cxnSp>
        <p:nvCxnSpPr>
          <p:cNvPr id="13" name="Прямая соединительная линия 6"/>
          <p:cNvCxnSpPr>
            <a:cxnSpLocks noChangeShapeType="1"/>
          </p:cNvCxnSpPr>
          <p:nvPr/>
        </p:nvCxnSpPr>
        <p:spPr bwMode="auto">
          <a:xfrm>
            <a:off x="250825" y="6557963"/>
            <a:ext cx="8715375" cy="0"/>
          </a:xfrm>
          <a:prstGeom prst="line">
            <a:avLst/>
          </a:prstGeom>
          <a:noFill/>
          <a:ln w="9525" algn="ctr">
            <a:solidFill>
              <a:srgbClr val="006600"/>
            </a:solidFill>
            <a:round/>
            <a:headEnd/>
            <a:tailEnd/>
          </a:ln>
        </p:spPr>
      </p:cxnSp>
      <p:sp>
        <p:nvSpPr>
          <p:cNvPr id="2" name="Прямоугольник 1"/>
          <p:cNvSpPr/>
          <p:nvPr/>
        </p:nvSpPr>
        <p:spPr>
          <a:xfrm>
            <a:off x="255298" y="1412776"/>
            <a:ext cx="8801100" cy="424731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dirty="0" smtClean="0">
                <a:solidFill>
                  <a:srgbClr val="000000"/>
                </a:solidFill>
              </a:rPr>
              <a:t>Испытания </a:t>
            </a:r>
            <a:r>
              <a:rPr lang="ru-RU" dirty="0">
                <a:solidFill>
                  <a:srgbClr val="000000"/>
                </a:solidFill>
              </a:rPr>
              <a:t>на </a:t>
            </a:r>
            <a:r>
              <a:rPr lang="ru-RU" dirty="0" err="1">
                <a:solidFill>
                  <a:srgbClr val="000000"/>
                </a:solidFill>
              </a:rPr>
              <a:t>отличимость</a:t>
            </a:r>
            <a:r>
              <a:rPr lang="ru-RU" dirty="0">
                <a:solidFill>
                  <a:srgbClr val="000000"/>
                </a:solidFill>
              </a:rPr>
              <a:t>, однородность и </a:t>
            </a:r>
            <a:r>
              <a:rPr lang="ru-RU" dirty="0" smtClean="0">
                <a:solidFill>
                  <a:srgbClr val="000000"/>
                </a:solidFill>
              </a:rPr>
              <a:t>стабильность (ООС) </a:t>
            </a:r>
            <a:r>
              <a:rPr lang="ru-RU" dirty="0">
                <a:solidFill>
                  <a:srgbClr val="000000"/>
                </a:solidFill>
              </a:rPr>
              <a:t>проводятся по соответствующим методикам. </a:t>
            </a:r>
            <a:endParaRPr lang="ru-RU" dirty="0" smtClean="0">
              <a:solidFill>
                <a:srgbClr val="000000"/>
              </a:solidFill>
            </a:endParaRPr>
          </a:p>
          <a:p>
            <a:pPr algn="just"/>
            <a:endParaRPr lang="ru-RU" dirty="0" smtClean="0">
              <a:solidFill>
                <a:srgbClr val="000000"/>
              </a:solidFill>
            </a:endParaRPr>
          </a:p>
          <a:p>
            <a:pPr algn="just"/>
            <a:r>
              <a:rPr lang="ru-RU" dirty="0" smtClean="0">
                <a:solidFill>
                  <a:srgbClr val="000000"/>
                </a:solidFill>
              </a:rPr>
              <a:t>Основой являются методики разработанные рабочими группами Международного союза по охране  новых сортов растений (</a:t>
            </a:r>
            <a:r>
              <a:rPr lang="en-US" dirty="0" smtClean="0">
                <a:solidFill>
                  <a:srgbClr val="000000"/>
                </a:solidFill>
              </a:rPr>
              <a:t>UPOV)</a:t>
            </a:r>
            <a:r>
              <a:rPr lang="ru-RU" dirty="0" smtClean="0">
                <a:solidFill>
                  <a:srgbClr val="000000"/>
                </a:solidFill>
              </a:rPr>
              <a:t>.</a:t>
            </a:r>
          </a:p>
          <a:p>
            <a:pPr algn="just"/>
            <a:r>
              <a:rPr lang="ru-RU" dirty="0" smtClean="0">
                <a:solidFill>
                  <a:srgbClr val="000000"/>
                </a:solidFill>
              </a:rPr>
              <a:t>По тем культурам где нет международных методик ФГБУ «</a:t>
            </a:r>
            <a:r>
              <a:rPr lang="ru-RU" dirty="0" err="1" smtClean="0">
                <a:solidFill>
                  <a:srgbClr val="000000"/>
                </a:solidFill>
              </a:rPr>
              <a:t>Госсорткомиссия</a:t>
            </a:r>
            <a:r>
              <a:rPr lang="ru-RU" dirty="0" smtClean="0">
                <a:solidFill>
                  <a:srgbClr val="000000"/>
                </a:solidFill>
              </a:rPr>
              <a:t>» совместно с научными организациями Российской Федерации разрабатывает национальные методики.</a:t>
            </a:r>
          </a:p>
          <a:p>
            <a:pPr algn="just"/>
            <a:r>
              <a:rPr lang="ru-RU" dirty="0" smtClean="0">
                <a:solidFill>
                  <a:srgbClr val="000000"/>
                </a:solidFill>
              </a:rPr>
              <a:t>Всего разработано и утверждено более 400 методик по родам и видам растений и животных.</a:t>
            </a:r>
          </a:p>
          <a:p>
            <a:pPr algn="just"/>
            <a:endParaRPr lang="ru-RU" dirty="0">
              <a:solidFill>
                <a:srgbClr val="000000"/>
              </a:solidFill>
            </a:endParaRPr>
          </a:p>
          <a:p>
            <a:pPr algn="just"/>
            <a:r>
              <a:rPr lang="ru-RU" dirty="0" smtClean="0">
                <a:solidFill>
                  <a:srgbClr val="000000"/>
                </a:solidFill>
              </a:rPr>
              <a:t>При наличии результатов официальных испытаний на ООС возможно </a:t>
            </a:r>
            <a:r>
              <a:rPr lang="ru-RU" dirty="0">
                <a:solidFill>
                  <a:srgbClr val="000000"/>
                </a:solidFill>
              </a:rPr>
              <a:t>использование результатов испытаний, проведенных компетентными органами других государств, российскими организациями по договору, а по отдельным родам и видам </a:t>
            </a:r>
            <a:r>
              <a:rPr lang="ru-RU" dirty="0" smtClean="0">
                <a:solidFill>
                  <a:srgbClr val="000000"/>
                </a:solidFill>
              </a:rPr>
              <a:t>– заявителем.</a:t>
            </a:r>
            <a:endParaRPr lang="ru-RU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8746244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1" name="AutoShape 3"/>
          <p:cNvSpPr>
            <a:spLocks noChangeArrowheads="1"/>
          </p:cNvSpPr>
          <p:nvPr/>
        </p:nvSpPr>
        <p:spPr bwMode="auto">
          <a:xfrm>
            <a:off x="171450" y="88900"/>
            <a:ext cx="8801100" cy="819150"/>
          </a:xfrm>
          <a:prstGeom prst="roundRect">
            <a:avLst>
              <a:gd name="adj" fmla="val 16667"/>
            </a:avLst>
          </a:prstGeom>
          <a:gradFill rotWithShape="1">
            <a:gsLst>
              <a:gs pos="0">
                <a:srgbClr val="003B00"/>
              </a:gs>
              <a:gs pos="100000">
                <a:srgbClr val="008000">
                  <a:alpha val="71999"/>
                </a:srgbClr>
              </a:gs>
            </a:gsLst>
            <a:lin ang="5400000" scaled="1"/>
          </a:gradFill>
          <a:ln w="9525">
            <a:noFill/>
            <a:round/>
            <a:headEnd/>
            <a:tailEnd/>
          </a:ln>
        </p:spPr>
        <p:txBody>
          <a:bodyPr anchor="ctr"/>
          <a:lstStyle/>
          <a:p>
            <a:pPr algn="ctr">
              <a:spcBef>
                <a:spcPct val="20000"/>
              </a:spcBef>
              <a:buClr>
                <a:srgbClr val="FF0000"/>
              </a:buClr>
              <a:buSzPct val="130000"/>
              <a:defRPr/>
            </a:pPr>
            <a:r>
              <a:rPr lang="ru-RU" sz="2000" b="1" dirty="0" smtClean="0">
                <a:solidFill>
                  <a:srgbClr val="FFFFFF"/>
                </a:solidFill>
              </a:rPr>
              <a:t>Использование нового селекционного достижения</a:t>
            </a:r>
            <a:endParaRPr lang="ru-RU" sz="2000" b="1" dirty="0">
              <a:solidFill>
                <a:srgbClr val="FFFFFF"/>
              </a:solidFill>
              <a:effectLst>
                <a:outerShdw blurRad="38100" dist="38100" dir="2700000" algn="tl">
                  <a:srgbClr val="000000"/>
                </a:outerShdw>
              </a:effectLst>
            </a:endParaRPr>
          </a:p>
        </p:txBody>
      </p:sp>
      <p:sp>
        <p:nvSpPr>
          <p:cNvPr id="10" name="Oval 8"/>
          <p:cNvSpPr>
            <a:spLocks noChangeArrowheads="1"/>
          </p:cNvSpPr>
          <p:nvPr/>
        </p:nvSpPr>
        <p:spPr bwMode="auto">
          <a:xfrm>
            <a:off x="8689975" y="6588125"/>
            <a:ext cx="242888" cy="249238"/>
          </a:xfrm>
          <a:prstGeom prst="ellipse">
            <a:avLst/>
          </a:prstGeom>
          <a:solidFill>
            <a:srgbClr val="FFCC99"/>
          </a:solidFill>
          <a:ln w="6350">
            <a:solidFill>
              <a:srgbClr val="006600"/>
            </a:solidFill>
            <a:round/>
            <a:headEnd/>
            <a:tailEnd/>
          </a:ln>
        </p:spPr>
        <p:txBody>
          <a:bodyPr wrap="none" anchor="ctr"/>
          <a:lstStyle/>
          <a:p>
            <a:pPr algn="ctr"/>
            <a:endParaRPr lang="ru-RU" sz="1400" b="1">
              <a:solidFill>
                <a:srgbClr val="800000"/>
              </a:solidFill>
            </a:endParaRPr>
          </a:p>
        </p:txBody>
      </p:sp>
      <p:sp>
        <p:nvSpPr>
          <p:cNvPr id="11" name="Номер слайда 5"/>
          <p:cNvSpPr>
            <a:spLocks/>
          </p:cNvSpPr>
          <p:nvPr/>
        </p:nvSpPr>
        <p:spPr bwMode="auto">
          <a:xfrm>
            <a:off x="8570913" y="6635750"/>
            <a:ext cx="477837" cy="1444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algn="ctr"/>
            <a:fld id="{CB378D46-4BE2-4882-BE1F-B2BB4DE31384}" type="slidenum">
              <a:rPr lang="ru-RU" sz="1400" b="1">
                <a:solidFill>
                  <a:srgbClr val="006600"/>
                </a:solidFill>
              </a:rPr>
              <a:pPr algn="ctr"/>
              <a:t>12</a:t>
            </a:fld>
            <a:endParaRPr lang="ru-RU" sz="1400" b="1">
              <a:solidFill>
                <a:srgbClr val="006600"/>
              </a:solidFill>
            </a:endParaRPr>
          </a:p>
        </p:txBody>
      </p:sp>
      <p:pic>
        <p:nvPicPr>
          <p:cNvPr id="12" name="Picture 6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07689" y="6568806"/>
            <a:ext cx="268339" cy="286772"/>
          </a:xfrm>
          <a:prstGeom prst="rect">
            <a:avLst/>
          </a:prstGeom>
          <a:gradFill>
            <a:gsLst>
              <a:gs pos="0">
                <a:schemeClr val="accent1">
                  <a:tint val="66000"/>
                  <a:satMod val="160000"/>
                  <a:alpha val="2000"/>
                </a:schemeClr>
              </a:gs>
              <a:gs pos="50000">
                <a:schemeClr val="accent1">
                  <a:tint val="44500"/>
                  <a:satMod val="160000"/>
                  <a:alpha val="0"/>
                </a:schemeClr>
              </a:gs>
              <a:gs pos="100000">
                <a:schemeClr val="accent1">
                  <a:tint val="23500"/>
                  <a:satMod val="160000"/>
                  <a:alpha val="0"/>
                </a:schemeClr>
              </a:gs>
            </a:gsLst>
            <a:lin ang="5400000" scaled="0"/>
          </a:gradFill>
          <a:ln w="9525">
            <a:gradFill>
              <a:gsLst>
                <a:gs pos="0">
                  <a:schemeClr val="accent1">
                    <a:tint val="66000"/>
                    <a:satMod val="160000"/>
                    <a:alpha val="2000"/>
                  </a:schemeClr>
                </a:gs>
                <a:gs pos="50000">
                  <a:schemeClr val="accent1">
                    <a:tint val="44500"/>
                    <a:satMod val="160000"/>
                    <a:alpha val="0"/>
                  </a:schemeClr>
                </a:gs>
                <a:gs pos="100000">
                  <a:schemeClr val="accent1">
                    <a:tint val="23500"/>
                    <a:satMod val="160000"/>
                    <a:alpha val="0"/>
                  </a:schemeClr>
                </a:gs>
              </a:gsLst>
              <a:lin ang="5400000" scaled="0"/>
            </a:gradFill>
            <a:miter lim="800000"/>
            <a:headEnd/>
            <a:tailEnd/>
          </a:ln>
          <a:effectLst/>
        </p:spPr>
      </p:pic>
      <p:cxnSp>
        <p:nvCxnSpPr>
          <p:cNvPr id="13" name="Прямая соединительная линия 6"/>
          <p:cNvCxnSpPr>
            <a:cxnSpLocks noChangeShapeType="1"/>
          </p:cNvCxnSpPr>
          <p:nvPr/>
        </p:nvCxnSpPr>
        <p:spPr bwMode="auto">
          <a:xfrm>
            <a:off x="250825" y="6557963"/>
            <a:ext cx="8715375" cy="0"/>
          </a:xfrm>
          <a:prstGeom prst="line">
            <a:avLst/>
          </a:prstGeom>
          <a:noFill/>
          <a:ln w="9525" algn="ctr">
            <a:solidFill>
              <a:srgbClr val="006600"/>
            </a:solidFill>
            <a:round/>
            <a:headEnd/>
            <a:tailEnd/>
          </a:ln>
        </p:spPr>
      </p:cxnSp>
      <p:sp>
        <p:nvSpPr>
          <p:cNvPr id="2" name="Прямоугольник 1"/>
          <p:cNvSpPr/>
          <p:nvPr/>
        </p:nvSpPr>
        <p:spPr>
          <a:xfrm>
            <a:off x="338056" y="1124744"/>
            <a:ext cx="8439150" cy="480131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dirty="0" smtClean="0">
                <a:effectLst/>
                <a:latin typeface="Times New Roman"/>
                <a:ea typeface="Times New Roman"/>
              </a:rPr>
              <a:t>В соответствии со статьей 1233 частей 4 Гражданского кодекса правообладатель может распорядиться принадлежащим ему исключительным правом на результат интеллектуальной деятельности любым не противоречащим закону способом, в том числе путем предоставления другому лицу права использования соответствующего результата интеллектуальной деятельности в установленных лицензионным договором пределах.</a:t>
            </a:r>
          </a:p>
          <a:p>
            <a:endParaRPr lang="ru-RU" dirty="0" smtClean="0"/>
          </a:p>
          <a:p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Использованием 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селекционного достижения считается осуществление с семенами и племенным материалом селекционного достижения следующих действий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:</a:t>
            </a:r>
          </a:p>
          <a:p>
            <a:endParaRPr lang="ru-RU" dirty="0">
              <a:latin typeface="Times New Roman" pitchFamily="18" charset="0"/>
              <a:cs typeface="Times New Roman" pitchFamily="18" charset="0"/>
            </a:endParaRPr>
          </a:p>
          <a:p>
            <a:r>
              <a:rPr lang="ru-RU" dirty="0">
                <a:latin typeface="Times New Roman" pitchFamily="18" charset="0"/>
                <a:cs typeface="Times New Roman" pitchFamily="18" charset="0"/>
              </a:rPr>
              <a:t>1) производство и воспроизводство;</a:t>
            </a:r>
          </a:p>
          <a:p>
            <a:r>
              <a:rPr lang="ru-RU" dirty="0">
                <a:latin typeface="Times New Roman" pitchFamily="18" charset="0"/>
                <a:cs typeface="Times New Roman" pitchFamily="18" charset="0"/>
              </a:rPr>
              <a:t>2) доведение до посевных кондиций для последующего размножения;</a:t>
            </a:r>
          </a:p>
          <a:p>
            <a:r>
              <a:rPr lang="ru-RU" dirty="0">
                <a:latin typeface="Times New Roman" pitchFamily="18" charset="0"/>
                <a:cs typeface="Times New Roman" pitchFamily="18" charset="0"/>
              </a:rPr>
              <a:t>3) предложение к продаже;</a:t>
            </a:r>
          </a:p>
          <a:p>
            <a:r>
              <a:rPr lang="ru-RU" dirty="0">
                <a:latin typeface="Times New Roman" pitchFamily="18" charset="0"/>
                <a:cs typeface="Times New Roman" pitchFamily="18" charset="0"/>
              </a:rPr>
              <a:t>4) продажа и иные способы введения в гражданский оборот;</a:t>
            </a:r>
          </a:p>
          <a:p>
            <a:r>
              <a:rPr lang="ru-RU" dirty="0">
                <a:latin typeface="Times New Roman" pitchFamily="18" charset="0"/>
                <a:cs typeface="Times New Roman" pitchFamily="18" charset="0"/>
              </a:rPr>
              <a:t>5) вывоз с территории Российской Федерации;</a:t>
            </a:r>
          </a:p>
          <a:p>
            <a:r>
              <a:rPr lang="ru-RU" dirty="0">
                <a:latin typeface="Times New Roman" pitchFamily="18" charset="0"/>
                <a:cs typeface="Times New Roman" pitchFamily="18" charset="0"/>
              </a:rPr>
              <a:t>6) ввоз на территорию Российской Федерации;</a:t>
            </a:r>
          </a:p>
          <a:p>
            <a:r>
              <a:rPr lang="ru-RU" dirty="0">
                <a:latin typeface="Times New Roman" pitchFamily="18" charset="0"/>
                <a:cs typeface="Times New Roman" pitchFamily="18" charset="0"/>
              </a:rPr>
              <a:t>7) хранение.</a:t>
            </a:r>
          </a:p>
        </p:txBody>
      </p:sp>
    </p:spTree>
    <p:extLst>
      <p:ext uri="{BB962C8B-B14F-4D97-AF65-F5344CB8AC3E}">
        <p14:creationId xmlns:p14="http://schemas.microsoft.com/office/powerpoint/2010/main" val="256795004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1" name="AutoShape 3"/>
          <p:cNvSpPr>
            <a:spLocks noChangeArrowheads="1"/>
          </p:cNvSpPr>
          <p:nvPr/>
        </p:nvSpPr>
        <p:spPr bwMode="auto">
          <a:xfrm>
            <a:off x="171450" y="88900"/>
            <a:ext cx="8801100" cy="819150"/>
          </a:xfrm>
          <a:prstGeom prst="roundRect">
            <a:avLst>
              <a:gd name="adj" fmla="val 16667"/>
            </a:avLst>
          </a:prstGeom>
          <a:gradFill rotWithShape="1">
            <a:gsLst>
              <a:gs pos="0">
                <a:srgbClr val="003B00"/>
              </a:gs>
              <a:gs pos="100000">
                <a:srgbClr val="008000">
                  <a:alpha val="71999"/>
                </a:srgbClr>
              </a:gs>
            </a:gsLst>
            <a:lin ang="5400000" scaled="1"/>
          </a:gradFill>
          <a:ln w="9525">
            <a:noFill/>
            <a:round/>
            <a:headEnd/>
            <a:tailEnd/>
          </a:ln>
        </p:spPr>
        <p:txBody>
          <a:bodyPr anchor="ctr"/>
          <a:lstStyle/>
          <a:p>
            <a:pPr lvl="0" indent="450850" algn="ctr" fontAlgn="base">
              <a:spcBef>
                <a:spcPct val="0"/>
              </a:spcBef>
              <a:spcAft>
                <a:spcPct val="0"/>
              </a:spcAft>
            </a:pPr>
            <a:r>
              <a:rPr lang="ru-RU" sz="2000" b="1" dirty="0">
                <a:solidFill>
                  <a:schemeClr val="bg1"/>
                </a:solidFill>
                <a:latin typeface="Times New Roman" pitchFamily="18" charset="0"/>
                <a:ea typeface="Calibri" pitchFamily="34" charset="0"/>
                <a:cs typeface="Times New Roman" pitchFamily="18" charset="0"/>
              </a:rPr>
              <a:t>Количество зарегистрированных </a:t>
            </a:r>
            <a:r>
              <a:rPr lang="ru-RU" sz="2000" b="1" dirty="0" smtClean="0">
                <a:solidFill>
                  <a:schemeClr val="bg1"/>
                </a:solidFill>
                <a:latin typeface="Times New Roman" pitchFamily="18" charset="0"/>
                <a:ea typeface="Calibri" pitchFamily="34" charset="0"/>
                <a:cs typeface="Times New Roman" pitchFamily="18" charset="0"/>
              </a:rPr>
              <a:t/>
            </a:r>
            <a:br>
              <a:rPr lang="ru-RU" sz="2000" b="1" dirty="0" smtClean="0">
                <a:solidFill>
                  <a:schemeClr val="bg1"/>
                </a:solidFill>
                <a:latin typeface="Times New Roman" pitchFamily="18" charset="0"/>
                <a:ea typeface="Calibri" pitchFamily="34" charset="0"/>
                <a:cs typeface="Times New Roman" pitchFamily="18" charset="0"/>
              </a:rPr>
            </a:br>
            <a:r>
              <a:rPr lang="ru-RU" sz="2000" b="1" dirty="0" smtClean="0">
                <a:solidFill>
                  <a:schemeClr val="bg1"/>
                </a:solidFill>
                <a:latin typeface="Times New Roman" pitchFamily="18" charset="0"/>
                <a:ea typeface="Calibri" pitchFamily="34" charset="0"/>
                <a:cs typeface="Times New Roman" pitchFamily="18" charset="0"/>
              </a:rPr>
              <a:t>лицензионных договоров по годам</a:t>
            </a:r>
            <a:endParaRPr lang="ru-RU" sz="2000" dirty="0">
              <a:solidFill>
                <a:schemeClr val="bg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0" name="Oval 8"/>
          <p:cNvSpPr>
            <a:spLocks noChangeArrowheads="1"/>
          </p:cNvSpPr>
          <p:nvPr/>
        </p:nvSpPr>
        <p:spPr bwMode="auto">
          <a:xfrm>
            <a:off x="8689975" y="6588125"/>
            <a:ext cx="242888" cy="249238"/>
          </a:xfrm>
          <a:prstGeom prst="ellipse">
            <a:avLst/>
          </a:prstGeom>
          <a:solidFill>
            <a:srgbClr val="FFCC99"/>
          </a:solidFill>
          <a:ln w="6350">
            <a:solidFill>
              <a:srgbClr val="006600"/>
            </a:solidFill>
            <a:round/>
            <a:headEnd/>
            <a:tailEnd/>
          </a:ln>
        </p:spPr>
        <p:txBody>
          <a:bodyPr wrap="none" anchor="ctr"/>
          <a:lstStyle/>
          <a:p>
            <a:pPr algn="ctr"/>
            <a:endParaRPr lang="ru-RU" sz="1400" b="1">
              <a:solidFill>
                <a:srgbClr val="800000"/>
              </a:solidFill>
            </a:endParaRPr>
          </a:p>
        </p:txBody>
      </p:sp>
      <p:sp>
        <p:nvSpPr>
          <p:cNvPr id="11" name="Номер слайда 5"/>
          <p:cNvSpPr>
            <a:spLocks/>
          </p:cNvSpPr>
          <p:nvPr/>
        </p:nvSpPr>
        <p:spPr bwMode="auto">
          <a:xfrm>
            <a:off x="8570913" y="6635750"/>
            <a:ext cx="477837" cy="1444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algn="ctr"/>
            <a:fld id="{CB378D46-4BE2-4882-BE1F-B2BB4DE31384}" type="slidenum">
              <a:rPr lang="ru-RU" sz="1400" b="1">
                <a:solidFill>
                  <a:srgbClr val="006600"/>
                </a:solidFill>
              </a:rPr>
              <a:pPr algn="ctr"/>
              <a:t>13</a:t>
            </a:fld>
            <a:endParaRPr lang="ru-RU" sz="1400" b="1">
              <a:solidFill>
                <a:srgbClr val="006600"/>
              </a:solidFill>
            </a:endParaRPr>
          </a:p>
        </p:txBody>
      </p:sp>
      <p:pic>
        <p:nvPicPr>
          <p:cNvPr id="12" name="Picture 6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07689" y="6568806"/>
            <a:ext cx="268339" cy="286772"/>
          </a:xfrm>
          <a:prstGeom prst="rect">
            <a:avLst/>
          </a:prstGeom>
          <a:gradFill>
            <a:gsLst>
              <a:gs pos="0">
                <a:schemeClr val="accent1">
                  <a:tint val="66000"/>
                  <a:satMod val="160000"/>
                  <a:alpha val="2000"/>
                </a:schemeClr>
              </a:gs>
              <a:gs pos="50000">
                <a:schemeClr val="accent1">
                  <a:tint val="44500"/>
                  <a:satMod val="160000"/>
                  <a:alpha val="0"/>
                </a:schemeClr>
              </a:gs>
              <a:gs pos="100000">
                <a:schemeClr val="accent1">
                  <a:tint val="23500"/>
                  <a:satMod val="160000"/>
                  <a:alpha val="0"/>
                </a:schemeClr>
              </a:gs>
            </a:gsLst>
            <a:lin ang="5400000" scaled="0"/>
          </a:gradFill>
          <a:ln w="9525">
            <a:gradFill>
              <a:gsLst>
                <a:gs pos="0">
                  <a:schemeClr val="accent1">
                    <a:tint val="66000"/>
                    <a:satMod val="160000"/>
                    <a:alpha val="2000"/>
                  </a:schemeClr>
                </a:gs>
                <a:gs pos="50000">
                  <a:schemeClr val="accent1">
                    <a:tint val="44500"/>
                    <a:satMod val="160000"/>
                    <a:alpha val="0"/>
                  </a:schemeClr>
                </a:gs>
                <a:gs pos="100000">
                  <a:schemeClr val="accent1">
                    <a:tint val="23500"/>
                    <a:satMod val="160000"/>
                    <a:alpha val="0"/>
                  </a:schemeClr>
                </a:gs>
              </a:gsLst>
              <a:lin ang="5400000" scaled="0"/>
            </a:gradFill>
            <a:miter lim="800000"/>
            <a:headEnd/>
            <a:tailEnd/>
          </a:ln>
          <a:effectLst/>
        </p:spPr>
      </p:pic>
      <p:cxnSp>
        <p:nvCxnSpPr>
          <p:cNvPr id="13" name="Прямая соединительная линия 6"/>
          <p:cNvCxnSpPr>
            <a:cxnSpLocks noChangeShapeType="1"/>
          </p:cNvCxnSpPr>
          <p:nvPr/>
        </p:nvCxnSpPr>
        <p:spPr bwMode="auto">
          <a:xfrm>
            <a:off x="250825" y="6557963"/>
            <a:ext cx="8715375" cy="0"/>
          </a:xfrm>
          <a:prstGeom prst="line">
            <a:avLst/>
          </a:prstGeom>
          <a:noFill/>
          <a:ln w="9525" algn="ctr">
            <a:solidFill>
              <a:srgbClr val="006600"/>
            </a:solidFill>
            <a:round/>
            <a:headEnd/>
            <a:tailEnd/>
          </a:ln>
        </p:spPr>
      </p:cxnSp>
      <p:graphicFrame>
        <p:nvGraphicFramePr>
          <p:cNvPr id="3" name="Таблица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458945405"/>
              </p:ext>
            </p:extLst>
          </p:nvPr>
        </p:nvGraphicFramePr>
        <p:xfrm>
          <a:off x="1331641" y="980731"/>
          <a:ext cx="6279152" cy="4670112"/>
        </p:xfrm>
        <a:graphic>
          <a:graphicData uri="http://schemas.openxmlformats.org/drawingml/2006/table">
            <a:tbl>
              <a:tblPr firstRow="1" firstCol="1" bandRow="1"/>
              <a:tblGrid>
                <a:gridCol w="3139248"/>
                <a:gridCol w="3139904"/>
              </a:tblGrid>
              <a:tr h="449459">
                <a:tc>
                  <a:txBody>
                    <a:bodyPr/>
                    <a:lstStyle/>
                    <a:p>
                      <a:pPr indent="450215" algn="ctr">
                        <a:spcAft>
                          <a:spcPts val="0"/>
                        </a:spcAft>
                      </a:pPr>
                      <a:r>
                        <a:rPr lang="ru-RU" sz="1600" b="1" dirty="0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Год регистрации</a:t>
                      </a:r>
                      <a:endParaRPr lang="ru-RU" sz="1600" dirty="0">
                        <a:effectLst/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indent="450215" algn="ctr">
                        <a:spcAft>
                          <a:spcPts val="0"/>
                        </a:spcAft>
                      </a:pPr>
                      <a:r>
                        <a:rPr lang="ru-RU" sz="1600" b="1" dirty="0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Количество договоров</a:t>
                      </a:r>
                      <a:endParaRPr lang="ru-RU" sz="1600" dirty="0">
                        <a:effectLst/>
                        <a:latin typeface="Times New Roman"/>
                        <a:ea typeface="Calibri"/>
                        <a:cs typeface="Times New Roman"/>
                      </a:endParaRPr>
                    </a:p>
                    <a:p>
                      <a:pPr indent="450215" algn="ctr">
                        <a:spcAft>
                          <a:spcPts val="0"/>
                        </a:spcAft>
                      </a:pPr>
                      <a:r>
                        <a:rPr lang="ru-RU" sz="1600" b="1" dirty="0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 </a:t>
                      </a:r>
                      <a:endParaRPr lang="ru-RU" sz="1600" dirty="0">
                        <a:effectLst/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000"/>
                    </a:solidFill>
                  </a:tcPr>
                </a:tc>
              </a:tr>
              <a:tr h="449459">
                <a:tc>
                  <a:txBody>
                    <a:bodyPr/>
                    <a:lstStyle/>
                    <a:p>
                      <a:pPr indent="450215" algn="just">
                        <a:spcAft>
                          <a:spcPts val="0"/>
                        </a:spcAft>
                      </a:pPr>
                      <a:r>
                        <a:rPr lang="ru-RU" sz="1600" dirty="0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1993 - </a:t>
                      </a:r>
                      <a:r>
                        <a:rPr lang="ru-RU" sz="1600" dirty="0" smtClean="0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2011</a:t>
                      </a:r>
                      <a:endParaRPr lang="ru-RU" sz="1600" dirty="0">
                        <a:effectLst/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450215" algn="just">
                        <a:spcAft>
                          <a:spcPts val="0"/>
                        </a:spcAft>
                      </a:pPr>
                      <a:r>
                        <a:rPr lang="ru-RU" sz="1600" dirty="0" smtClean="0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7308</a:t>
                      </a:r>
                      <a:endParaRPr lang="ru-RU" sz="1600" dirty="0">
                        <a:effectLst/>
                        <a:latin typeface="Times New Roman"/>
                        <a:ea typeface="Calibri"/>
                        <a:cs typeface="Times New Roman"/>
                      </a:endParaRPr>
                    </a:p>
                    <a:p>
                      <a:pPr indent="450215" algn="just">
                        <a:spcAft>
                          <a:spcPts val="0"/>
                        </a:spcAft>
                      </a:pPr>
                      <a:r>
                        <a:rPr lang="ru-RU" sz="1600" dirty="0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 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49459">
                <a:tc>
                  <a:txBody>
                    <a:bodyPr/>
                    <a:lstStyle/>
                    <a:p>
                      <a:pPr indent="450215" algn="just">
                        <a:spcAft>
                          <a:spcPts val="0"/>
                        </a:spcAft>
                      </a:pPr>
                      <a:r>
                        <a:rPr lang="ru-RU" sz="1600" dirty="0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2012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450215" algn="just">
                        <a:spcAft>
                          <a:spcPts val="0"/>
                        </a:spcAft>
                      </a:pPr>
                      <a:r>
                        <a:rPr lang="ru-RU" sz="1600" dirty="0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1895</a:t>
                      </a:r>
                    </a:p>
                    <a:p>
                      <a:pPr indent="450215" algn="just">
                        <a:spcAft>
                          <a:spcPts val="0"/>
                        </a:spcAft>
                      </a:pPr>
                      <a:r>
                        <a:rPr lang="ru-RU" sz="1600" dirty="0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 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49459">
                <a:tc>
                  <a:txBody>
                    <a:bodyPr/>
                    <a:lstStyle/>
                    <a:p>
                      <a:pPr indent="450215" algn="just">
                        <a:spcAft>
                          <a:spcPts val="0"/>
                        </a:spcAft>
                      </a:pPr>
                      <a:r>
                        <a:rPr lang="ru-RU" sz="1600" dirty="0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2013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450215" algn="just">
                        <a:spcAft>
                          <a:spcPts val="0"/>
                        </a:spcAft>
                      </a:pPr>
                      <a:r>
                        <a:rPr lang="ru-RU" sz="1600" dirty="0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2258</a:t>
                      </a:r>
                    </a:p>
                    <a:p>
                      <a:pPr indent="450215" algn="just">
                        <a:spcAft>
                          <a:spcPts val="0"/>
                        </a:spcAft>
                      </a:pPr>
                      <a:r>
                        <a:rPr lang="ru-RU" sz="1600" dirty="0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 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49459">
                <a:tc>
                  <a:txBody>
                    <a:bodyPr/>
                    <a:lstStyle/>
                    <a:p>
                      <a:pPr indent="450215" algn="just">
                        <a:spcAft>
                          <a:spcPts val="0"/>
                        </a:spcAft>
                      </a:pPr>
                      <a:r>
                        <a:rPr lang="ru-RU" sz="1600" dirty="0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2014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450215" algn="just">
                        <a:spcAft>
                          <a:spcPts val="0"/>
                        </a:spcAft>
                      </a:pPr>
                      <a:r>
                        <a:rPr lang="ru-RU" sz="1600" dirty="0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2558</a:t>
                      </a:r>
                    </a:p>
                    <a:p>
                      <a:pPr indent="450215" algn="just">
                        <a:spcAft>
                          <a:spcPts val="0"/>
                        </a:spcAft>
                      </a:pPr>
                      <a:r>
                        <a:rPr lang="ru-RU" sz="1600" dirty="0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 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49459">
                <a:tc>
                  <a:txBody>
                    <a:bodyPr/>
                    <a:lstStyle/>
                    <a:p>
                      <a:pPr indent="450215" algn="just">
                        <a:spcAft>
                          <a:spcPts val="0"/>
                        </a:spcAft>
                      </a:pPr>
                      <a:r>
                        <a:rPr lang="ru-RU" sz="1600" dirty="0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2015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450215" algn="just">
                        <a:spcAft>
                          <a:spcPts val="0"/>
                        </a:spcAft>
                      </a:pPr>
                      <a:r>
                        <a:rPr lang="ru-RU" sz="1600" dirty="0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2313</a:t>
                      </a:r>
                    </a:p>
                    <a:p>
                      <a:pPr indent="450215" algn="just">
                        <a:spcAft>
                          <a:spcPts val="0"/>
                        </a:spcAft>
                      </a:pPr>
                      <a:r>
                        <a:rPr lang="ru-RU" sz="1600" dirty="0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 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49459">
                <a:tc>
                  <a:txBody>
                    <a:bodyPr/>
                    <a:lstStyle/>
                    <a:p>
                      <a:pPr indent="450215" algn="just">
                        <a:spcAft>
                          <a:spcPts val="0"/>
                        </a:spcAft>
                      </a:pPr>
                      <a:r>
                        <a:rPr lang="ru-RU" sz="1600" dirty="0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2016 </a:t>
                      </a:r>
                      <a:endParaRPr lang="ru-RU" sz="1600" dirty="0" smtClean="0">
                        <a:effectLst/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450215" algn="just">
                        <a:spcAft>
                          <a:spcPts val="0"/>
                        </a:spcAft>
                      </a:pPr>
                      <a:r>
                        <a:rPr lang="ru-RU" sz="1600" dirty="0" smtClean="0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2678</a:t>
                      </a:r>
                      <a:endParaRPr lang="ru-RU" sz="1600" dirty="0">
                        <a:effectLst/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49459">
                <a:tc>
                  <a:txBody>
                    <a:bodyPr/>
                    <a:lstStyle/>
                    <a:p>
                      <a:pPr indent="450215" algn="just">
                        <a:spcAft>
                          <a:spcPts val="0"/>
                        </a:spcAft>
                      </a:pPr>
                      <a:r>
                        <a:rPr lang="ru-RU" sz="1600" dirty="0" smtClean="0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2017</a:t>
                      </a:r>
                      <a:endParaRPr lang="ru-RU" sz="1600" dirty="0">
                        <a:effectLst/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450215" algn="just">
                        <a:spcAft>
                          <a:spcPts val="0"/>
                        </a:spcAft>
                      </a:pPr>
                      <a:r>
                        <a:rPr lang="ru-RU" sz="1600" dirty="0" smtClean="0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2359</a:t>
                      </a:r>
                      <a:endParaRPr lang="ru-RU" sz="1600" dirty="0">
                        <a:effectLst/>
                        <a:latin typeface="Times New Roman"/>
                        <a:ea typeface="Calibri"/>
                        <a:cs typeface="Times New Roman"/>
                      </a:endParaRPr>
                    </a:p>
                    <a:p>
                      <a:pPr indent="450215" algn="just">
                        <a:spcAft>
                          <a:spcPts val="0"/>
                        </a:spcAft>
                      </a:pPr>
                      <a:r>
                        <a:rPr lang="ru-RU" sz="1600" dirty="0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 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563053">
                <a:tc>
                  <a:txBody>
                    <a:bodyPr/>
                    <a:lstStyle/>
                    <a:p>
                      <a:pPr indent="450215" algn="just">
                        <a:spcAft>
                          <a:spcPts val="0"/>
                        </a:spcAft>
                      </a:pPr>
                      <a:r>
                        <a:rPr lang="ru-RU" sz="1600" dirty="0" smtClean="0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2018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450215" algn="just">
                        <a:spcAft>
                          <a:spcPts val="0"/>
                        </a:spcAft>
                      </a:pPr>
                      <a:r>
                        <a:rPr lang="ru-RU" sz="1600" dirty="0" smtClean="0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1914</a:t>
                      </a:r>
                      <a:endParaRPr lang="ru-RU" sz="1600" dirty="0">
                        <a:effectLst/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24730">
                <a:tc>
                  <a:txBody>
                    <a:bodyPr/>
                    <a:lstStyle/>
                    <a:p>
                      <a:pPr indent="450215" algn="just">
                        <a:spcAft>
                          <a:spcPts val="0"/>
                        </a:spcAft>
                      </a:pPr>
                      <a:r>
                        <a:rPr lang="ru-RU" sz="1600" b="1" dirty="0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Итого</a:t>
                      </a:r>
                      <a:endParaRPr lang="ru-RU" sz="1600" dirty="0">
                        <a:effectLst/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indent="450215" algn="just">
                        <a:spcAft>
                          <a:spcPts val="0"/>
                        </a:spcAft>
                      </a:pPr>
                      <a:r>
                        <a:rPr lang="ru-RU" sz="1600" b="1" dirty="0" smtClean="0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22524</a:t>
                      </a:r>
                      <a:endParaRPr lang="ru-RU" sz="1600" dirty="0">
                        <a:effectLst/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</a:tr>
            </a:tbl>
          </a:graphicData>
        </a:graphic>
      </p:graphicFrame>
      <p:sp>
        <p:nvSpPr>
          <p:cNvPr id="4" name="Rectangle 1"/>
          <p:cNvSpPr>
            <a:spLocks noChangeArrowheads="1"/>
          </p:cNvSpPr>
          <p:nvPr/>
        </p:nvSpPr>
        <p:spPr bwMode="auto">
          <a:xfrm>
            <a:off x="1248012" y="5850850"/>
            <a:ext cx="6647974" cy="5847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45085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16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Количество действующих лицензий на 22 </a:t>
            </a:r>
            <a:r>
              <a:rPr lang="ru-RU" sz="1600" dirty="0" smtClean="0">
                <a:latin typeface="Times New Roman" pitchFamily="18" charset="0"/>
                <a:ea typeface="Calibri" pitchFamily="34" charset="0"/>
                <a:cs typeface="Times New Roman" pitchFamily="18" charset="0"/>
              </a:rPr>
              <a:t>октября</a:t>
            </a:r>
            <a:r>
              <a:rPr kumimoji="0" lang="ru-RU" sz="16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2018 года – 7567.	</a:t>
            </a:r>
            <a:endParaRPr kumimoji="0" lang="ru-RU" sz="16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cs typeface="Times New Roman" pitchFamily="18" charset="0"/>
            </a:endParaRPr>
          </a:p>
          <a:p>
            <a:pPr marL="0" marR="0" lvl="0" indent="45085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16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Исключительные лицензии - 310.</a:t>
            </a:r>
            <a:r>
              <a:rPr kumimoji="0" lang="ru-RU" sz="1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Calibri" pitchFamily="34" charset="0"/>
                <a:cs typeface="Times New Roman" pitchFamily="18" charset="0"/>
              </a:rPr>
              <a:t>	</a:t>
            </a:r>
            <a:endParaRPr kumimoji="0" lang="ru-RU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526299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1" name="AutoShape 3"/>
          <p:cNvSpPr>
            <a:spLocks noChangeArrowheads="1"/>
          </p:cNvSpPr>
          <p:nvPr/>
        </p:nvSpPr>
        <p:spPr bwMode="auto">
          <a:xfrm>
            <a:off x="171450" y="88900"/>
            <a:ext cx="8801100" cy="675804"/>
          </a:xfrm>
          <a:prstGeom prst="roundRect">
            <a:avLst>
              <a:gd name="adj" fmla="val 16667"/>
            </a:avLst>
          </a:prstGeom>
          <a:gradFill rotWithShape="1">
            <a:gsLst>
              <a:gs pos="0">
                <a:srgbClr val="003B00"/>
              </a:gs>
              <a:gs pos="100000">
                <a:srgbClr val="008000">
                  <a:alpha val="71999"/>
                </a:srgbClr>
              </a:gs>
            </a:gsLst>
            <a:lin ang="5400000" scaled="1"/>
          </a:gradFill>
          <a:ln w="9525">
            <a:noFill/>
            <a:round/>
            <a:headEnd/>
            <a:tailEnd/>
          </a:ln>
        </p:spPr>
        <p:txBody>
          <a:bodyPr anchor="ctr"/>
          <a:lstStyle/>
          <a:p>
            <a:pPr algn="ctr">
              <a:spcBef>
                <a:spcPct val="20000"/>
              </a:spcBef>
              <a:buClr>
                <a:srgbClr val="FF0000"/>
              </a:buClr>
              <a:buSzPct val="130000"/>
              <a:defRPr/>
            </a:pPr>
            <a:r>
              <a:rPr lang="ru-RU" sz="2000" b="1" dirty="0" smtClean="0">
                <a:solidFill>
                  <a:srgbClr val="FFFFFF"/>
                </a:solidFill>
              </a:rPr>
              <a:t>Стоимость лицензионных договоров</a:t>
            </a:r>
            <a:endParaRPr lang="ru-RU" sz="2000" b="1" dirty="0">
              <a:solidFill>
                <a:srgbClr val="FFFFFF"/>
              </a:solidFill>
              <a:effectLst>
                <a:outerShdw blurRad="38100" dist="38100" dir="2700000" algn="tl">
                  <a:srgbClr val="000000"/>
                </a:outerShdw>
              </a:effectLst>
            </a:endParaRPr>
          </a:p>
        </p:txBody>
      </p:sp>
      <p:sp>
        <p:nvSpPr>
          <p:cNvPr id="10" name="Oval 8"/>
          <p:cNvSpPr>
            <a:spLocks noChangeArrowheads="1"/>
          </p:cNvSpPr>
          <p:nvPr/>
        </p:nvSpPr>
        <p:spPr bwMode="auto">
          <a:xfrm>
            <a:off x="8689975" y="6588125"/>
            <a:ext cx="242888" cy="249238"/>
          </a:xfrm>
          <a:prstGeom prst="ellipse">
            <a:avLst/>
          </a:prstGeom>
          <a:solidFill>
            <a:srgbClr val="FFCC99"/>
          </a:solidFill>
          <a:ln w="6350">
            <a:solidFill>
              <a:srgbClr val="006600"/>
            </a:solidFill>
            <a:round/>
            <a:headEnd/>
            <a:tailEnd/>
          </a:ln>
        </p:spPr>
        <p:txBody>
          <a:bodyPr wrap="none" anchor="ctr"/>
          <a:lstStyle/>
          <a:p>
            <a:pPr algn="ctr"/>
            <a:endParaRPr lang="ru-RU" sz="1400" b="1">
              <a:solidFill>
                <a:srgbClr val="800000"/>
              </a:solidFill>
            </a:endParaRPr>
          </a:p>
        </p:txBody>
      </p:sp>
      <p:sp>
        <p:nvSpPr>
          <p:cNvPr id="11" name="Номер слайда 5"/>
          <p:cNvSpPr>
            <a:spLocks/>
          </p:cNvSpPr>
          <p:nvPr/>
        </p:nvSpPr>
        <p:spPr bwMode="auto">
          <a:xfrm>
            <a:off x="8570913" y="6635750"/>
            <a:ext cx="477837" cy="1444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algn="ctr"/>
            <a:fld id="{CB378D46-4BE2-4882-BE1F-B2BB4DE31384}" type="slidenum">
              <a:rPr lang="ru-RU" sz="1400" b="1">
                <a:solidFill>
                  <a:srgbClr val="006600"/>
                </a:solidFill>
              </a:rPr>
              <a:pPr algn="ctr"/>
              <a:t>14</a:t>
            </a:fld>
            <a:endParaRPr lang="ru-RU" sz="1400" b="1">
              <a:solidFill>
                <a:srgbClr val="006600"/>
              </a:solidFill>
            </a:endParaRPr>
          </a:p>
        </p:txBody>
      </p:sp>
      <p:pic>
        <p:nvPicPr>
          <p:cNvPr id="12" name="Picture 6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07689" y="6568806"/>
            <a:ext cx="268339" cy="286772"/>
          </a:xfrm>
          <a:prstGeom prst="rect">
            <a:avLst/>
          </a:prstGeom>
          <a:gradFill>
            <a:gsLst>
              <a:gs pos="0">
                <a:schemeClr val="accent1">
                  <a:tint val="66000"/>
                  <a:satMod val="160000"/>
                  <a:alpha val="2000"/>
                </a:schemeClr>
              </a:gs>
              <a:gs pos="50000">
                <a:schemeClr val="accent1">
                  <a:tint val="44500"/>
                  <a:satMod val="160000"/>
                  <a:alpha val="0"/>
                </a:schemeClr>
              </a:gs>
              <a:gs pos="100000">
                <a:schemeClr val="accent1">
                  <a:tint val="23500"/>
                  <a:satMod val="160000"/>
                  <a:alpha val="0"/>
                </a:schemeClr>
              </a:gs>
            </a:gsLst>
            <a:lin ang="5400000" scaled="0"/>
          </a:gradFill>
          <a:ln w="9525">
            <a:gradFill>
              <a:gsLst>
                <a:gs pos="0">
                  <a:schemeClr val="accent1">
                    <a:tint val="66000"/>
                    <a:satMod val="160000"/>
                    <a:alpha val="2000"/>
                  </a:schemeClr>
                </a:gs>
                <a:gs pos="50000">
                  <a:schemeClr val="accent1">
                    <a:tint val="44500"/>
                    <a:satMod val="160000"/>
                    <a:alpha val="0"/>
                  </a:schemeClr>
                </a:gs>
                <a:gs pos="100000">
                  <a:schemeClr val="accent1">
                    <a:tint val="23500"/>
                    <a:satMod val="160000"/>
                    <a:alpha val="0"/>
                  </a:schemeClr>
                </a:gs>
              </a:gsLst>
              <a:lin ang="5400000" scaled="0"/>
            </a:gradFill>
            <a:miter lim="800000"/>
            <a:headEnd/>
            <a:tailEnd/>
          </a:ln>
          <a:effectLst/>
        </p:spPr>
      </p:pic>
      <p:cxnSp>
        <p:nvCxnSpPr>
          <p:cNvPr id="13" name="Прямая соединительная линия 6"/>
          <p:cNvCxnSpPr>
            <a:cxnSpLocks noChangeShapeType="1"/>
          </p:cNvCxnSpPr>
          <p:nvPr/>
        </p:nvCxnSpPr>
        <p:spPr bwMode="auto">
          <a:xfrm>
            <a:off x="250825" y="6557963"/>
            <a:ext cx="8715375" cy="0"/>
          </a:xfrm>
          <a:prstGeom prst="line">
            <a:avLst/>
          </a:prstGeom>
          <a:noFill/>
          <a:ln w="9525" algn="ctr">
            <a:solidFill>
              <a:srgbClr val="006600"/>
            </a:solidFill>
            <a:round/>
            <a:headEnd/>
            <a:tailEnd/>
          </a:ln>
        </p:spPr>
      </p:cxnSp>
      <p:sp>
        <p:nvSpPr>
          <p:cNvPr id="2" name="Прямоугольник 1"/>
          <p:cNvSpPr/>
          <p:nvPr/>
        </p:nvSpPr>
        <p:spPr>
          <a:xfrm>
            <a:off x="250825" y="1052736"/>
            <a:ext cx="8682037" cy="175432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450215" algn="just">
              <a:spcAft>
                <a:spcPts val="0"/>
              </a:spcAft>
            </a:pPr>
            <a:r>
              <a:rPr lang="ru-RU" dirty="0" smtClean="0">
                <a:effectLst/>
                <a:latin typeface="Times New Roman"/>
                <a:ea typeface="Calibri"/>
                <a:cs typeface="Times New Roman"/>
              </a:rPr>
              <a:t>Анализ зарегистрированных лицензионных договоров показывает, что стоимость лицензионных договоров обычно рассчитывается исходя из стоимости семян (роялти) и составляет для оригинальных семян </a:t>
            </a:r>
            <a:r>
              <a:rPr lang="ru-RU" b="1" dirty="0" smtClean="0">
                <a:effectLst/>
                <a:latin typeface="Times New Roman"/>
                <a:ea typeface="Calibri"/>
                <a:cs typeface="Times New Roman"/>
              </a:rPr>
              <a:t>до 10%, </a:t>
            </a:r>
            <a:r>
              <a:rPr lang="ru-RU" dirty="0" smtClean="0">
                <a:effectLst/>
                <a:latin typeface="Times New Roman"/>
                <a:ea typeface="Calibri"/>
                <a:cs typeface="Times New Roman"/>
              </a:rPr>
              <a:t>для элиты – </a:t>
            </a:r>
            <a:r>
              <a:rPr lang="ru-RU" b="1" dirty="0" smtClean="0">
                <a:effectLst/>
                <a:latin typeface="Times New Roman"/>
                <a:ea typeface="Calibri"/>
                <a:cs typeface="Times New Roman"/>
              </a:rPr>
              <a:t>5%, </a:t>
            </a:r>
            <a:r>
              <a:rPr lang="ru-RU" dirty="0" smtClean="0">
                <a:effectLst/>
                <a:latin typeface="Times New Roman"/>
                <a:ea typeface="Calibri"/>
                <a:cs typeface="Times New Roman"/>
              </a:rPr>
              <a:t>репродукционных – </a:t>
            </a:r>
            <a:r>
              <a:rPr lang="ru-RU" b="1" dirty="0" smtClean="0">
                <a:effectLst/>
                <a:latin typeface="Times New Roman"/>
                <a:ea typeface="Calibri"/>
                <a:cs typeface="Times New Roman"/>
              </a:rPr>
              <a:t>3%</a:t>
            </a:r>
            <a:r>
              <a:rPr lang="ru-RU" dirty="0" smtClean="0">
                <a:effectLst/>
                <a:latin typeface="Times New Roman"/>
                <a:ea typeface="Calibri"/>
                <a:cs typeface="Times New Roman"/>
              </a:rPr>
              <a:t>. Ряд организаций заключают договора исходя из разовой оплаты (паушальный платеж) разброс составляет </a:t>
            </a:r>
            <a:r>
              <a:rPr lang="ru-RU" b="1" dirty="0" smtClean="0">
                <a:effectLst/>
                <a:latin typeface="Times New Roman"/>
                <a:ea typeface="Calibri"/>
                <a:cs typeface="Times New Roman"/>
              </a:rPr>
              <a:t>от 500 рублей</a:t>
            </a:r>
            <a:r>
              <a:rPr lang="ru-RU" dirty="0" smtClean="0">
                <a:effectLst/>
                <a:latin typeface="Times New Roman"/>
                <a:ea typeface="Calibri"/>
                <a:cs typeface="Times New Roman"/>
              </a:rPr>
              <a:t> до нескольких десятков тысяч рублей </a:t>
            </a:r>
            <a:br>
              <a:rPr lang="ru-RU" dirty="0" smtClean="0">
                <a:effectLst/>
                <a:latin typeface="Times New Roman"/>
                <a:ea typeface="Calibri"/>
                <a:cs typeface="Times New Roman"/>
              </a:rPr>
            </a:br>
            <a:r>
              <a:rPr lang="ru-RU" dirty="0" smtClean="0">
                <a:effectLst/>
                <a:latin typeface="Times New Roman"/>
                <a:ea typeface="Calibri"/>
                <a:cs typeface="Times New Roman"/>
              </a:rPr>
              <a:t>в зависимости от культуры, сорта и репродукции семян.	</a:t>
            </a:r>
          </a:p>
        </p:txBody>
      </p:sp>
      <p:sp>
        <p:nvSpPr>
          <p:cNvPr id="15" name="AutoShape 3"/>
          <p:cNvSpPr>
            <a:spLocks noChangeArrowheads="1"/>
          </p:cNvSpPr>
          <p:nvPr/>
        </p:nvSpPr>
        <p:spPr bwMode="auto">
          <a:xfrm>
            <a:off x="252515" y="3212976"/>
            <a:ext cx="8801100" cy="504056"/>
          </a:xfrm>
          <a:prstGeom prst="roundRect">
            <a:avLst>
              <a:gd name="adj" fmla="val 16667"/>
            </a:avLst>
          </a:prstGeom>
          <a:gradFill rotWithShape="1">
            <a:gsLst>
              <a:gs pos="0">
                <a:srgbClr val="003B00"/>
              </a:gs>
              <a:gs pos="100000">
                <a:srgbClr val="008000">
                  <a:alpha val="71999"/>
                </a:srgbClr>
              </a:gs>
            </a:gsLst>
            <a:lin ang="5400000" scaled="1"/>
          </a:gradFill>
          <a:ln w="9525">
            <a:noFill/>
            <a:round/>
            <a:headEnd/>
            <a:tailEnd/>
          </a:ln>
        </p:spPr>
        <p:txBody>
          <a:bodyPr anchor="ctr"/>
          <a:lstStyle/>
          <a:p>
            <a:pPr algn="ctr">
              <a:spcBef>
                <a:spcPct val="20000"/>
              </a:spcBef>
              <a:buClr>
                <a:srgbClr val="FF0000"/>
              </a:buClr>
              <a:buSzPct val="130000"/>
              <a:defRPr/>
            </a:pPr>
            <a:r>
              <a:rPr lang="ru-RU" sz="2000" b="1" dirty="0" smtClean="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Опыт сбора роялти</a:t>
            </a:r>
            <a:endParaRPr lang="ru-RU" sz="2000" b="1" dirty="0">
              <a:solidFill>
                <a:srgbClr val="FFFFFF"/>
              </a:solidFill>
              <a:effectLst>
                <a:outerShdw blurRad="38100" dist="38100" dir="2700000" algn="tl">
                  <a:srgbClr val="000000"/>
                </a:outerShdw>
              </a:effectLst>
            </a:endParaRPr>
          </a:p>
        </p:txBody>
      </p:sp>
      <p:sp>
        <p:nvSpPr>
          <p:cNvPr id="4" name="Прямоугольник 3"/>
          <p:cNvSpPr/>
          <p:nvPr/>
        </p:nvSpPr>
        <p:spPr>
          <a:xfrm>
            <a:off x="250825" y="3933056"/>
            <a:ext cx="8728420" cy="203132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indent="450215" algn="just"/>
            <a:r>
              <a:rPr lang="ru-RU" dirty="0">
                <a:solidFill>
                  <a:srgbClr val="000000"/>
                </a:solidFill>
                <a:latin typeface="Times New Roman"/>
                <a:ea typeface="Calibri"/>
                <a:cs typeface="Times New Roman"/>
              </a:rPr>
              <a:t>Как показывает мировой и российский опыт сбор роялти осуществляется </a:t>
            </a:r>
            <a:r>
              <a:rPr lang="ru-RU" dirty="0" smtClean="0">
                <a:solidFill>
                  <a:srgbClr val="000000"/>
                </a:solidFill>
                <a:latin typeface="Times New Roman"/>
                <a:ea typeface="Calibri"/>
                <a:cs typeface="Times New Roman"/>
              </a:rPr>
              <a:t/>
            </a:r>
            <a:br>
              <a:rPr lang="ru-RU" dirty="0" smtClean="0">
                <a:solidFill>
                  <a:srgbClr val="000000"/>
                </a:solidFill>
                <a:latin typeface="Times New Roman"/>
                <a:ea typeface="Calibri"/>
                <a:cs typeface="Times New Roman"/>
              </a:rPr>
            </a:br>
            <a:r>
              <a:rPr lang="ru-RU" dirty="0" smtClean="0">
                <a:solidFill>
                  <a:srgbClr val="000000"/>
                </a:solidFill>
                <a:latin typeface="Times New Roman"/>
                <a:ea typeface="Calibri"/>
                <a:cs typeface="Times New Roman"/>
              </a:rPr>
              <a:t>как </a:t>
            </a:r>
            <a:r>
              <a:rPr lang="ru-RU" dirty="0">
                <a:solidFill>
                  <a:srgbClr val="000000"/>
                </a:solidFill>
                <a:latin typeface="Times New Roman"/>
                <a:ea typeface="Calibri"/>
                <a:cs typeface="Times New Roman"/>
              </a:rPr>
              <a:t>самими патентообладателями, так и </a:t>
            </a:r>
            <a:r>
              <a:rPr lang="ru-RU" dirty="0" smtClean="0">
                <a:solidFill>
                  <a:srgbClr val="000000"/>
                </a:solidFill>
                <a:latin typeface="Times New Roman"/>
                <a:ea typeface="Calibri"/>
                <a:cs typeface="Times New Roman"/>
              </a:rPr>
              <a:t>специализированными организациями: </a:t>
            </a:r>
            <a:br>
              <a:rPr lang="ru-RU" dirty="0" smtClean="0">
                <a:solidFill>
                  <a:srgbClr val="000000"/>
                </a:solidFill>
                <a:latin typeface="Times New Roman"/>
                <a:ea typeface="Calibri"/>
                <a:cs typeface="Times New Roman"/>
              </a:rPr>
            </a:br>
            <a:endParaRPr lang="ru-RU" dirty="0" smtClean="0">
              <a:solidFill>
                <a:srgbClr val="000000"/>
              </a:solidFill>
              <a:latin typeface="Times New Roman"/>
              <a:ea typeface="Calibri"/>
              <a:cs typeface="Times New Roman"/>
            </a:endParaRPr>
          </a:p>
          <a:p>
            <a:pPr marL="285750" lvl="0" indent="-285750" algn="just">
              <a:buFont typeface="Wingdings" pitchFamily="2" charset="2"/>
              <a:buChar char="§"/>
            </a:pPr>
            <a:r>
              <a:rPr lang="ru-RU" dirty="0" smtClean="0">
                <a:solidFill>
                  <a:srgbClr val="000000"/>
                </a:solidFill>
                <a:latin typeface="Times New Roman"/>
                <a:ea typeface="Calibri"/>
                <a:cs typeface="Times New Roman"/>
              </a:rPr>
              <a:t>коммерческими – ООО </a:t>
            </a:r>
            <a:r>
              <a:rPr lang="ru-RU" dirty="0">
                <a:solidFill>
                  <a:srgbClr val="000000"/>
                </a:solidFill>
                <a:latin typeface="Times New Roman"/>
                <a:ea typeface="Calibri"/>
                <a:cs typeface="Times New Roman"/>
              </a:rPr>
              <a:t>«Центр защиты авторских прав» г. </a:t>
            </a:r>
            <a:r>
              <a:rPr lang="ru-RU" dirty="0" smtClean="0">
                <a:solidFill>
                  <a:srgbClr val="000000"/>
                </a:solidFill>
                <a:latin typeface="Times New Roman"/>
                <a:ea typeface="Calibri"/>
                <a:cs typeface="Times New Roman"/>
              </a:rPr>
              <a:t>Екатеринбург;</a:t>
            </a:r>
          </a:p>
          <a:p>
            <a:pPr marL="285750" lvl="0" indent="-285750" algn="just">
              <a:buFont typeface="Wingdings" pitchFamily="2" charset="2"/>
              <a:buChar char="§"/>
            </a:pPr>
            <a:r>
              <a:rPr lang="ru-RU" dirty="0" smtClean="0">
                <a:solidFill>
                  <a:srgbClr val="000000"/>
                </a:solidFill>
                <a:latin typeface="Times New Roman"/>
                <a:ea typeface="Calibri"/>
                <a:cs typeface="Times New Roman"/>
              </a:rPr>
              <a:t>некоммерческими –  </a:t>
            </a:r>
            <a:r>
              <a:rPr lang="ru-RU" dirty="0">
                <a:solidFill>
                  <a:srgbClr val="000000"/>
                </a:solidFill>
                <a:latin typeface="Times New Roman"/>
                <a:ea typeface="Calibri"/>
                <a:cs typeface="Times New Roman"/>
              </a:rPr>
              <a:t>некоммерческое партнерство по защите прав селекционеров при Союзе селекционеров </a:t>
            </a:r>
            <a:r>
              <a:rPr lang="ru-RU" dirty="0" smtClean="0">
                <a:solidFill>
                  <a:srgbClr val="000000"/>
                </a:solidFill>
                <a:latin typeface="Times New Roman"/>
                <a:ea typeface="Calibri"/>
                <a:cs typeface="Times New Roman"/>
              </a:rPr>
              <a:t>Германии;</a:t>
            </a:r>
            <a:r>
              <a:rPr lang="ru-RU" dirty="0">
                <a:solidFill>
                  <a:srgbClr val="000000"/>
                </a:solidFill>
                <a:latin typeface="Times New Roman"/>
                <a:ea typeface="Calibri"/>
                <a:cs typeface="Times New Roman"/>
              </a:rPr>
              <a:t> </a:t>
            </a:r>
            <a:endParaRPr lang="ru-RU" dirty="0" smtClean="0">
              <a:solidFill>
                <a:srgbClr val="000000"/>
              </a:solidFill>
              <a:latin typeface="Times New Roman"/>
              <a:ea typeface="Calibri"/>
              <a:cs typeface="Times New Roman"/>
            </a:endParaRPr>
          </a:p>
          <a:p>
            <a:pPr marL="285750" lvl="0" indent="-285750" algn="just">
              <a:buFont typeface="Wingdings" pitchFamily="2" charset="2"/>
              <a:buChar char="§"/>
            </a:pPr>
            <a:r>
              <a:rPr lang="ru-RU" dirty="0" err="1" smtClean="0">
                <a:solidFill>
                  <a:srgbClr val="000000"/>
                </a:solidFill>
                <a:latin typeface="Times New Roman"/>
                <a:ea typeface="Calibri"/>
                <a:cs typeface="Times New Roman"/>
              </a:rPr>
              <a:t>частно</a:t>
            </a:r>
            <a:r>
              <a:rPr lang="ru-RU" dirty="0" smtClean="0">
                <a:solidFill>
                  <a:srgbClr val="000000"/>
                </a:solidFill>
                <a:latin typeface="Times New Roman"/>
                <a:ea typeface="Calibri"/>
                <a:cs typeface="Times New Roman"/>
              </a:rPr>
              <a:t>-государственное партнерство в  Нидерландах.</a:t>
            </a:r>
            <a:endParaRPr lang="ru-RU" dirty="0">
              <a:solidFill>
                <a:srgbClr val="000000"/>
              </a:solidFill>
              <a:latin typeface="Times New Roman"/>
              <a:ea typeface="Calibri"/>
              <a:cs typeface="Times New Roman"/>
            </a:endParaRPr>
          </a:p>
        </p:txBody>
      </p:sp>
    </p:spTree>
    <p:extLst>
      <p:ext uri="{BB962C8B-B14F-4D97-AF65-F5344CB8AC3E}">
        <p14:creationId xmlns:p14="http://schemas.microsoft.com/office/powerpoint/2010/main" val="238969157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1" name="AutoShape 3"/>
          <p:cNvSpPr>
            <a:spLocks noChangeArrowheads="1"/>
          </p:cNvSpPr>
          <p:nvPr/>
        </p:nvSpPr>
        <p:spPr bwMode="auto">
          <a:xfrm>
            <a:off x="171450" y="41358"/>
            <a:ext cx="8801100" cy="819150"/>
          </a:xfrm>
          <a:prstGeom prst="roundRect">
            <a:avLst>
              <a:gd name="adj" fmla="val 16667"/>
            </a:avLst>
          </a:prstGeom>
          <a:gradFill rotWithShape="1">
            <a:gsLst>
              <a:gs pos="0">
                <a:srgbClr val="003B00"/>
              </a:gs>
              <a:gs pos="100000">
                <a:srgbClr val="008000">
                  <a:alpha val="71999"/>
                </a:srgbClr>
              </a:gs>
            </a:gsLst>
            <a:lin ang="5400000" scaled="1"/>
          </a:gradFill>
          <a:ln w="9525">
            <a:noFill/>
            <a:round/>
            <a:headEnd/>
            <a:tailEnd/>
          </a:ln>
        </p:spPr>
        <p:txBody>
          <a:bodyPr anchor="ctr"/>
          <a:lstStyle/>
          <a:p>
            <a:pPr algn="ctr">
              <a:spcBef>
                <a:spcPct val="20000"/>
              </a:spcBef>
              <a:buClr>
                <a:srgbClr val="FF0000"/>
              </a:buClr>
              <a:buSzPct val="130000"/>
              <a:defRPr/>
            </a:pPr>
            <a:r>
              <a:rPr lang="ru-RU" sz="2000" b="1" dirty="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Издания</a:t>
            </a:r>
          </a:p>
        </p:txBody>
      </p:sp>
      <p:sp>
        <p:nvSpPr>
          <p:cNvPr id="10" name="Oval 8"/>
          <p:cNvSpPr>
            <a:spLocks noChangeArrowheads="1"/>
          </p:cNvSpPr>
          <p:nvPr/>
        </p:nvSpPr>
        <p:spPr bwMode="auto">
          <a:xfrm>
            <a:off x="8689975" y="6588125"/>
            <a:ext cx="242888" cy="249238"/>
          </a:xfrm>
          <a:prstGeom prst="ellipse">
            <a:avLst/>
          </a:prstGeom>
          <a:solidFill>
            <a:srgbClr val="FFCC99"/>
          </a:solidFill>
          <a:ln w="6350">
            <a:solidFill>
              <a:srgbClr val="006600"/>
            </a:solidFill>
            <a:round/>
            <a:headEnd/>
            <a:tailEnd/>
          </a:ln>
        </p:spPr>
        <p:txBody>
          <a:bodyPr wrap="none" anchor="ctr"/>
          <a:lstStyle/>
          <a:p>
            <a:pPr algn="ctr"/>
            <a:endParaRPr lang="ru-RU" sz="1400" b="1">
              <a:solidFill>
                <a:srgbClr val="800000"/>
              </a:solidFill>
            </a:endParaRPr>
          </a:p>
        </p:txBody>
      </p:sp>
      <p:sp>
        <p:nvSpPr>
          <p:cNvPr id="11" name="Номер слайда 5"/>
          <p:cNvSpPr>
            <a:spLocks/>
          </p:cNvSpPr>
          <p:nvPr/>
        </p:nvSpPr>
        <p:spPr bwMode="auto">
          <a:xfrm>
            <a:off x="8570913" y="6635750"/>
            <a:ext cx="477837" cy="1444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algn="ctr"/>
            <a:fld id="{CB378D46-4BE2-4882-BE1F-B2BB4DE31384}" type="slidenum">
              <a:rPr lang="ru-RU" sz="1400" b="1">
                <a:solidFill>
                  <a:srgbClr val="006600"/>
                </a:solidFill>
              </a:rPr>
              <a:pPr algn="ctr"/>
              <a:t>15</a:t>
            </a:fld>
            <a:endParaRPr lang="ru-RU" sz="1400" b="1">
              <a:solidFill>
                <a:srgbClr val="006600"/>
              </a:solidFill>
            </a:endParaRPr>
          </a:p>
        </p:txBody>
      </p:sp>
      <p:pic>
        <p:nvPicPr>
          <p:cNvPr id="12" name="Picture 6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07689" y="6568806"/>
            <a:ext cx="268339" cy="286772"/>
          </a:xfrm>
          <a:prstGeom prst="rect">
            <a:avLst/>
          </a:prstGeom>
          <a:gradFill>
            <a:gsLst>
              <a:gs pos="0">
                <a:schemeClr val="accent1">
                  <a:tint val="66000"/>
                  <a:satMod val="160000"/>
                  <a:alpha val="2000"/>
                </a:schemeClr>
              </a:gs>
              <a:gs pos="50000">
                <a:schemeClr val="accent1">
                  <a:tint val="44500"/>
                  <a:satMod val="160000"/>
                  <a:alpha val="0"/>
                </a:schemeClr>
              </a:gs>
              <a:gs pos="100000">
                <a:schemeClr val="accent1">
                  <a:tint val="23500"/>
                  <a:satMod val="160000"/>
                  <a:alpha val="0"/>
                </a:schemeClr>
              </a:gs>
            </a:gsLst>
            <a:lin ang="5400000" scaled="0"/>
          </a:gradFill>
          <a:ln w="9525">
            <a:gradFill>
              <a:gsLst>
                <a:gs pos="0">
                  <a:schemeClr val="accent1">
                    <a:tint val="66000"/>
                    <a:satMod val="160000"/>
                    <a:alpha val="2000"/>
                  </a:schemeClr>
                </a:gs>
                <a:gs pos="50000">
                  <a:schemeClr val="accent1">
                    <a:tint val="44500"/>
                    <a:satMod val="160000"/>
                    <a:alpha val="0"/>
                  </a:schemeClr>
                </a:gs>
                <a:gs pos="100000">
                  <a:schemeClr val="accent1">
                    <a:tint val="23500"/>
                    <a:satMod val="160000"/>
                    <a:alpha val="0"/>
                  </a:schemeClr>
                </a:gs>
              </a:gsLst>
              <a:lin ang="5400000" scaled="0"/>
            </a:gradFill>
            <a:miter lim="800000"/>
            <a:headEnd/>
            <a:tailEnd/>
          </a:ln>
          <a:effectLst/>
        </p:spPr>
      </p:pic>
      <p:cxnSp>
        <p:nvCxnSpPr>
          <p:cNvPr id="13" name="Прямая соединительная линия 6"/>
          <p:cNvCxnSpPr>
            <a:cxnSpLocks noChangeShapeType="1"/>
          </p:cNvCxnSpPr>
          <p:nvPr/>
        </p:nvCxnSpPr>
        <p:spPr bwMode="auto">
          <a:xfrm>
            <a:off x="250825" y="6557963"/>
            <a:ext cx="8715375" cy="0"/>
          </a:xfrm>
          <a:prstGeom prst="line">
            <a:avLst/>
          </a:prstGeom>
          <a:noFill/>
          <a:ln w="9525" algn="ctr">
            <a:solidFill>
              <a:srgbClr val="006600"/>
            </a:solidFill>
            <a:round/>
            <a:headEnd/>
            <a:tailEnd/>
          </a:ln>
        </p:spPr>
      </p:cxnSp>
      <p:sp>
        <p:nvSpPr>
          <p:cNvPr id="2" name="Прямоугольник 1"/>
          <p:cNvSpPr/>
          <p:nvPr/>
        </p:nvSpPr>
        <p:spPr>
          <a:xfrm>
            <a:off x="284162" y="1397675"/>
            <a:ext cx="8682038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96000" indent="457200" algn="just"/>
            <a:endParaRPr lang="ru-RU" dirty="0"/>
          </a:p>
        </p:txBody>
      </p:sp>
      <p:sp>
        <p:nvSpPr>
          <p:cNvPr id="3" name="Прямоугольник 2"/>
          <p:cNvSpPr/>
          <p:nvPr/>
        </p:nvSpPr>
        <p:spPr>
          <a:xfrm>
            <a:off x="1043608" y="1268760"/>
            <a:ext cx="7416824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dirty="0" smtClean="0"/>
              <a:t> </a:t>
            </a:r>
            <a:endParaRPr lang="ru-RU" dirty="0"/>
          </a:p>
        </p:txBody>
      </p:sp>
      <p:sp>
        <p:nvSpPr>
          <p:cNvPr id="4" name="Прямоугольник 3"/>
          <p:cNvSpPr/>
          <p:nvPr/>
        </p:nvSpPr>
        <p:spPr>
          <a:xfrm>
            <a:off x="827584" y="1052736"/>
            <a:ext cx="7416824" cy="369331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dirty="0"/>
              <a:t>Государственный реестр охраняемых селекционных достижений   -   ежегодно</a:t>
            </a:r>
          </a:p>
          <a:p>
            <a:endParaRPr lang="ru-RU" dirty="0"/>
          </a:p>
          <a:p>
            <a:r>
              <a:rPr lang="ru-RU" dirty="0"/>
              <a:t>Государственный реестр селекционных достижений, допущенных к использованию (сорта растений) -   ежегодно</a:t>
            </a:r>
          </a:p>
          <a:p>
            <a:endParaRPr lang="ru-RU" dirty="0"/>
          </a:p>
          <a:p>
            <a:r>
              <a:rPr lang="ru-RU" dirty="0"/>
              <a:t>Государственный реестр селекционных достижений, допущенных к использованию (породы  животных) -   ежегодно</a:t>
            </a:r>
          </a:p>
          <a:p>
            <a:endParaRPr lang="ru-RU" dirty="0"/>
          </a:p>
          <a:p>
            <a:r>
              <a:rPr lang="ru-RU" dirty="0"/>
              <a:t>Характеристики сортов растений, впервые включенных в реестр  -   ежегодно</a:t>
            </a:r>
          </a:p>
          <a:p>
            <a:endParaRPr lang="ru-RU" dirty="0"/>
          </a:p>
          <a:p>
            <a:r>
              <a:rPr lang="ru-RU" dirty="0"/>
              <a:t>Официальный бюллетень – ежегодно 10 номеров</a:t>
            </a:r>
          </a:p>
        </p:txBody>
      </p:sp>
    </p:spTree>
    <p:extLst>
      <p:ext uri="{BB962C8B-B14F-4D97-AF65-F5344CB8AC3E}">
        <p14:creationId xmlns:p14="http://schemas.microsoft.com/office/powerpoint/2010/main" val="165761086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1" name="AutoShape 3"/>
          <p:cNvSpPr>
            <a:spLocks noChangeArrowheads="1"/>
          </p:cNvSpPr>
          <p:nvPr/>
        </p:nvSpPr>
        <p:spPr bwMode="auto">
          <a:xfrm>
            <a:off x="171450" y="41358"/>
            <a:ext cx="8801100" cy="819150"/>
          </a:xfrm>
          <a:prstGeom prst="roundRect">
            <a:avLst>
              <a:gd name="adj" fmla="val 16667"/>
            </a:avLst>
          </a:prstGeom>
          <a:gradFill rotWithShape="1">
            <a:gsLst>
              <a:gs pos="0">
                <a:srgbClr val="003B00"/>
              </a:gs>
              <a:gs pos="100000">
                <a:srgbClr val="008000">
                  <a:alpha val="71999"/>
                </a:srgbClr>
              </a:gs>
            </a:gsLst>
            <a:lin ang="5400000" scaled="1"/>
          </a:gradFill>
          <a:ln w="9525">
            <a:noFill/>
            <a:round/>
            <a:headEnd/>
            <a:tailEnd/>
          </a:ln>
        </p:spPr>
        <p:txBody>
          <a:bodyPr anchor="ctr"/>
          <a:lstStyle/>
          <a:p>
            <a:pPr algn="ctr">
              <a:spcBef>
                <a:spcPct val="20000"/>
              </a:spcBef>
              <a:buClr>
                <a:srgbClr val="FF0000"/>
              </a:buClr>
              <a:buSzPct val="130000"/>
              <a:defRPr/>
            </a:pPr>
            <a:r>
              <a:rPr lang="ru-RU" sz="2000" b="1" dirty="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Возможности ФГБУ «</a:t>
            </a:r>
            <a:r>
              <a:rPr lang="ru-RU" sz="2000" b="1" dirty="0" err="1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Госсорткомисия</a:t>
            </a:r>
            <a:r>
              <a:rPr lang="ru-RU" sz="2000" b="1" dirty="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» в обучении по вопросам сортоиспытания и охраны</a:t>
            </a:r>
          </a:p>
        </p:txBody>
      </p:sp>
      <p:sp>
        <p:nvSpPr>
          <p:cNvPr id="10" name="Oval 8"/>
          <p:cNvSpPr>
            <a:spLocks noChangeArrowheads="1"/>
          </p:cNvSpPr>
          <p:nvPr/>
        </p:nvSpPr>
        <p:spPr bwMode="auto">
          <a:xfrm>
            <a:off x="8689975" y="6588125"/>
            <a:ext cx="242888" cy="249238"/>
          </a:xfrm>
          <a:prstGeom prst="ellipse">
            <a:avLst/>
          </a:prstGeom>
          <a:solidFill>
            <a:srgbClr val="FFCC99"/>
          </a:solidFill>
          <a:ln w="6350">
            <a:solidFill>
              <a:srgbClr val="006600"/>
            </a:solidFill>
            <a:round/>
            <a:headEnd/>
            <a:tailEnd/>
          </a:ln>
        </p:spPr>
        <p:txBody>
          <a:bodyPr wrap="none" anchor="ctr"/>
          <a:lstStyle/>
          <a:p>
            <a:pPr algn="ctr"/>
            <a:endParaRPr lang="ru-RU" sz="1400" b="1">
              <a:solidFill>
                <a:srgbClr val="800000"/>
              </a:solidFill>
            </a:endParaRPr>
          </a:p>
        </p:txBody>
      </p:sp>
      <p:sp>
        <p:nvSpPr>
          <p:cNvPr id="11" name="Номер слайда 5"/>
          <p:cNvSpPr>
            <a:spLocks/>
          </p:cNvSpPr>
          <p:nvPr/>
        </p:nvSpPr>
        <p:spPr bwMode="auto">
          <a:xfrm>
            <a:off x="8570913" y="6635750"/>
            <a:ext cx="477837" cy="1444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algn="ctr"/>
            <a:fld id="{CB378D46-4BE2-4882-BE1F-B2BB4DE31384}" type="slidenum">
              <a:rPr lang="ru-RU" sz="1400" b="1">
                <a:solidFill>
                  <a:srgbClr val="006600"/>
                </a:solidFill>
              </a:rPr>
              <a:pPr algn="ctr"/>
              <a:t>16</a:t>
            </a:fld>
            <a:endParaRPr lang="ru-RU" sz="1400" b="1">
              <a:solidFill>
                <a:srgbClr val="006600"/>
              </a:solidFill>
            </a:endParaRPr>
          </a:p>
        </p:txBody>
      </p:sp>
      <p:pic>
        <p:nvPicPr>
          <p:cNvPr id="12" name="Picture 6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07689" y="6568806"/>
            <a:ext cx="268339" cy="286772"/>
          </a:xfrm>
          <a:prstGeom prst="rect">
            <a:avLst/>
          </a:prstGeom>
          <a:gradFill>
            <a:gsLst>
              <a:gs pos="0">
                <a:schemeClr val="accent1">
                  <a:tint val="66000"/>
                  <a:satMod val="160000"/>
                  <a:alpha val="2000"/>
                </a:schemeClr>
              </a:gs>
              <a:gs pos="50000">
                <a:schemeClr val="accent1">
                  <a:tint val="44500"/>
                  <a:satMod val="160000"/>
                  <a:alpha val="0"/>
                </a:schemeClr>
              </a:gs>
              <a:gs pos="100000">
                <a:schemeClr val="accent1">
                  <a:tint val="23500"/>
                  <a:satMod val="160000"/>
                  <a:alpha val="0"/>
                </a:schemeClr>
              </a:gs>
            </a:gsLst>
            <a:lin ang="5400000" scaled="0"/>
          </a:gradFill>
          <a:ln w="9525">
            <a:gradFill>
              <a:gsLst>
                <a:gs pos="0">
                  <a:schemeClr val="accent1">
                    <a:tint val="66000"/>
                    <a:satMod val="160000"/>
                    <a:alpha val="2000"/>
                  </a:schemeClr>
                </a:gs>
                <a:gs pos="50000">
                  <a:schemeClr val="accent1">
                    <a:tint val="44500"/>
                    <a:satMod val="160000"/>
                    <a:alpha val="0"/>
                  </a:schemeClr>
                </a:gs>
                <a:gs pos="100000">
                  <a:schemeClr val="accent1">
                    <a:tint val="23500"/>
                    <a:satMod val="160000"/>
                    <a:alpha val="0"/>
                  </a:schemeClr>
                </a:gs>
              </a:gsLst>
              <a:lin ang="5400000" scaled="0"/>
            </a:gradFill>
            <a:miter lim="800000"/>
            <a:headEnd/>
            <a:tailEnd/>
          </a:ln>
          <a:effectLst/>
        </p:spPr>
      </p:pic>
      <p:cxnSp>
        <p:nvCxnSpPr>
          <p:cNvPr id="13" name="Прямая соединительная линия 6"/>
          <p:cNvCxnSpPr>
            <a:cxnSpLocks noChangeShapeType="1"/>
          </p:cNvCxnSpPr>
          <p:nvPr/>
        </p:nvCxnSpPr>
        <p:spPr bwMode="auto">
          <a:xfrm>
            <a:off x="250825" y="6557963"/>
            <a:ext cx="8715375" cy="0"/>
          </a:xfrm>
          <a:prstGeom prst="line">
            <a:avLst/>
          </a:prstGeom>
          <a:noFill/>
          <a:ln w="9525" algn="ctr">
            <a:solidFill>
              <a:srgbClr val="006600"/>
            </a:solidFill>
            <a:round/>
            <a:headEnd/>
            <a:tailEnd/>
          </a:ln>
        </p:spPr>
      </p:cxnSp>
      <p:sp>
        <p:nvSpPr>
          <p:cNvPr id="2" name="Прямоугольник 1"/>
          <p:cNvSpPr/>
          <p:nvPr/>
        </p:nvSpPr>
        <p:spPr>
          <a:xfrm>
            <a:off x="250825" y="1028343"/>
            <a:ext cx="8682038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96000" indent="457200" algn="just"/>
            <a:endParaRPr lang="ru-RU" dirty="0"/>
          </a:p>
        </p:txBody>
      </p:sp>
      <p:sp>
        <p:nvSpPr>
          <p:cNvPr id="3" name="Прямоугольник 2"/>
          <p:cNvSpPr/>
          <p:nvPr/>
        </p:nvSpPr>
        <p:spPr>
          <a:xfrm>
            <a:off x="1043608" y="1268760"/>
            <a:ext cx="7416824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dirty="0" smtClean="0"/>
              <a:t> </a:t>
            </a:r>
            <a:endParaRPr lang="ru-RU" dirty="0"/>
          </a:p>
        </p:txBody>
      </p:sp>
      <p:sp>
        <p:nvSpPr>
          <p:cNvPr id="4" name="Прямоугольник 3"/>
          <p:cNvSpPr/>
          <p:nvPr/>
        </p:nvSpPr>
        <p:spPr>
          <a:xfrm>
            <a:off x="1259632" y="1997839"/>
            <a:ext cx="6984776" cy="313932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dirty="0"/>
              <a:t>ФГБУ «</a:t>
            </a:r>
            <a:r>
              <a:rPr lang="ru-RU" dirty="0" err="1"/>
              <a:t>Госсорткомиссия</a:t>
            </a:r>
            <a:r>
              <a:rPr lang="ru-RU" dirty="0"/>
              <a:t>» может </a:t>
            </a:r>
            <a:r>
              <a:rPr lang="ru-RU" dirty="0" smtClean="0"/>
              <a:t>предоставить консультации </a:t>
            </a:r>
            <a:r>
              <a:rPr lang="ru-RU" dirty="0"/>
              <a:t>квалифицированных специалистов </a:t>
            </a:r>
            <a:r>
              <a:rPr lang="ru-RU" dirty="0" smtClean="0"/>
              <a:t> по </a:t>
            </a:r>
            <a:r>
              <a:rPr lang="ru-RU" dirty="0"/>
              <a:t>вопросам:</a:t>
            </a:r>
          </a:p>
          <a:p>
            <a:endParaRPr lang="ru-RU" dirty="0"/>
          </a:p>
          <a:p>
            <a:r>
              <a:rPr lang="ru-RU" dirty="0" smtClean="0"/>
              <a:t>экспертизы </a:t>
            </a:r>
            <a:endParaRPr lang="ru-RU" dirty="0"/>
          </a:p>
          <a:p>
            <a:endParaRPr lang="ru-RU" dirty="0" smtClean="0"/>
          </a:p>
          <a:p>
            <a:r>
              <a:rPr lang="ru-RU" dirty="0" smtClean="0"/>
              <a:t>испытания</a:t>
            </a:r>
            <a:endParaRPr lang="ru-RU" dirty="0"/>
          </a:p>
          <a:p>
            <a:endParaRPr lang="ru-RU" dirty="0" smtClean="0"/>
          </a:p>
          <a:p>
            <a:r>
              <a:rPr lang="ru-RU" dirty="0" smtClean="0"/>
              <a:t>регистрации </a:t>
            </a:r>
            <a:r>
              <a:rPr lang="ru-RU" dirty="0"/>
              <a:t>сортов, </a:t>
            </a:r>
            <a:endParaRPr lang="ru-RU" dirty="0" smtClean="0"/>
          </a:p>
          <a:p>
            <a:endParaRPr lang="ru-RU" dirty="0"/>
          </a:p>
          <a:p>
            <a:r>
              <a:rPr lang="ru-RU" dirty="0" smtClean="0"/>
              <a:t>а </a:t>
            </a:r>
            <a:r>
              <a:rPr lang="ru-RU" dirty="0"/>
              <a:t>также  </a:t>
            </a:r>
            <a:r>
              <a:rPr lang="ru-RU" dirty="0" smtClean="0"/>
              <a:t>использования </a:t>
            </a:r>
            <a:r>
              <a:rPr lang="ru-RU" dirty="0"/>
              <a:t>IT технологий в области сортоиспытания и охраны</a:t>
            </a:r>
          </a:p>
        </p:txBody>
      </p:sp>
    </p:spTree>
    <p:extLst>
      <p:ext uri="{BB962C8B-B14F-4D97-AF65-F5344CB8AC3E}">
        <p14:creationId xmlns:p14="http://schemas.microsoft.com/office/powerpoint/2010/main" val="320762884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Oval 8"/>
          <p:cNvSpPr>
            <a:spLocks noChangeArrowheads="1"/>
          </p:cNvSpPr>
          <p:nvPr/>
        </p:nvSpPr>
        <p:spPr bwMode="auto">
          <a:xfrm>
            <a:off x="8689975" y="6588125"/>
            <a:ext cx="242888" cy="249238"/>
          </a:xfrm>
          <a:prstGeom prst="ellipse">
            <a:avLst/>
          </a:prstGeom>
          <a:solidFill>
            <a:srgbClr val="FFCC99"/>
          </a:solidFill>
          <a:ln w="6350">
            <a:solidFill>
              <a:srgbClr val="006600"/>
            </a:solidFill>
            <a:round/>
            <a:headEnd/>
            <a:tailEnd/>
          </a:ln>
        </p:spPr>
        <p:txBody>
          <a:bodyPr wrap="none" anchor="ctr"/>
          <a:lstStyle/>
          <a:p>
            <a:pPr algn="ctr"/>
            <a:endParaRPr lang="ru-RU" sz="1400" b="1">
              <a:solidFill>
                <a:srgbClr val="800000"/>
              </a:solidFill>
            </a:endParaRPr>
          </a:p>
        </p:txBody>
      </p:sp>
      <p:sp>
        <p:nvSpPr>
          <p:cNvPr id="11" name="Номер слайда 5"/>
          <p:cNvSpPr>
            <a:spLocks/>
          </p:cNvSpPr>
          <p:nvPr/>
        </p:nvSpPr>
        <p:spPr bwMode="auto">
          <a:xfrm>
            <a:off x="8570913" y="6635750"/>
            <a:ext cx="477837" cy="1444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algn="ctr"/>
            <a:fld id="{CB378D46-4BE2-4882-BE1F-B2BB4DE31384}" type="slidenum">
              <a:rPr lang="ru-RU" sz="1400" b="1">
                <a:solidFill>
                  <a:srgbClr val="006600"/>
                </a:solidFill>
              </a:rPr>
              <a:pPr algn="ctr"/>
              <a:t>17</a:t>
            </a:fld>
            <a:endParaRPr lang="ru-RU" sz="1400" b="1">
              <a:solidFill>
                <a:srgbClr val="006600"/>
              </a:solidFill>
            </a:endParaRPr>
          </a:p>
        </p:txBody>
      </p:sp>
      <p:pic>
        <p:nvPicPr>
          <p:cNvPr id="12" name="Picture 6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07689" y="6568806"/>
            <a:ext cx="268339" cy="286772"/>
          </a:xfrm>
          <a:prstGeom prst="rect">
            <a:avLst/>
          </a:prstGeom>
          <a:gradFill>
            <a:gsLst>
              <a:gs pos="0">
                <a:schemeClr val="accent1">
                  <a:tint val="66000"/>
                  <a:satMod val="160000"/>
                  <a:alpha val="2000"/>
                </a:schemeClr>
              </a:gs>
              <a:gs pos="50000">
                <a:schemeClr val="accent1">
                  <a:tint val="44500"/>
                  <a:satMod val="160000"/>
                  <a:alpha val="0"/>
                </a:schemeClr>
              </a:gs>
              <a:gs pos="100000">
                <a:schemeClr val="accent1">
                  <a:tint val="23500"/>
                  <a:satMod val="160000"/>
                  <a:alpha val="0"/>
                </a:schemeClr>
              </a:gs>
            </a:gsLst>
            <a:lin ang="5400000" scaled="0"/>
          </a:gradFill>
          <a:ln w="9525">
            <a:gradFill>
              <a:gsLst>
                <a:gs pos="0">
                  <a:schemeClr val="accent1">
                    <a:tint val="66000"/>
                    <a:satMod val="160000"/>
                    <a:alpha val="2000"/>
                  </a:schemeClr>
                </a:gs>
                <a:gs pos="50000">
                  <a:schemeClr val="accent1">
                    <a:tint val="44500"/>
                    <a:satMod val="160000"/>
                    <a:alpha val="0"/>
                  </a:schemeClr>
                </a:gs>
                <a:gs pos="100000">
                  <a:schemeClr val="accent1">
                    <a:tint val="23500"/>
                    <a:satMod val="160000"/>
                    <a:alpha val="0"/>
                  </a:schemeClr>
                </a:gs>
              </a:gsLst>
              <a:lin ang="5400000" scaled="0"/>
            </a:gradFill>
            <a:miter lim="800000"/>
            <a:headEnd/>
            <a:tailEnd/>
          </a:ln>
          <a:effectLst/>
        </p:spPr>
      </p:pic>
      <p:cxnSp>
        <p:nvCxnSpPr>
          <p:cNvPr id="13" name="Прямая соединительная линия 6"/>
          <p:cNvCxnSpPr>
            <a:cxnSpLocks noChangeShapeType="1"/>
          </p:cNvCxnSpPr>
          <p:nvPr/>
        </p:nvCxnSpPr>
        <p:spPr bwMode="auto">
          <a:xfrm>
            <a:off x="250825" y="6557963"/>
            <a:ext cx="8715375" cy="0"/>
          </a:xfrm>
          <a:prstGeom prst="line">
            <a:avLst/>
          </a:prstGeom>
          <a:noFill/>
          <a:ln w="9525" algn="ctr">
            <a:solidFill>
              <a:srgbClr val="006600"/>
            </a:solidFill>
            <a:round/>
            <a:headEnd/>
            <a:tailEnd/>
          </a:ln>
        </p:spPr>
      </p:cxnSp>
      <p:sp>
        <p:nvSpPr>
          <p:cNvPr id="2" name="Прямоугольник 1"/>
          <p:cNvSpPr/>
          <p:nvPr/>
        </p:nvSpPr>
        <p:spPr>
          <a:xfrm>
            <a:off x="250825" y="1028343"/>
            <a:ext cx="8682038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96000" indent="457200" algn="just"/>
            <a:endParaRPr lang="ru-RU" dirty="0"/>
          </a:p>
        </p:txBody>
      </p:sp>
      <p:sp>
        <p:nvSpPr>
          <p:cNvPr id="3" name="Прямоугольник 2"/>
          <p:cNvSpPr/>
          <p:nvPr/>
        </p:nvSpPr>
        <p:spPr>
          <a:xfrm>
            <a:off x="1043608" y="1268760"/>
            <a:ext cx="7416824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dirty="0" smtClean="0"/>
              <a:t> </a:t>
            </a:r>
            <a:endParaRPr lang="ru-RU" dirty="0"/>
          </a:p>
        </p:txBody>
      </p:sp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58980" y="2148950"/>
            <a:ext cx="7285037" cy="19446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20762884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Оформление по умолчанию">
  <a:themeElements>
    <a:clrScheme name="Оформление по умолчанию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Оформление по умолчанию">
      <a:majorFont>
        <a:latin typeface="Arial"/>
        <a:ea typeface=""/>
        <a:cs typeface="Arial"/>
      </a:majorFont>
      <a:minorFont>
        <a:latin typeface="Arial"/>
        <a:ea typeface=""/>
        <a:cs typeface="Arial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Оформление по умолчанию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Оформление по умолчанию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Оформление по умолчанию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Оформление по умолчанию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Оформление по умолчанию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Оформление по умолчанию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Оформление по умолчанию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Оформление по умолчанию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Оформление по умолчанию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Оформление по умолчанию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Оформление по умолчанию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Оформление по умолчанию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1_Оформление по умолчанию">
  <a:themeElements>
    <a:clrScheme name="Оформление по умолчанию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Оформление по умолчанию">
      <a:majorFont>
        <a:latin typeface="Times New Roman"/>
        <a:ea typeface=""/>
        <a:cs typeface=""/>
      </a:majorFont>
      <a:minorFont>
        <a:latin typeface="Times New Roman"/>
        <a:ea typeface=""/>
        <a:cs typeface="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Оформление по умолчанию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CCCC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Оформление по умолчанию 2">
        <a:dk1>
          <a:srgbClr val="000000"/>
        </a:dk1>
        <a:lt1>
          <a:srgbClr val="FFFFFF"/>
        </a:lt1>
        <a:dk2>
          <a:srgbClr val="0000FF"/>
        </a:dk2>
        <a:lt2>
          <a:srgbClr val="FFFF00"/>
        </a:lt2>
        <a:accent1>
          <a:srgbClr val="FF9900"/>
        </a:accent1>
        <a:accent2>
          <a:srgbClr val="00FFFF"/>
        </a:accent2>
        <a:accent3>
          <a:srgbClr val="AAAAFF"/>
        </a:accent3>
        <a:accent4>
          <a:srgbClr val="DADADA"/>
        </a:accent4>
        <a:accent5>
          <a:srgbClr val="FFCAAA"/>
        </a:accent5>
        <a:accent6>
          <a:srgbClr val="00E7E7"/>
        </a:accent6>
        <a:hlink>
          <a:srgbClr val="FF0000"/>
        </a:hlink>
        <a:folHlink>
          <a:srgbClr val="96969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Оформление по умолчанию 3">
        <a:dk1>
          <a:srgbClr val="000000"/>
        </a:dk1>
        <a:lt1>
          <a:srgbClr val="FFFFCC"/>
        </a:lt1>
        <a:dk2>
          <a:srgbClr val="808000"/>
        </a:dk2>
        <a:lt2>
          <a:srgbClr val="666633"/>
        </a:lt2>
        <a:accent1>
          <a:srgbClr val="339933"/>
        </a:accent1>
        <a:accent2>
          <a:srgbClr val="800000"/>
        </a:accent2>
        <a:accent3>
          <a:srgbClr val="FFFFE2"/>
        </a:accent3>
        <a:accent4>
          <a:srgbClr val="000000"/>
        </a:accent4>
        <a:accent5>
          <a:srgbClr val="ADCAAD"/>
        </a:accent5>
        <a:accent6>
          <a:srgbClr val="730000"/>
        </a:accent6>
        <a:hlink>
          <a:srgbClr val="0033CC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Оформление по умолчанию 4">
        <a:dk1>
          <a:srgbClr val="000000"/>
        </a:dk1>
        <a:lt1>
          <a:srgbClr val="FFFFFF"/>
        </a:lt1>
        <a:dk2>
          <a:srgbClr val="000000"/>
        </a:dk2>
        <a:lt2>
          <a:srgbClr val="333333"/>
        </a:lt2>
        <a:accent1>
          <a:srgbClr val="DDDDDD"/>
        </a:accent1>
        <a:accent2>
          <a:srgbClr val="808080"/>
        </a:accent2>
        <a:accent3>
          <a:srgbClr val="FFFFFF"/>
        </a:accent3>
        <a:accent4>
          <a:srgbClr val="000000"/>
        </a:accent4>
        <a:accent5>
          <a:srgbClr val="EBEBEB"/>
        </a:accent5>
        <a:accent6>
          <a:srgbClr val="737373"/>
        </a:accent6>
        <a:hlink>
          <a:srgbClr val="4D4D4D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Оформление по умолчанию 5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FFCC66"/>
        </a:accent1>
        <a:accent2>
          <a:srgbClr val="0000FF"/>
        </a:accent2>
        <a:accent3>
          <a:srgbClr val="FFFFFF"/>
        </a:accent3>
        <a:accent4>
          <a:srgbClr val="000000"/>
        </a:accent4>
        <a:accent5>
          <a:srgbClr val="FFE2B8"/>
        </a:accent5>
        <a:accent6>
          <a:srgbClr val="0000E7"/>
        </a:accent6>
        <a:hlink>
          <a:srgbClr val="CC00CC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Оформление по умолчанию 6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C0C0C0"/>
        </a:accent1>
        <a:accent2>
          <a:srgbClr val="0066FF"/>
        </a:accent2>
        <a:accent3>
          <a:srgbClr val="FFFFFF"/>
        </a:accent3>
        <a:accent4>
          <a:srgbClr val="000000"/>
        </a:accent4>
        <a:accent5>
          <a:srgbClr val="DCDCDC"/>
        </a:accent5>
        <a:accent6>
          <a:srgbClr val="005CE7"/>
        </a:accent6>
        <a:hlink>
          <a:srgbClr val="FF0000"/>
        </a:hlink>
        <a:folHlink>
          <a:srgbClr val="00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Оформление по умолчанию 7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3399FF"/>
        </a:accent1>
        <a:accent2>
          <a:srgbClr val="99FFCC"/>
        </a:accent2>
        <a:accent3>
          <a:srgbClr val="FFFFFF"/>
        </a:accent3>
        <a:accent4>
          <a:srgbClr val="000000"/>
        </a:accent4>
        <a:accent5>
          <a:srgbClr val="ADCAFF"/>
        </a:accent5>
        <a:accent6>
          <a:srgbClr val="8AE7B9"/>
        </a:accent6>
        <a:hlink>
          <a:srgbClr val="CC00CC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3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4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1117</TotalTime>
  <Words>1350</Words>
  <Application>Microsoft Office PowerPoint</Application>
  <PresentationFormat>Экран (4:3)</PresentationFormat>
  <Paragraphs>218</Paragraphs>
  <Slides>17</Slides>
  <Notes>16</Notes>
  <HiddenSlides>0</HiddenSlides>
  <MMClips>0</MMClips>
  <ScaleCrop>false</ScaleCrop>
  <HeadingPairs>
    <vt:vector size="4" baseType="variant">
      <vt:variant>
        <vt:lpstr>Тема</vt:lpstr>
      </vt:variant>
      <vt:variant>
        <vt:i4>3</vt:i4>
      </vt:variant>
      <vt:variant>
        <vt:lpstr>Заголовки слайдов</vt:lpstr>
      </vt:variant>
      <vt:variant>
        <vt:i4>17</vt:i4>
      </vt:variant>
    </vt:vector>
  </HeadingPairs>
  <TitlesOfParts>
    <vt:vector size="20" baseType="lpstr">
      <vt:lpstr>Оформление по умолчанию</vt:lpstr>
      <vt:lpstr>1_Оформление по умолчанию</vt:lpstr>
      <vt:lpstr>Тема Office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Талеева Дарина Александровна</dc:creator>
  <cp:lastModifiedBy>Гончаров Юрий Леонидович</cp:lastModifiedBy>
  <cp:revision>33</cp:revision>
  <cp:lastPrinted>2016-10-18T06:42:04Z</cp:lastPrinted>
  <dcterms:created xsi:type="dcterms:W3CDTF">2016-10-17T15:15:14Z</dcterms:created>
  <dcterms:modified xsi:type="dcterms:W3CDTF">2018-11-21T07:44:46Z</dcterms:modified>
</cp:coreProperties>
</file>